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notesMasterIdLst>
    <p:notesMasterId r:id="rId53"/>
  </p:notesMasterIdLst>
  <p:sldIdLst>
    <p:sldId id="256" r:id="rId2"/>
    <p:sldId id="307" r:id="rId3"/>
    <p:sldId id="257" r:id="rId4"/>
    <p:sldId id="258" r:id="rId5"/>
    <p:sldId id="350" r:id="rId6"/>
    <p:sldId id="351" r:id="rId7"/>
    <p:sldId id="352" r:id="rId8"/>
    <p:sldId id="353" r:id="rId9"/>
    <p:sldId id="312" r:id="rId10"/>
    <p:sldId id="314" r:id="rId11"/>
    <p:sldId id="315" r:id="rId12"/>
    <p:sldId id="316" r:id="rId13"/>
    <p:sldId id="265" r:id="rId14"/>
    <p:sldId id="345" r:id="rId15"/>
    <p:sldId id="354" r:id="rId16"/>
    <p:sldId id="346" r:id="rId17"/>
    <p:sldId id="347" r:id="rId18"/>
    <p:sldId id="349" r:id="rId19"/>
    <p:sldId id="343" r:id="rId20"/>
    <p:sldId id="344" r:id="rId21"/>
    <p:sldId id="317" r:id="rId22"/>
    <p:sldId id="318" r:id="rId23"/>
    <p:sldId id="319" r:id="rId24"/>
    <p:sldId id="320" r:id="rId25"/>
    <p:sldId id="358" r:id="rId26"/>
    <p:sldId id="359" r:id="rId27"/>
    <p:sldId id="360" r:id="rId28"/>
    <p:sldId id="321" r:id="rId29"/>
    <p:sldId id="325" r:id="rId30"/>
    <p:sldId id="272" r:id="rId31"/>
    <p:sldId id="273" r:id="rId32"/>
    <p:sldId id="326" r:id="rId33"/>
    <p:sldId id="327" r:id="rId34"/>
    <p:sldId id="328" r:id="rId35"/>
    <p:sldId id="329" r:id="rId36"/>
    <p:sldId id="330" r:id="rId37"/>
    <p:sldId id="332" r:id="rId38"/>
    <p:sldId id="331" r:id="rId39"/>
    <p:sldId id="333" r:id="rId40"/>
    <p:sldId id="334" r:id="rId41"/>
    <p:sldId id="335" r:id="rId42"/>
    <p:sldId id="336" r:id="rId43"/>
    <p:sldId id="361" r:id="rId44"/>
    <p:sldId id="337" r:id="rId45"/>
    <p:sldId id="338" r:id="rId46"/>
    <p:sldId id="281" r:id="rId47"/>
    <p:sldId id="339" r:id="rId48"/>
    <p:sldId id="282" r:id="rId49"/>
    <p:sldId id="340" r:id="rId50"/>
    <p:sldId id="362" r:id="rId51"/>
    <p:sldId id="363" r:id="rId5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521415D9-36F7-43E2-AB2F-B90AF26B5E84}">
      <p14:sectionLst xmlns:p14="http://schemas.microsoft.com/office/powerpoint/2010/main">
        <p14:section name="Default Section" id="{570699D9-51F0-AA46-9166-9AFE830224D0}">
          <p14:sldIdLst>
            <p14:sldId id="256"/>
            <p14:sldId id="307"/>
            <p14:sldId id="257"/>
          </p14:sldIdLst>
        </p14:section>
        <p14:section name="Class Review" id="{47E1883B-4706-1943-A6F9-752A99155AFF}">
          <p14:sldIdLst>
            <p14:sldId id="258"/>
            <p14:sldId id="350"/>
            <p14:sldId id="351"/>
            <p14:sldId id="352"/>
            <p14:sldId id="353"/>
            <p14:sldId id="312"/>
            <p14:sldId id="314"/>
            <p14:sldId id="315"/>
            <p14:sldId id="316"/>
            <p14:sldId id="265"/>
          </p14:sldIdLst>
        </p14:section>
        <p14:section name="Bias-variance Trade-off" id="{7B82145C-25E0-E547-B001-6D1E51B4908F}">
          <p14:sldIdLst>
            <p14:sldId id="345"/>
            <p14:sldId id="354"/>
            <p14:sldId id="346"/>
            <p14:sldId id="347"/>
            <p14:sldId id="349"/>
          </p14:sldIdLst>
        </p14:section>
        <p14:section name="Bias-Variance Decomposition" id="{BE6BA263-23E2-C74F-BFE4-623C7991AFA4}">
          <p14:sldIdLst>
            <p14:sldId id="343"/>
            <p14:sldId id="344"/>
            <p14:sldId id="317"/>
            <p14:sldId id="318"/>
            <p14:sldId id="319"/>
            <p14:sldId id="320"/>
            <p14:sldId id="358"/>
            <p14:sldId id="359"/>
            <p14:sldId id="360"/>
            <p14:sldId id="321"/>
            <p14:sldId id="325"/>
          </p14:sldIdLst>
        </p14:section>
        <p14:section name="Generalization of bias-variance trade-off" id="{7995983C-45BE-D74D-A8DC-13E1E8BDA8FD}">
          <p14:sldIdLst>
            <p14:sldId id="272"/>
            <p14:sldId id="273"/>
            <p14:sldId id="326"/>
            <p14:sldId id="327"/>
            <p14:sldId id="328"/>
          </p14:sldIdLst>
        </p14:section>
        <p14:section name="ExtraTrees Algorithm" id="{B35A95A4-DF04-474C-8D1F-BC47C766170D}">
          <p14:sldIdLst>
            <p14:sldId id="329"/>
            <p14:sldId id="330"/>
            <p14:sldId id="332"/>
            <p14:sldId id="331"/>
            <p14:sldId id="333"/>
            <p14:sldId id="334"/>
            <p14:sldId id="335"/>
            <p14:sldId id="336"/>
            <p14:sldId id="361"/>
            <p14:sldId id="337"/>
            <p14:sldId id="338"/>
          </p14:sldIdLst>
        </p14:section>
        <p14:section name="Interface in Sklearn" id="{E06E2151-5BF5-D745-BE0A-9D01268B8F6C}">
          <p14:sldIdLst>
            <p14:sldId id="281"/>
            <p14:sldId id="339"/>
            <p14:sldId id="282"/>
            <p14:sldId id="340"/>
          </p14:sldIdLst>
        </p14:section>
        <p14:section name="Final Project" id="{7EC47CDE-FC17-6C44-A4F7-27938E244228}">
          <p14:sldIdLst>
            <p14:sldId id="362"/>
          </p14:sldIdLst>
        </p14:section>
        <p14:section name="Libraries-tools" id="{8A78F440-4F90-AC40-9E39-6C068C9B1DD8}">
          <p14:sldIdLst>
            <p14:sldId id="3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03"/>
    <p:restoredTop sz="86950"/>
  </p:normalViewPr>
  <p:slideViewPr>
    <p:cSldViewPr snapToGrid="0" snapToObjects="1">
      <p:cViewPr varScale="1">
        <p:scale>
          <a:sx n="49" d="100"/>
          <a:sy n="49" d="100"/>
        </p:scale>
        <p:origin x="134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3200" dirty="0"/>
              <a:t>Data Points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Y-Values</c:v>
                </c:pt>
              </c:strCache>
            </c:strRef>
          </c:tx>
          <c:spPr>
            <a:ln w="25400" cap="rnd">
              <a:noFill/>
              <a:round/>
            </a:ln>
            <a:effectLst/>
          </c:spPr>
          <c:marker>
            <c:symbol val="circle"/>
            <c:size val="25"/>
            <c:spPr>
              <a:solidFill>
                <a:schemeClr val="accent3"/>
              </a:solidFill>
              <a:ln w="9525">
                <a:noFill/>
              </a:ln>
              <a:effectLst/>
            </c:spPr>
          </c:marker>
          <c:dPt>
            <c:idx val="0"/>
            <c:marker>
              <c:symbol val="circle"/>
              <c:size val="25"/>
              <c:spPr>
                <a:solidFill>
                  <a:schemeClr val="accent3"/>
                </a:solidFill>
                <a:ln w="9525">
                  <a:solidFill>
                    <a:schemeClr val="tx1"/>
                  </a:solidFill>
                </a:ln>
                <a:effectLst/>
              </c:spPr>
            </c:marker>
            <c:bubble3D val="0"/>
            <c:extLst>
              <c:ext xmlns:c16="http://schemas.microsoft.com/office/drawing/2014/chart" uri="{C3380CC4-5D6E-409C-BE32-E72D297353CC}">
                <c16:uniqueId val="{00000000-A89E-1E41-AD7E-6461B7790DA8}"/>
              </c:ext>
            </c:extLst>
          </c:dPt>
          <c:dPt>
            <c:idx val="1"/>
            <c:marker>
              <c:symbol val="circle"/>
              <c:size val="25"/>
              <c:spPr>
                <a:solidFill>
                  <a:schemeClr val="accent3"/>
                </a:solidFill>
                <a:ln w="9525">
                  <a:solidFill>
                    <a:schemeClr val="tx1"/>
                  </a:solidFill>
                </a:ln>
                <a:effectLst/>
              </c:spPr>
            </c:marker>
            <c:bubble3D val="0"/>
            <c:extLst>
              <c:ext xmlns:c16="http://schemas.microsoft.com/office/drawing/2014/chart" uri="{C3380CC4-5D6E-409C-BE32-E72D297353CC}">
                <c16:uniqueId val="{00000001-A89E-1E41-AD7E-6461B7790DA8}"/>
              </c:ext>
            </c:extLst>
          </c:dPt>
          <c:dPt>
            <c:idx val="2"/>
            <c:marker>
              <c:symbol val="circle"/>
              <c:size val="25"/>
              <c:spPr>
                <a:solidFill>
                  <a:schemeClr val="accent3"/>
                </a:solidFill>
                <a:ln w="9525">
                  <a:solidFill>
                    <a:schemeClr val="tx1"/>
                  </a:solidFill>
                </a:ln>
                <a:effectLst/>
              </c:spPr>
            </c:marker>
            <c:bubble3D val="0"/>
            <c:extLst>
              <c:ext xmlns:c16="http://schemas.microsoft.com/office/drawing/2014/chart" uri="{C3380CC4-5D6E-409C-BE32-E72D297353CC}">
                <c16:uniqueId val="{00000002-A89E-1E41-AD7E-6461B7790DA8}"/>
              </c:ext>
            </c:extLst>
          </c:dPt>
          <c:dPt>
            <c:idx val="3"/>
            <c:marker>
              <c:symbol val="circle"/>
              <c:size val="25"/>
              <c:spPr>
                <a:solidFill>
                  <a:schemeClr val="accent3"/>
                </a:solidFill>
                <a:ln w="9525">
                  <a:solidFill>
                    <a:schemeClr val="tx1"/>
                  </a:solidFill>
                </a:ln>
                <a:effectLst/>
              </c:spPr>
            </c:marker>
            <c:bubble3D val="0"/>
            <c:extLst>
              <c:ext xmlns:c16="http://schemas.microsoft.com/office/drawing/2014/chart" uri="{C3380CC4-5D6E-409C-BE32-E72D297353CC}">
                <c16:uniqueId val="{00000003-A89E-1E41-AD7E-6461B7790DA8}"/>
              </c:ext>
            </c:extLst>
          </c:dPt>
          <c:dPt>
            <c:idx val="4"/>
            <c:marker>
              <c:symbol val="circle"/>
              <c:size val="25"/>
              <c:spPr>
                <a:solidFill>
                  <a:schemeClr val="accent3"/>
                </a:solidFill>
                <a:ln w="9525">
                  <a:solidFill>
                    <a:schemeClr val="tx1"/>
                  </a:solidFill>
                </a:ln>
                <a:effectLst/>
              </c:spPr>
            </c:marker>
            <c:bubble3D val="0"/>
            <c:extLst>
              <c:ext xmlns:c16="http://schemas.microsoft.com/office/drawing/2014/chart" uri="{C3380CC4-5D6E-409C-BE32-E72D297353CC}">
                <c16:uniqueId val="{00000004-A89E-1E41-AD7E-6461B7790DA8}"/>
              </c:ext>
            </c:extLst>
          </c:dPt>
          <c:dPt>
            <c:idx val="5"/>
            <c:marker>
              <c:symbol val="circle"/>
              <c:size val="25"/>
              <c:spPr>
                <a:solidFill>
                  <a:schemeClr val="accent1"/>
                </a:solidFill>
                <a:ln w="9525">
                  <a:solidFill>
                    <a:schemeClr val="tx1"/>
                  </a:solidFill>
                </a:ln>
                <a:effectLst/>
              </c:spPr>
            </c:marker>
            <c:bubble3D val="0"/>
            <c:spPr>
              <a:ln w="25400" cap="rnd">
                <a:noFill/>
                <a:round/>
              </a:ln>
              <a:effectLst/>
            </c:spPr>
            <c:extLst>
              <c:ext xmlns:c16="http://schemas.microsoft.com/office/drawing/2014/chart" uri="{C3380CC4-5D6E-409C-BE32-E72D297353CC}">
                <c16:uniqueId val="{00000006-A89E-1E41-AD7E-6461B7790DA8}"/>
              </c:ext>
            </c:extLst>
          </c:dPt>
          <c:dPt>
            <c:idx val="6"/>
            <c:marker>
              <c:symbol val="circle"/>
              <c:size val="25"/>
              <c:spPr>
                <a:solidFill>
                  <a:schemeClr val="accent1"/>
                </a:solidFill>
                <a:ln w="9525">
                  <a:solidFill>
                    <a:schemeClr val="tx1"/>
                  </a:solidFill>
                </a:ln>
                <a:effectLst/>
              </c:spPr>
            </c:marker>
            <c:bubble3D val="0"/>
            <c:extLst>
              <c:ext xmlns:c16="http://schemas.microsoft.com/office/drawing/2014/chart" uri="{C3380CC4-5D6E-409C-BE32-E72D297353CC}">
                <c16:uniqueId val="{00000007-A89E-1E41-AD7E-6461B7790DA8}"/>
              </c:ext>
            </c:extLst>
          </c:dPt>
          <c:dPt>
            <c:idx val="7"/>
            <c:marker>
              <c:symbol val="circle"/>
              <c:size val="25"/>
              <c:spPr>
                <a:solidFill>
                  <a:schemeClr val="accent1"/>
                </a:solidFill>
                <a:ln w="9525">
                  <a:solidFill>
                    <a:schemeClr val="tx1"/>
                  </a:solidFill>
                </a:ln>
                <a:effectLst/>
              </c:spPr>
            </c:marker>
            <c:bubble3D val="0"/>
            <c:extLst>
              <c:ext xmlns:c16="http://schemas.microsoft.com/office/drawing/2014/chart" uri="{C3380CC4-5D6E-409C-BE32-E72D297353CC}">
                <c16:uniqueId val="{00000008-A89E-1E41-AD7E-6461B7790DA8}"/>
              </c:ext>
            </c:extLst>
          </c:dPt>
          <c:dPt>
            <c:idx val="8"/>
            <c:marker>
              <c:symbol val="circle"/>
              <c:size val="25"/>
              <c:spPr>
                <a:solidFill>
                  <a:schemeClr val="accent1"/>
                </a:solidFill>
                <a:ln w="9525">
                  <a:solidFill>
                    <a:schemeClr val="tx1"/>
                  </a:solidFill>
                </a:ln>
                <a:effectLst/>
              </c:spPr>
            </c:marker>
            <c:bubble3D val="0"/>
            <c:extLst>
              <c:ext xmlns:c16="http://schemas.microsoft.com/office/drawing/2014/chart" uri="{C3380CC4-5D6E-409C-BE32-E72D297353CC}">
                <c16:uniqueId val="{00000009-A89E-1E41-AD7E-6461B7790DA8}"/>
              </c:ext>
            </c:extLst>
          </c:dPt>
          <c:dPt>
            <c:idx val="9"/>
            <c:marker>
              <c:symbol val="circle"/>
              <c:size val="25"/>
              <c:spPr>
                <a:solidFill>
                  <a:schemeClr val="accent1"/>
                </a:solidFill>
                <a:ln w="9525">
                  <a:solidFill>
                    <a:schemeClr val="tx1"/>
                  </a:solidFill>
                </a:ln>
                <a:effectLst/>
              </c:spPr>
            </c:marker>
            <c:bubble3D val="0"/>
            <c:extLst>
              <c:ext xmlns:c16="http://schemas.microsoft.com/office/drawing/2014/chart" uri="{C3380CC4-5D6E-409C-BE32-E72D297353CC}">
                <c16:uniqueId val="{0000000A-A89E-1E41-AD7E-6461B7790DA8}"/>
              </c:ext>
            </c:extLst>
          </c:dPt>
          <c:xVal>
            <c:numRef>
              <c:f>Sheet1!$A$2:$A$11</c:f>
              <c:numCache>
                <c:formatCode>General</c:formatCode>
                <c:ptCount val="10"/>
                <c:pt idx="0">
                  <c:v>3.5</c:v>
                </c:pt>
                <c:pt idx="1">
                  <c:v>1</c:v>
                </c:pt>
                <c:pt idx="2">
                  <c:v>2</c:v>
                </c:pt>
                <c:pt idx="3">
                  <c:v>4</c:v>
                </c:pt>
                <c:pt idx="4">
                  <c:v>5</c:v>
                </c:pt>
                <c:pt idx="5">
                  <c:v>5</c:v>
                </c:pt>
                <c:pt idx="6">
                  <c:v>6</c:v>
                </c:pt>
                <c:pt idx="7">
                  <c:v>2</c:v>
                </c:pt>
                <c:pt idx="8">
                  <c:v>4</c:v>
                </c:pt>
                <c:pt idx="9">
                  <c:v>3</c:v>
                </c:pt>
              </c:numCache>
            </c:numRef>
          </c:xVal>
          <c:yVal>
            <c:numRef>
              <c:f>Sheet1!$B$2:$B$11</c:f>
              <c:numCache>
                <c:formatCode>General</c:formatCode>
                <c:ptCount val="10"/>
                <c:pt idx="0">
                  <c:v>2</c:v>
                </c:pt>
                <c:pt idx="1">
                  <c:v>3</c:v>
                </c:pt>
                <c:pt idx="2">
                  <c:v>4</c:v>
                </c:pt>
                <c:pt idx="3">
                  <c:v>2</c:v>
                </c:pt>
                <c:pt idx="4">
                  <c:v>4</c:v>
                </c:pt>
                <c:pt idx="5">
                  <c:v>2.5</c:v>
                </c:pt>
                <c:pt idx="6">
                  <c:v>6</c:v>
                </c:pt>
                <c:pt idx="7">
                  <c:v>9</c:v>
                </c:pt>
                <c:pt idx="8">
                  <c:v>9</c:v>
                </c:pt>
                <c:pt idx="9">
                  <c:v>8</c:v>
                </c:pt>
              </c:numCache>
            </c:numRef>
          </c:yVal>
          <c:smooth val="0"/>
          <c:extLst>
            <c:ext xmlns:c16="http://schemas.microsoft.com/office/drawing/2014/chart" uri="{C3380CC4-5D6E-409C-BE32-E72D297353CC}">
              <c16:uniqueId val="{0000000B-A89E-1E41-AD7E-6461B7790DA8}"/>
            </c:ext>
          </c:extLst>
        </c:ser>
        <c:dLbls>
          <c:showLegendKey val="0"/>
          <c:showVal val="0"/>
          <c:showCatName val="0"/>
          <c:showSerName val="0"/>
          <c:showPercent val="0"/>
          <c:showBubbleSize val="0"/>
        </c:dLbls>
        <c:axId val="75285663"/>
        <c:axId val="181697055"/>
      </c:scatterChart>
      <c:valAx>
        <c:axId val="7528566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81697055"/>
        <c:crosses val="autoZero"/>
        <c:crossBetween val="midCat"/>
      </c:valAx>
      <c:valAx>
        <c:axId val="18169705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75285663"/>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3200" dirty="0"/>
              <a:t>Data Points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Y-Values</c:v>
                </c:pt>
              </c:strCache>
            </c:strRef>
          </c:tx>
          <c:spPr>
            <a:ln w="25400" cap="rnd">
              <a:noFill/>
              <a:round/>
            </a:ln>
            <a:effectLst/>
          </c:spPr>
          <c:marker>
            <c:symbol val="circle"/>
            <c:size val="25"/>
            <c:spPr>
              <a:solidFill>
                <a:schemeClr val="accent3"/>
              </a:solidFill>
              <a:ln w="9525">
                <a:noFill/>
              </a:ln>
              <a:effectLst/>
            </c:spPr>
          </c:marker>
          <c:dPt>
            <c:idx val="0"/>
            <c:marker>
              <c:symbol val="circle"/>
              <c:size val="25"/>
              <c:spPr>
                <a:solidFill>
                  <a:schemeClr val="accent3"/>
                </a:solidFill>
                <a:ln w="9525">
                  <a:solidFill>
                    <a:schemeClr val="tx1"/>
                  </a:solidFill>
                </a:ln>
                <a:effectLst/>
              </c:spPr>
            </c:marker>
            <c:bubble3D val="0"/>
            <c:extLst>
              <c:ext xmlns:c16="http://schemas.microsoft.com/office/drawing/2014/chart" uri="{C3380CC4-5D6E-409C-BE32-E72D297353CC}">
                <c16:uniqueId val="{00000000-165B-4948-987E-ACA20F7E3327}"/>
              </c:ext>
            </c:extLst>
          </c:dPt>
          <c:dPt>
            <c:idx val="1"/>
            <c:marker>
              <c:symbol val="circle"/>
              <c:size val="25"/>
              <c:spPr>
                <a:solidFill>
                  <a:schemeClr val="accent3"/>
                </a:solidFill>
                <a:ln w="9525">
                  <a:solidFill>
                    <a:schemeClr val="tx1"/>
                  </a:solidFill>
                </a:ln>
                <a:effectLst/>
              </c:spPr>
            </c:marker>
            <c:bubble3D val="0"/>
            <c:extLst>
              <c:ext xmlns:c16="http://schemas.microsoft.com/office/drawing/2014/chart" uri="{C3380CC4-5D6E-409C-BE32-E72D297353CC}">
                <c16:uniqueId val="{00000001-165B-4948-987E-ACA20F7E3327}"/>
              </c:ext>
            </c:extLst>
          </c:dPt>
          <c:dPt>
            <c:idx val="2"/>
            <c:marker>
              <c:symbol val="circle"/>
              <c:size val="25"/>
              <c:spPr>
                <a:solidFill>
                  <a:schemeClr val="accent3"/>
                </a:solidFill>
                <a:ln w="9525">
                  <a:solidFill>
                    <a:schemeClr val="tx1"/>
                  </a:solidFill>
                </a:ln>
                <a:effectLst/>
              </c:spPr>
            </c:marker>
            <c:bubble3D val="0"/>
            <c:extLst>
              <c:ext xmlns:c16="http://schemas.microsoft.com/office/drawing/2014/chart" uri="{C3380CC4-5D6E-409C-BE32-E72D297353CC}">
                <c16:uniqueId val="{00000002-165B-4948-987E-ACA20F7E3327}"/>
              </c:ext>
            </c:extLst>
          </c:dPt>
          <c:dPt>
            <c:idx val="3"/>
            <c:marker>
              <c:symbol val="circle"/>
              <c:size val="25"/>
              <c:spPr>
                <a:solidFill>
                  <a:schemeClr val="accent3"/>
                </a:solidFill>
                <a:ln w="9525">
                  <a:solidFill>
                    <a:schemeClr val="tx1"/>
                  </a:solidFill>
                </a:ln>
                <a:effectLst/>
              </c:spPr>
            </c:marker>
            <c:bubble3D val="0"/>
            <c:extLst>
              <c:ext xmlns:c16="http://schemas.microsoft.com/office/drawing/2014/chart" uri="{C3380CC4-5D6E-409C-BE32-E72D297353CC}">
                <c16:uniqueId val="{00000003-165B-4948-987E-ACA20F7E3327}"/>
              </c:ext>
            </c:extLst>
          </c:dPt>
          <c:dPt>
            <c:idx val="4"/>
            <c:marker>
              <c:symbol val="circle"/>
              <c:size val="25"/>
              <c:spPr>
                <a:solidFill>
                  <a:schemeClr val="accent3"/>
                </a:solidFill>
                <a:ln w="9525">
                  <a:solidFill>
                    <a:schemeClr val="tx1"/>
                  </a:solidFill>
                </a:ln>
                <a:effectLst/>
              </c:spPr>
            </c:marker>
            <c:bubble3D val="0"/>
            <c:extLst>
              <c:ext xmlns:c16="http://schemas.microsoft.com/office/drawing/2014/chart" uri="{C3380CC4-5D6E-409C-BE32-E72D297353CC}">
                <c16:uniqueId val="{00000004-165B-4948-987E-ACA20F7E3327}"/>
              </c:ext>
            </c:extLst>
          </c:dPt>
          <c:dPt>
            <c:idx val="5"/>
            <c:marker>
              <c:symbol val="circle"/>
              <c:size val="25"/>
              <c:spPr>
                <a:solidFill>
                  <a:schemeClr val="accent1"/>
                </a:solidFill>
                <a:ln w="9525">
                  <a:solidFill>
                    <a:schemeClr val="tx1"/>
                  </a:solidFill>
                </a:ln>
                <a:effectLst/>
              </c:spPr>
            </c:marker>
            <c:bubble3D val="0"/>
            <c:spPr>
              <a:ln w="25400" cap="rnd">
                <a:noFill/>
                <a:round/>
              </a:ln>
              <a:effectLst/>
            </c:spPr>
            <c:extLst>
              <c:ext xmlns:c16="http://schemas.microsoft.com/office/drawing/2014/chart" uri="{C3380CC4-5D6E-409C-BE32-E72D297353CC}">
                <c16:uniqueId val="{00000006-165B-4948-987E-ACA20F7E3327}"/>
              </c:ext>
            </c:extLst>
          </c:dPt>
          <c:dPt>
            <c:idx val="6"/>
            <c:marker>
              <c:symbol val="circle"/>
              <c:size val="25"/>
              <c:spPr>
                <a:solidFill>
                  <a:schemeClr val="accent1"/>
                </a:solidFill>
                <a:ln w="9525">
                  <a:solidFill>
                    <a:schemeClr val="tx1"/>
                  </a:solidFill>
                </a:ln>
                <a:effectLst/>
              </c:spPr>
            </c:marker>
            <c:bubble3D val="0"/>
            <c:extLst>
              <c:ext xmlns:c16="http://schemas.microsoft.com/office/drawing/2014/chart" uri="{C3380CC4-5D6E-409C-BE32-E72D297353CC}">
                <c16:uniqueId val="{00000007-165B-4948-987E-ACA20F7E3327}"/>
              </c:ext>
            </c:extLst>
          </c:dPt>
          <c:dPt>
            <c:idx val="7"/>
            <c:marker>
              <c:symbol val="circle"/>
              <c:size val="25"/>
              <c:spPr>
                <a:solidFill>
                  <a:schemeClr val="accent1"/>
                </a:solidFill>
                <a:ln w="9525">
                  <a:solidFill>
                    <a:schemeClr val="tx1"/>
                  </a:solidFill>
                </a:ln>
                <a:effectLst/>
              </c:spPr>
            </c:marker>
            <c:bubble3D val="0"/>
            <c:extLst>
              <c:ext xmlns:c16="http://schemas.microsoft.com/office/drawing/2014/chart" uri="{C3380CC4-5D6E-409C-BE32-E72D297353CC}">
                <c16:uniqueId val="{00000008-165B-4948-987E-ACA20F7E3327}"/>
              </c:ext>
            </c:extLst>
          </c:dPt>
          <c:dPt>
            <c:idx val="8"/>
            <c:marker>
              <c:symbol val="circle"/>
              <c:size val="25"/>
              <c:spPr>
                <a:solidFill>
                  <a:schemeClr val="accent1"/>
                </a:solidFill>
                <a:ln w="9525">
                  <a:solidFill>
                    <a:schemeClr val="tx1"/>
                  </a:solidFill>
                </a:ln>
                <a:effectLst/>
              </c:spPr>
            </c:marker>
            <c:bubble3D val="0"/>
            <c:extLst>
              <c:ext xmlns:c16="http://schemas.microsoft.com/office/drawing/2014/chart" uri="{C3380CC4-5D6E-409C-BE32-E72D297353CC}">
                <c16:uniqueId val="{00000009-165B-4948-987E-ACA20F7E3327}"/>
              </c:ext>
            </c:extLst>
          </c:dPt>
          <c:dPt>
            <c:idx val="9"/>
            <c:marker>
              <c:symbol val="circle"/>
              <c:size val="25"/>
              <c:spPr>
                <a:solidFill>
                  <a:schemeClr val="accent1"/>
                </a:solidFill>
                <a:ln w="9525">
                  <a:solidFill>
                    <a:schemeClr val="tx1"/>
                  </a:solidFill>
                </a:ln>
                <a:effectLst/>
              </c:spPr>
            </c:marker>
            <c:bubble3D val="0"/>
            <c:extLst>
              <c:ext xmlns:c16="http://schemas.microsoft.com/office/drawing/2014/chart" uri="{C3380CC4-5D6E-409C-BE32-E72D297353CC}">
                <c16:uniqueId val="{0000000A-165B-4948-987E-ACA20F7E3327}"/>
              </c:ext>
            </c:extLst>
          </c:dPt>
          <c:xVal>
            <c:numRef>
              <c:f>Sheet1!$A$2:$A$11</c:f>
              <c:numCache>
                <c:formatCode>General</c:formatCode>
                <c:ptCount val="10"/>
                <c:pt idx="0">
                  <c:v>3.5</c:v>
                </c:pt>
                <c:pt idx="1">
                  <c:v>1</c:v>
                </c:pt>
                <c:pt idx="2">
                  <c:v>2</c:v>
                </c:pt>
                <c:pt idx="3">
                  <c:v>4</c:v>
                </c:pt>
                <c:pt idx="4">
                  <c:v>5</c:v>
                </c:pt>
                <c:pt idx="5">
                  <c:v>5</c:v>
                </c:pt>
                <c:pt idx="6">
                  <c:v>6</c:v>
                </c:pt>
                <c:pt idx="7">
                  <c:v>2</c:v>
                </c:pt>
                <c:pt idx="8">
                  <c:v>4</c:v>
                </c:pt>
                <c:pt idx="9">
                  <c:v>3</c:v>
                </c:pt>
              </c:numCache>
            </c:numRef>
          </c:xVal>
          <c:yVal>
            <c:numRef>
              <c:f>Sheet1!$B$2:$B$11</c:f>
              <c:numCache>
                <c:formatCode>General</c:formatCode>
                <c:ptCount val="10"/>
                <c:pt idx="0">
                  <c:v>2</c:v>
                </c:pt>
                <c:pt idx="1">
                  <c:v>3</c:v>
                </c:pt>
                <c:pt idx="2">
                  <c:v>4</c:v>
                </c:pt>
                <c:pt idx="3">
                  <c:v>2</c:v>
                </c:pt>
                <c:pt idx="4">
                  <c:v>4</c:v>
                </c:pt>
                <c:pt idx="5">
                  <c:v>2.5</c:v>
                </c:pt>
                <c:pt idx="6">
                  <c:v>6</c:v>
                </c:pt>
                <c:pt idx="7">
                  <c:v>9</c:v>
                </c:pt>
                <c:pt idx="8">
                  <c:v>9</c:v>
                </c:pt>
                <c:pt idx="9">
                  <c:v>8</c:v>
                </c:pt>
              </c:numCache>
            </c:numRef>
          </c:yVal>
          <c:smooth val="0"/>
          <c:extLst>
            <c:ext xmlns:c16="http://schemas.microsoft.com/office/drawing/2014/chart" uri="{C3380CC4-5D6E-409C-BE32-E72D297353CC}">
              <c16:uniqueId val="{0000000B-165B-4948-987E-ACA20F7E3327}"/>
            </c:ext>
          </c:extLst>
        </c:ser>
        <c:dLbls>
          <c:showLegendKey val="0"/>
          <c:showVal val="0"/>
          <c:showCatName val="0"/>
          <c:showSerName val="0"/>
          <c:showPercent val="0"/>
          <c:showBubbleSize val="0"/>
        </c:dLbls>
        <c:axId val="75285663"/>
        <c:axId val="181697055"/>
      </c:scatterChart>
      <c:valAx>
        <c:axId val="7528566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81697055"/>
        <c:crosses val="autoZero"/>
        <c:crossBetween val="midCat"/>
      </c:valAx>
      <c:valAx>
        <c:axId val="18169705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75285663"/>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3200" dirty="0"/>
              <a:t>Data Points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Y-Values</c:v>
                </c:pt>
              </c:strCache>
            </c:strRef>
          </c:tx>
          <c:spPr>
            <a:ln w="25400" cap="rnd">
              <a:noFill/>
              <a:round/>
            </a:ln>
            <a:effectLst/>
          </c:spPr>
          <c:marker>
            <c:symbol val="circle"/>
            <c:size val="25"/>
            <c:spPr>
              <a:solidFill>
                <a:schemeClr val="accent3"/>
              </a:solidFill>
              <a:ln w="9525">
                <a:noFill/>
              </a:ln>
              <a:effectLst/>
            </c:spPr>
          </c:marker>
          <c:dPt>
            <c:idx val="0"/>
            <c:marker>
              <c:symbol val="circle"/>
              <c:size val="25"/>
              <c:spPr>
                <a:solidFill>
                  <a:schemeClr val="accent3"/>
                </a:solidFill>
                <a:ln w="9525">
                  <a:solidFill>
                    <a:schemeClr val="tx1"/>
                  </a:solidFill>
                </a:ln>
                <a:effectLst/>
              </c:spPr>
            </c:marker>
            <c:bubble3D val="0"/>
            <c:extLst>
              <c:ext xmlns:c16="http://schemas.microsoft.com/office/drawing/2014/chart" uri="{C3380CC4-5D6E-409C-BE32-E72D297353CC}">
                <c16:uniqueId val="{00000000-7349-4D4B-971E-33575DA61DC5}"/>
              </c:ext>
            </c:extLst>
          </c:dPt>
          <c:dPt>
            <c:idx val="1"/>
            <c:marker>
              <c:symbol val="circle"/>
              <c:size val="25"/>
              <c:spPr>
                <a:solidFill>
                  <a:schemeClr val="accent3"/>
                </a:solidFill>
                <a:ln w="9525">
                  <a:solidFill>
                    <a:schemeClr val="tx1"/>
                  </a:solidFill>
                </a:ln>
                <a:effectLst/>
              </c:spPr>
            </c:marker>
            <c:bubble3D val="0"/>
            <c:extLst>
              <c:ext xmlns:c16="http://schemas.microsoft.com/office/drawing/2014/chart" uri="{C3380CC4-5D6E-409C-BE32-E72D297353CC}">
                <c16:uniqueId val="{00000001-7349-4D4B-971E-33575DA61DC5}"/>
              </c:ext>
            </c:extLst>
          </c:dPt>
          <c:dPt>
            <c:idx val="2"/>
            <c:marker>
              <c:symbol val="circle"/>
              <c:size val="25"/>
              <c:spPr>
                <a:solidFill>
                  <a:schemeClr val="accent3"/>
                </a:solidFill>
                <a:ln w="9525">
                  <a:solidFill>
                    <a:schemeClr val="tx1"/>
                  </a:solidFill>
                </a:ln>
                <a:effectLst/>
              </c:spPr>
            </c:marker>
            <c:bubble3D val="0"/>
            <c:extLst>
              <c:ext xmlns:c16="http://schemas.microsoft.com/office/drawing/2014/chart" uri="{C3380CC4-5D6E-409C-BE32-E72D297353CC}">
                <c16:uniqueId val="{00000002-7349-4D4B-971E-33575DA61DC5}"/>
              </c:ext>
            </c:extLst>
          </c:dPt>
          <c:dPt>
            <c:idx val="3"/>
            <c:marker>
              <c:symbol val="circle"/>
              <c:size val="25"/>
              <c:spPr>
                <a:solidFill>
                  <a:schemeClr val="accent3"/>
                </a:solidFill>
                <a:ln w="9525">
                  <a:solidFill>
                    <a:schemeClr val="tx1"/>
                  </a:solidFill>
                </a:ln>
                <a:effectLst/>
              </c:spPr>
            </c:marker>
            <c:bubble3D val="0"/>
            <c:extLst>
              <c:ext xmlns:c16="http://schemas.microsoft.com/office/drawing/2014/chart" uri="{C3380CC4-5D6E-409C-BE32-E72D297353CC}">
                <c16:uniqueId val="{00000003-7349-4D4B-971E-33575DA61DC5}"/>
              </c:ext>
            </c:extLst>
          </c:dPt>
          <c:dPt>
            <c:idx val="4"/>
            <c:marker>
              <c:symbol val="circle"/>
              <c:size val="25"/>
              <c:spPr>
                <a:solidFill>
                  <a:schemeClr val="accent3"/>
                </a:solidFill>
                <a:ln w="9525">
                  <a:solidFill>
                    <a:schemeClr val="tx1"/>
                  </a:solidFill>
                </a:ln>
                <a:effectLst/>
              </c:spPr>
            </c:marker>
            <c:bubble3D val="0"/>
            <c:extLst>
              <c:ext xmlns:c16="http://schemas.microsoft.com/office/drawing/2014/chart" uri="{C3380CC4-5D6E-409C-BE32-E72D297353CC}">
                <c16:uniqueId val="{00000004-7349-4D4B-971E-33575DA61DC5}"/>
              </c:ext>
            </c:extLst>
          </c:dPt>
          <c:dPt>
            <c:idx val="5"/>
            <c:marker>
              <c:symbol val="circle"/>
              <c:size val="25"/>
              <c:spPr>
                <a:solidFill>
                  <a:schemeClr val="accent1"/>
                </a:solidFill>
                <a:ln w="9525">
                  <a:solidFill>
                    <a:schemeClr val="tx1"/>
                  </a:solidFill>
                </a:ln>
                <a:effectLst/>
              </c:spPr>
            </c:marker>
            <c:bubble3D val="0"/>
            <c:spPr>
              <a:ln w="25400" cap="rnd">
                <a:noFill/>
                <a:round/>
              </a:ln>
              <a:effectLst/>
            </c:spPr>
            <c:extLst>
              <c:ext xmlns:c16="http://schemas.microsoft.com/office/drawing/2014/chart" uri="{C3380CC4-5D6E-409C-BE32-E72D297353CC}">
                <c16:uniqueId val="{00000006-7349-4D4B-971E-33575DA61DC5}"/>
              </c:ext>
            </c:extLst>
          </c:dPt>
          <c:dPt>
            <c:idx val="6"/>
            <c:marker>
              <c:symbol val="circle"/>
              <c:size val="25"/>
              <c:spPr>
                <a:solidFill>
                  <a:schemeClr val="accent1"/>
                </a:solidFill>
                <a:ln w="9525">
                  <a:solidFill>
                    <a:schemeClr val="tx1"/>
                  </a:solidFill>
                </a:ln>
                <a:effectLst/>
              </c:spPr>
            </c:marker>
            <c:bubble3D val="0"/>
            <c:extLst>
              <c:ext xmlns:c16="http://schemas.microsoft.com/office/drawing/2014/chart" uri="{C3380CC4-5D6E-409C-BE32-E72D297353CC}">
                <c16:uniqueId val="{00000007-7349-4D4B-971E-33575DA61DC5}"/>
              </c:ext>
            </c:extLst>
          </c:dPt>
          <c:dPt>
            <c:idx val="7"/>
            <c:marker>
              <c:symbol val="circle"/>
              <c:size val="25"/>
              <c:spPr>
                <a:solidFill>
                  <a:schemeClr val="accent1"/>
                </a:solidFill>
                <a:ln w="9525">
                  <a:solidFill>
                    <a:schemeClr val="tx1"/>
                  </a:solidFill>
                </a:ln>
                <a:effectLst/>
              </c:spPr>
            </c:marker>
            <c:bubble3D val="0"/>
            <c:extLst>
              <c:ext xmlns:c16="http://schemas.microsoft.com/office/drawing/2014/chart" uri="{C3380CC4-5D6E-409C-BE32-E72D297353CC}">
                <c16:uniqueId val="{00000008-7349-4D4B-971E-33575DA61DC5}"/>
              </c:ext>
            </c:extLst>
          </c:dPt>
          <c:dPt>
            <c:idx val="8"/>
            <c:marker>
              <c:symbol val="circle"/>
              <c:size val="25"/>
              <c:spPr>
                <a:solidFill>
                  <a:schemeClr val="accent1"/>
                </a:solidFill>
                <a:ln w="9525">
                  <a:solidFill>
                    <a:schemeClr val="tx1"/>
                  </a:solidFill>
                </a:ln>
                <a:effectLst/>
              </c:spPr>
            </c:marker>
            <c:bubble3D val="0"/>
            <c:extLst>
              <c:ext xmlns:c16="http://schemas.microsoft.com/office/drawing/2014/chart" uri="{C3380CC4-5D6E-409C-BE32-E72D297353CC}">
                <c16:uniqueId val="{00000009-7349-4D4B-971E-33575DA61DC5}"/>
              </c:ext>
            </c:extLst>
          </c:dPt>
          <c:dPt>
            <c:idx val="9"/>
            <c:marker>
              <c:symbol val="circle"/>
              <c:size val="25"/>
              <c:spPr>
                <a:solidFill>
                  <a:schemeClr val="accent1"/>
                </a:solidFill>
                <a:ln w="9525">
                  <a:solidFill>
                    <a:schemeClr val="tx1"/>
                  </a:solidFill>
                </a:ln>
                <a:effectLst/>
              </c:spPr>
            </c:marker>
            <c:bubble3D val="0"/>
            <c:extLst>
              <c:ext xmlns:c16="http://schemas.microsoft.com/office/drawing/2014/chart" uri="{C3380CC4-5D6E-409C-BE32-E72D297353CC}">
                <c16:uniqueId val="{0000000A-7349-4D4B-971E-33575DA61DC5}"/>
              </c:ext>
            </c:extLst>
          </c:dPt>
          <c:xVal>
            <c:numRef>
              <c:f>Sheet1!$A$2:$A$11</c:f>
              <c:numCache>
                <c:formatCode>General</c:formatCode>
                <c:ptCount val="10"/>
                <c:pt idx="0">
                  <c:v>3.5</c:v>
                </c:pt>
                <c:pt idx="1">
                  <c:v>1</c:v>
                </c:pt>
                <c:pt idx="2">
                  <c:v>2</c:v>
                </c:pt>
                <c:pt idx="3">
                  <c:v>4</c:v>
                </c:pt>
                <c:pt idx="4">
                  <c:v>5</c:v>
                </c:pt>
                <c:pt idx="5">
                  <c:v>5</c:v>
                </c:pt>
                <c:pt idx="6">
                  <c:v>6</c:v>
                </c:pt>
                <c:pt idx="7">
                  <c:v>2</c:v>
                </c:pt>
                <c:pt idx="8">
                  <c:v>4</c:v>
                </c:pt>
                <c:pt idx="9">
                  <c:v>3</c:v>
                </c:pt>
              </c:numCache>
            </c:numRef>
          </c:xVal>
          <c:yVal>
            <c:numRef>
              <c:f>Sheet1!$B$2:$B$11</c:f>
              <c:numCache>
                <c:formatCode>General</c:formatCode>
                <c:ptCount val="10"/>
                <c:pt idx="0">
                  <c:v>2</c:v>
                </c:pt>
                <c:pt idx="1">
                  <c:v>3</c:v>
                </c:pt>
                <c:pt idx="2">
                  <c:v>4</c:v>
                </c:pt>
                <c:pt idx="3">
                  <c:v>2</c:v>
                </c:pt>
                <c:pt idx="4">
                  <c:v>4</c:v>
                </c:pt>
                <c:pt idx="5">
                  <c:v>2.5</c:v>
                </c:pt>
                <c:pt idx="6">
                  <c:v>6</c:v>
                </c:pt>
                <c:pt idx="7">
                  <c:v>9</c:v>
                </c:pt>
                <c:pt idx="8">
                  <c:v>9</c:v>
                </c:pt>
                <c:pt idx="9">
                  <c:v>8</c:v>
                </c:pt>
              </c:numCache>
            </c:numRef>
          </c:yVal>
          <c:smooth val="0"/>
          <c:extLst>
            <c:ext xmlns:c16="http://schemas.microsoft.com/office/drawing/2014/chart" uri="{C3380CC4-5D6E-409C-BE32-E72D297353CC}">
              <c16:uniqueId val="{0000000B-7349-4D4B-971E-33575DA61DC5}"/>
            </c:ext>
          </c:extLst>
        </c:ser>
        <c:dLbls>
          <c:showLegendKey val="0"/>
          <c:showVal val="0"/>
          <c:showCatName val="0"/>
          <c:showSerName val="0"/>
          <c:showPercent val="0"/>
          <c:showBubbleSize val="0"/>
        </c:dLbls>
        <c:axId val="75285663"/>
        <c:axId val="181697055"/>
      </c:scatterChart>
      <c:valAx>
        <c:axId val="7528566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81697055"/>
        <c:crosses val="autoZero"/>
        <c:crossBetween val="midCat"/>
      </c:valAx>
      <c:valAx>
        <c:axId val="18169705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75285663"/>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3200" dirty="0"/>
              <a:t>Data Points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Y-Values</c:v>
                </c:pt>
              </c:strCache>
            </c:strRef>
          </c:tx>
          <c:spPr>
            <a:ln w="25400" cap="rnd">
              <a:noFill/>
              <a:round/>
            </a:ln>
            <a:effectLst/>
          </c:spPr>
          <c:marker>
            <c:symbol val="circle"/>
            <c:size val="25"/>
            <c:spPr>
              <a:solidFill>
                <a:schemeClr val="accent3"/>
              </a:solidFill>
              <a:ln w="9525">
                <a:noFill/>
              </a:ln>
              <a:effectLst/>
            </c:spPr>
          </c:marker>
          <c:dPt>
            <c:idx val="0"/>
            <c:marker>
              <c:symbol val="circle"/>
              <c:size val="25"/>
              <c:spPr>
                <a:solidFill>
                  <a:schemeClr val="accent3"/>
                </a:solidFill>
                <a:ln w="9525">
                  <a:solidFill>
                    <a:schemeClr val="tx1"/>
                  </a:solidFill>
                </a:ln>
                <a:effectLst/>
              </c:spPr>
            </c:marker>
            <c:bubble3D val="0"/>
            <c:extLst>
              <c:ext xmlns:c16="http://schemas.microsoft.com/office/drawing/2014/chart" uri="{C3380CC4-5D6E-409C-BE32-E72D297353CC}">
                <c16:uniqueId val="{00000000-CC8D-034C-84CA-56C3FD5AE084}"/>
              </c:ext>
            </c:extLst>
          </c:dPt>
          <c:dPt>
            <c:idx val="1"/>
            <c:marker>
              <c:symbol val="circle"/>
              <c:size val="25"/>
              <c:spPr>
                <a:solidFill>
                  <a:schemeClr val="accent3"/>
                </a:solidFill>
                <a:ln w="9525">
                  <a:solidFill>
                    <a:schemeClr val="tx1"/>
                  </a:solidFill>
                </a:ln>
                <a:effectLst/>
              </c:spPr>
            </c:marker>
            <c:bubble3D val="0"/>
            <c:extLst>
              <c:ext xmlns:c16="http://schemas.microsoft.com/office/drawing/2014/chart" uri="{C3380CC4-5D6E-409C-BE32-E72D297353CC}">
                <c16:uniqueId val="{00000001-CC8D-034C-84CA-56C3FD5AE084}"/>
              </c:ext>
            </c:extLst>
          </c:dPt>
          <c:dPt>
            <c:idx val="2"/>
            <c:marker>
              <c:symbol val="circle"/>
              <c:size val="25"/>
              <c:spPr>
                <a:solidFill>
                  <a:schemeClr val="accent3"/>
                </a:solidFill>
                <a:ln w="9525">
                  <a:solidFill>
                    <a:schemeClr val="tx1"/>
                  </a:solidFill>
                </a:ln>
                <a:effectLst/>
              </c:spPr>
            </c:marker>
            <c:bubble3D val="0"/>
            <c:extLst>
              <c:ext xmlns:c16="http://schemas.microsoft.com/office/drawing/2014/chart" uri="{C3380CC4-5D6E-409C-BE32-E72D297353CC}">
                <c16:uniqueId val="{00000002-CC8D-034C-84CA-56C3FD5AE084}"/>
              </c:ext>
            </c:extLst>
          </c:dPt>
          <c:dPt>
            <c:idx val="3"/>
            <c:marker>
              <c:symbol val="circle"/>
              <c:size val="25"/>
              <c:spPr>
                <a:solidFill>
                  <a:schemeClr val="accent3"/>
                </a:solidFill>
                <a:ln w="9525">
                  <a:solidFill>
                    <a:schemeClr val="tx1"/>
                  </a:solidFill>
                </a:ln>
                <a:effectLst/>
              </c:spPr>
            </c:marker>
            <c:bubble3D val="0"/>
            <c:extLst>
              <c:ext xmlns:c16="http://schemas.microsoft.com/office/drawing/2014/chart" uri="{C3380CC4-5D6E-409C-BE32-E72D297353CC}">
                <c16:uniqueId val="{00000003-CC8D-034C-84CA-56C3FD5AE084}"/>
              </c:ext>
            </c:extLst>
          </c:dPt>
          <c:dPt>
            <c:idx val="4"/>
            <c:marker>
              <c:symbol val="circle"/>
              <c:size val="25"/>
              <c:spPr>
                <a:solidFill>
                  <a:schemeClr val="accent3"/>
                </a:solidFill>
                <a:ln w="9525">
                  <a:solidFill>
                    <a:schemeClr val="tx1"/>
                  </a:solidFill>
                </a:ln>
                <a:effectLst/>
              </c:spPr>
            </c:marker>
            <c:bubble3D val="0"/>
            <c:extLst>
              <c:ext xmlns:c16="http://schemas.microsoft.com/office/drawing/2014/chart" uri="{C3380CC4-5D6E-409C-BE32-E72D297353CC}">
                <c16:uniqueId val="{00000004-CC8D-034C-84CA-56C3FD5AE084}"/>
              </c:ext>
            </c:extLst>
          </c:dPt>
          <c:dPt>
            <c:idx val="5"/>
            <c:marker>
              <c:symbol val="circle"/>
              <c:size val="25"/>
              <c:spPr>
                <a:solidFill>
                  <a:schemeClr val="accent1"/>
                </a:solidFill>
                <a:ln w="9525">
                  <a:solidFill>
                    <a:schemeClr val="tx1"/>
                  </a:solidFill>
                </a:ln>
                <a:effectLst/>
              </c:spPr>
            </c:marker>
            <c:bubble3D val="0"/>
            <c:spPr>
              <a:ln w="25400" cap="rnd">
                <a:noFill/>
                <a:round/>
              </a:ln>
              <a:effectLst/>
            </c:spPr>
            <c:extLst>
              <c:ext xmlns:c16="http://schemas.microsoft.com/office/drawing/2014/chart" uri="{C3380CC4-5D6E-409C-BE32-E72D297353CC}">
                <c16:uniqueId val="{00000006-CC8D-034C-84CA-56C3FD5AE084}"/>
              </c:ext>
            </c:extLst>
          </c:dPt>
          <c:dPt>
            <c:idx val="6"/>
            <c:marker>
              <c:symbol val="circle"/>
              <c:size val="25"/>
              <c:spPr>
                <a:solidFill>
                  <a:schemeClr val="accent1"/>
                </a:solidFill>
                <a:ln w="9525">
                  <a:solidFill>
                    <a:schemeClr val="tx1"/>
                  </a:solidFill>
                </a:ln>
                <a:effectLst/>
              </c:spPr>
            </c:marker>
            <c:bubble3D val="0"/>
            <c:extLst>
              <c:ext xmlns:c16="http://schemas.microsoft.com/office/drawing/2014/chart" uri="{C3380CC4-5D6E-409C-BE32-E72D297353CC}">
                <c16:uniqueId val="{00000007-CC8D-034C-84CA-56C3FD5AE084}"/>
              </c:ext>
            </c:extLst>
          </c:dPt>
          <c:dPt>
            <c:idx val="7"/>
            <c:marker>
              <c:symbol val="circle"/>
              <c:size val="25"/>
              <c:spPr>
                <a:solidFill>
                  <a:schemeClr val="accent1"/>
                </a:solidFill>
                <a:ln w="9525">
                  <a:solidFill>
                    <a:schemeClr val="tx1"/>
                  </a:solidFill>
                </a:ln>
                <a:effectLst/>
              </c:spPr>
            </c:marker>
            <c:bubble3D val="0"/>
            <c:extLst>
              <c:ext xmlns:c16="http://schemas.microsoft.com/office/drawing/2014/chart" uri="{C3380CC4-5D6E-409C-BE32-E72D297353CC}">
                <c16:uniqueId val="{00000008-CC8D-034C-84CA-56C3FD5AE084}"/>
              </c:ext>
            </c:extLst>
          </c:dPt>
          <c:dPt>
            <c:idx val="8"/>
            <c:marker>
              <c:symbol val="circle"/>
              <c:size val="25"/>
              <c:spPr>
                <a:solidFill>
                  <a:schemeClr val="accent1"/>
                </a:solidFill>
                <a:ln w="9525">
                  <a:solidFill>
                    <a:schemeClr val="tx1"/>
                  </a:solidFill>
                </a:ln>
                <a:effectLst/>
              </c:spPr>
            </c:marker>
            <c:bubble3D val="0"/>
            <c:extLst>
              <c:ext xmlns:c16="http://schemas.microsoft.com/office/drawing/2014/chart" uri="{C3380CC4-5D6E-409C-BE32-E72D297353CC}">
                <c16:uniqueId val="{00000009-CC8D-034C-84CA-56C3FD5AE084}"/>
              </c:ext>
            </c:extLst>
          </c:dPt>
          <c:dPt>
            <c:idx val="9"/>
            <c:marker>
              <c:symbol val="circle"/>
              <c:size val="25"/>
              <c:spPr>
                <a:solidFill>
                  <a:schemeClr val="accent1"/>
                </a:solidFill>
                <a:ln w="9525">
                  <a:solidFill>
                    <a:schemeClr val="tx1"/>
                  </a:solidFill>
                </a:ln>
                <a:effectLst/>
              </c:spPr>
            </c:marker>
            <c:bubble3D val="0"/>
            <c:extLst>
              <c:ext xmlns:c16="http://schemas.microsoft.com/office/drawing/2014/chart" uri="{C3380CC4-5D6E-409C-BE32-E72D297353CC}">
                <c16:uniqueId val="{0000000A-CC8D-034C-84CA-56C3FD5AE084}"/>
              </c:ext>
            </c:extLst>
          </c:dPt>
          <c:xVal>
            <c:numRef>
              <c:f>Sheet1!$A$2:$A$11</c:f>
              <c:numCache>
                <c:formatCode>General</c:formatCode>
                <c:ptCount val="10"/>
                <c:pt idx="0">
                  <c:v>3.5</c:v>
                </c:pt>
                <c:pt idx="1">
                  <c:v>1</c:v>
                </c:pt>
                <c:pt idx="2">
                  <c:v>2</c:v>
                </c:pt>
                <c:pt idx="3">
                  <c:v>4</c:v>
                </c:pt>
                <c:pt idx="4">
                  <c:v>5</c:v>
                </c:pt>
                <c:pt idx="5">
                  <c:v>5</c:v>
                </c:pt>
                <c:pt idx="6">
                  <c:v>6</c:v>
                </c:pt>
                <c:pt idx="7">
                  <c:v>2</c:v>
                </c:pt>
                <c:pt idx="8">
                  <c:v>4</c:v>
                </c:pt>
                <c:pt idx="9">
                  <c:v>3</c:v>
                </c:pt>
              </c:numCache>
            </c:numRef>
          </c:xVal>
          <c:yVal>
            <c:numRef>
              <c:f>Sheet1!$B$2:$B$11</c:f>
              <c:numCache>
                <c:formatCode>General</c:formatCode>
                <c:ptCount val="10"/>
                <c:pt idx="0">
                  <c:v>2</c:v>
                </c:pt>
                <c:pt idx="1">
                  <c:v>3</c:v>
                </c:pt>
                <c:pt idx="2">
                  <c:v>4</c:v>
                </c:pt>
                <c:pt idx="3">
                  <c:v>2</c:v>
                </c:pt>
                <c:pt idx="4">
                  <c:v>4</c:v>
                </c:pt>
                <c:pt idx="5">
                  <c:v>2.5</c:v>
                </c:pt>
                <c:pt idx="6">
                  <c:v>6</c:v>
                </c:pt>
                <c:pt idx="7">
                  <c:v>9</c:v>
                </c:pt>
                <c:pt idx="8">
                  <c:v>9</c:v>
                </c:pt>
                <c:pt idx="9">
                  <c:v>8</c:v>
                </c:pt>
              </c:numCache>
            </c:numRef>
          </c:yVal>
          <c:smooth val="0"/>
          <c:extLst>
            <c:ext xmlns:c16="http://schemas.microsoft.com/office/drawing/2014/chart" uri="{C3380CC4-5D6E-409C-BE32-E72D297353CC}">
              <c16:uniqueId val="{0000000B-CC8D-034C-84CA-56C3FD5AE084}"/>
            </c:ext>
          </c:extLst>
        </c:ser>
        <c:dLbls>
          <c:showLegendKey val="0"/>
          <c:showVal val="0"/>
          <c:showCatName val="0"/>
          <c:showSerName val="0"/>
          <c:showPercent val="0"/>
          <c:showBubbleSize val="0"/>
        </c:dLbls>
        <c:axId val="75285663"/>
        <c:axId val="181697055"/>
      </c:scatterChart>
      <c:valAx>
        <c:axId val="7528566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81697055"/>
        <c:crosses val="autoZero"/>
        <c:crossBetween val="midCat"/>
      </c:valAx>
      <c:valAx>
        <c:axId val="18169705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75285663"/>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4" name="Shape 214"/>
          <p:cNvSpPr>
            <a:spLocks noGrp="1" noRot="1" noChangeAspect="1"/>
          </p:cNvSpPr>
          <p:nvPr>
            <p:ph type="sldImg"/>
          </p:nvPr>
        </p:nvSpPr>
        <p:spPr>
          <a:xfrm>
            <a:off x="1143000" y="685800"/>
            <a:ext cx="4572000" cy="3429000"/>
          </a:xfrm>
          <a:prstGeom prst="rect">
            <a:avLst/>
          </a:prstGeom>
        </p:spPr>
        <p:txBody>
          <a:bodyPr/>
          <a:lstStyle/>
          <a:p>
            <a:endParaRPr/>
          </a:p>
        </p:txBody>
      </p:sp>
      <p:sp>
        <p:nvSpPr>
          <p:cNvPr id="215" name="Shape 21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42321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5685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763730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15226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577186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51788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68397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857675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331217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09768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22047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502680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006397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674897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283707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32294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616941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060218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85242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023622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571013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45535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714983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676683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221181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558166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406821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170217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477728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281832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993192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470087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55884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128406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127989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441084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137946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998069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25966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83856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42576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65994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76881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37643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tif"/></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First Slide">
    <p:spTree>
      <p:nvGrpSpPr>
        <p:cNvPr id="1" name=""/>
        <p:cNvGrpSpPr/>
        <p:nvPr/>
      </p:nvGrpSpPr>
      <p:grpSpPr>
        <a:xfrm>
          <a:off x="0" y="0"/>
          <a:ext cx="0" cy="0"/>
          <a:chOff x="0" y="0"/>
          <a:chExt cx="0" cy="0"/>
        </a:xfrm>
      </p:grpSpPr>
      <p:sp>
        <p:nvSpPr>
          <p:cNvPr id="12" name="Slide Number"/>
          <p:cNvSpPr txBox="1">
            <a:spLocks noGrp="1"/>
          </p:cNvSpPr>
          <p:nvPr>
            <p:ph type="sldNum" sz="quarter" idx="2"/>
          </p:nvPr>
        </p:nvSpPr>
        <p:spPr>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998733621"/>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Header, Subheader Bullets &amp; L-Image">
    <p:bg>
      <p:bgPr>
        <a:solidFill>
          <a:srgbClr val="FFFFFF"/>
        </a:solidFill>
        <a:effectLst/>
      </p:bgPr>
    </p:bg>
    <p:spTree>
      <p:nvGrpSpPr>
        <p:cNvPr id="1" name=""/>
        <p:cNvGrpSpPr/>
        <p:nvPr/>
      </p:nvGrpSpPr>
      <p:grpSpPr>
        <a:xfrm>
          <a:off x="0" y="0"/>
          <a:ext cx="0" cy="0"/>
          <a:chOff x="0" y="0"/>
          <a:chExt cx="0" cy="0"/>
        </a:xfrm>
      </p:grpSpPr>
      <p:sp>
        <p:nvSpPr>
          <p:cNvPr id="110" name="Title Text"/>
          <p:cNvSpPr txBox="1">
            <a:spLocks noGrp="1"/>
          </p:cNvSpPr>
          <p:nvPr>
            <p:ph type="title"/>
          </p:nvPr>
        </p:nvSpPr>
        <p:spPr>
          <a:xfrm>
            <a:off x="1159933" y="355600"/>
            <a:ext cx="22669037" cy="2286000"/>
          </a:xfrm>
          <a:prstGeom prst="rect">
            <a:avLst/>
          </a:prstGeom>
        </p:spPr>
        <p:txBody>
          <a:bodyPr/>
          <a:lstStyle>
            <a:lvl1pPr algn="l">
              <a:defRPr sz="7500">
                <a:solidFill>
                  <a:srgbClr val="373737"/>
                </a:solidFill>
                <a:latin typeface="Amazon Ember"/>
                <a:ea typeface="Amazon Ember"/>
                <a:cs typeface="Amazon Ember"/>
                <a:sym typeface="Amazon Ember"/>
              </a:defRPr>
            </a:lvl1pPr>
          </a:lstStyle>
          <a:p>
            <a:r>
              <a:rPr lang="en-US"/>
              <a:t>Click to edit Master title style</a:t>
            </a:r>
            <a:endParaRPr/>
          </a:p>
        </p:txBody>
      </p:sp>
      <p:sp>
        <p:nvSpPr>
          <p:cNvPr id="111" name="Body Level One…"/>
          <p:cNvSpPr txBox="1">
            <a:spLocks noGrp="1"/>
          </p:cNvSpPr>
          <p:nvPr>
            <p:ph type="body" sz="half" idx="1"/>
          </p:nvPr>
        </p:nvSpPr>
        <p:spPr>
          <a:xfrm>
            <a:off x="12750800" y="2756958"/>
            <a:ext cx="10283098" cy="7369176"/>
          </a:xfrm>
          <a:prstGeom prst="rect">
            <a:avLst/>
          </a:prstGeom>
        </p:spPr>
        <p:txBody>
          <a:bodyPr anchor="t">
            <a:noAutofit/>
          </a:bodyPr>
          <a:lstStyle>
            <a:lvl1pPr marL="0" indent="0">
              <a:spcBef>
                <a:spcPts val="3000"/>
              </a:spcBef>
              <a:buSzTx/>
              <a:buNone/>
              <a:defRPr b="1">
                <a:solidFill>
                  <a:srgbClr val="008DC4"/>
                </a:solidFill>
                <a:latin typeface="Amazon Ember"/>
                <a:ea typeface="Amazon Ember"/>
                <a:cs typeface="Amazon Ember"/>
                <a:sym typeface="Amazon Ember"/>
              </a:defRPr>
            </a:lvl1pPr>
            <a:lvl2pPr marL="1270000" indent="-635000">
              <a:spcBef>
                <a:spcPts val="1000"/>
              </a:spcBef>
              <a:defRPr sz="3400">
                <a:solidFill>
                  <a:srgbClr val="373737"/>
                </a:solidFill>
                <a:latin typeface="Amazon Ember"/>
                <a:ea typeface="Amazon Ember"/>
                <a:cs typeface="Amazon Ember"/>
                <a:sym typeface="Amazon Ember"/>
              </a:defRPr>
            </a:lvl2pPr>
            <a:lvl3pPr marL="1905000" indent="-635000">
              <a:spcBef>
                <a:spcPts val="1000"/>
              </a:spcBef>
              <a:defRPr sz="2800">
                <a:solidFill>
                  <a:srgbClr val="373737"/>
                </a:solidFill>
                <a:latin typeface="Amazon Ember"/>
                <a:ea typeface="Amazon Ember"/>
                <a:cs typeface="Amazon Ember"/>
                <a:sym typeface="Amazon Ember"/>
              </a:defRPr>
            </a:lvl3pPr>
            <a:lvl4pPr marL="2540000" indent="-635000">
              <a:spcBef>
                <a:spcPts val="1000"/>
              </a:spcBef>
              <a:defRPr sz="2800">
                <a:solidFill>
                  <a:srgbClr val="373737"/>
                </a:solidFill>
                <a:latin typeface="Amazon Ember"/>
                <a:ea typeface="Amazon Ember"/>
                <a:cs typeface="Amazon Ember"/>
                <a:sym typeface="Amazon Ember"/>
              </a:defRPr>
            </a:lvl4pPr>
            <a:lvl5pPr marL="3175000" indent="-635000">
              <a:spcBef>
                <a:spcPts val="1000"/>
              </a:spcBef>
              <a:defRPr sz="2800">
                <a:solidFill>
                  <a:srgbClr val="373737"/>
                </a:solidFill>
                <a:latin typeface="Amazon Ember"/>
                <a:ea typeface="Amazon Ember"/>
                <a:cs typeface="Amazon Ember"/>
                <a:sym typeface="Amazon Embe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2" name="Rectangle"/>
          <p:cNvSpPr/>
          <p:nvPr/>
        </p:nvSpPr>
        <p:spPr>
          <a:xfrm>
            <a:off x="-42334" y="12454466"/>
            <a:ext cx="24468667" cy="1270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13" name="Rectangle"/>
          <p:cNvSpPr/>
          <p:nvPr/>
        </p:nvSpPr>
        <p:spPr>
          <a:xfrm>
            <a:off x="-25400" y="12342614"/>
            <a:ext cx="24434800" cy="111853"/>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14" name="Image" descr="Image"/>
          <p:cNvPicPr>
            <a:picLocks noChangeAspect="1"/>
          </p:cNvPicPr>
          <p:nvPr/>
        </p:nvPicPr>
        <p:blipFill>
          <a:blip r:embed="rId2"/>
          <a:stretch>
            <a:fillRect/>
          </a:stretch>
        </p:blipFill>
        <p:spPr>
          <a:xfrm>
            <a:off x="21012762" y="12780773"/>
            <a:ext cx="3135677" cy="617388"/>
          </a:xfrm>
          <a:prstGeom prst="rect">
            <a:avLst/>
          </a:prstGeom>
          <a:ln w="12700">
            <a:miter lim="400000"/>
          </a:ln>
        </p:spPr>
      </p:pic>
      <p:sp>
        <p:nvSpPr>
          <p:cNvPr id="115" name="Slide Number"/>
          <p:cNvSpPr txBox="1">
            <a:spLocks noGrp="1"/>
          </p:cNvSpPr>
          <p:nvPr>
            <p:ph type="sldNum" sz="quarter" idx="2"/>
          </p:nvPr>
        </p:nvSpPr>
        <p:spPr>
          <a:xfrm>
            <a:off x="637116" y="12858937"/>
            <a:ext cx="471527" cy="457201"/>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rPr lang="en-US" smtClean="0"/>
              <a:t>‹#›</a:t>
            </a:fld>
            <a:endParaRPr lang="en-US"/>
          </a:p>
        </p:txBody>
      </p:sp>
    </p:spTree>
    <p:extLst>
      <p:ext uri="{BB962C8B-B14F-4D97-AF65-F5344CB8AC3E}">
        <p14:creationId xmlns:p14="http://schemas.microsoft.com/office/powerpoint/2010/main" val="3050567742"/>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Header, Subheader, Text &amp; R-Image">
    <p:bg>
      <p:bgPr>
        <a:solidFill>
          <a:srgbClr val="FFFFFF"/>
        </a:solidFill>
        <a:effectLst/>
      </p:bgPr>
    </p:bg>
    <p:spTree>
      <p:nvGrpSpPr>
        <p:cNvPr id="1" name=""/>
        <p:cNvGrpSpPr/>
        <p:nvPr/>
      </p:nvGrpSpPr>
      <p:grpSpPr>
        <a:xfrm>
          <a:off x="0" y="0"/>
          <a:ext cx="0" cy="0"/>
          <a:chOff x="0" y="0"/>
          <a:chExt cx="0" cy="0"/>
        </a:xfrm>
      </p:grpSpPr>
      <p:sp>
        <p:nvSpPr>
          <p:cNvPr id="122" name="Title Text"/>
          <p:cNvSpPr txBox="1">
            <a:spLocks noGrp="1"/>
          </p:cNvSpPr>
          <p:nvPr>
            <p:ph type="title"/>
          </p:nvPr>
        </p:nvSpPr>
        <p:spPr>
          <a:xfrm>
            <a:off x="1159933" y="355600"/>
            <a:ext cx="22671088" cy="2286000"/>
          </a:xfrm>
          <a:prstGeom prst="rect">
            <a:avLst/>
          </a:prstGeom>
        </p:spPr>
        <p:txBody>
          <a:bodyPr/>
          <a:lstStyle>
            <a:lvl1pPr algn="l">
              <a:defRPr sz="7500">
                <a:solidFill>
                  <a:srgbClr val="373737"/>
                </a:solidFill>
                <a:latin typeface="Amazon Ember"/>
                <a:ea typeface="Amazon Ember"/>
                <a:cs typeface="Amazon Ember"/>
                <a:sym typeface="Amazon Ember"/>
              </a:defRPr>
            </a:lvl1pPr>
          </a:lstStyle>
          <a:p>
            <a:r>
              <a:rPr lang="en-US"/>
              <a:t>Click to edit Master title style</a:t>
            </a:r>
            <a:endParaRPr/>
          </a:p>
        </p:txBody>
      </p:sp>
      <p:sp>
        <p:nvSpPr>
          <p:cNvPr id="123" name="Body Level One…"/>
          <p:cNvSpPr txBox="1">
            <a:spLocks noGrp="1"/>
          </p:cNvSpPr>
          <p:nvPr>
            <p:ph type="body" sz="half" idx="1"/>
          </p:nvPr>
        </p:nvSpPr>
        <p:spPr>
          <a:xfrm>
            <a:off x="1689100" y="2756958"/>
            <a:ext cx="10263585" cy="7369176"/>
          </a:xfrm>
          <a:prstGeom prst="rect">
            <a:avLst/>
          </a:prstGeom>
        </p:spPr>
        <p:txBody>
          <a:bodyPr anchor="t">
            <a:noAutofit/>
          </a:bodyPr>
          <a:lstStyle>
            <a:lvl1pPr marL="0" indent="0">
              <a:spcBef>
                <a:spcPts val="3000"/>
              </a:spcBef>
              <a:buSzTx/>
              <a:buNone/>
              <a:defRPr b="1">
                <a:solidFill>
                  <a:srgbClr val="008DC4"/>
                </a:solidFill>
                <a:latin typeface="Amazon Ember"/>
                <a:ea typeface="Amazon Ember"/>
                <a:cs typeface="Amazon Ember"/>
                <a:sym typeface="Amazon Ember"/>
              </a:defRPr>
            </a:lvl1pPr>
            <a:lvl2pPr marL="0" indent="0">
              <a:spcBef>
                <a:spcPts val="1000"/>
              </a:spcBef>
              <a:buSzTx/>
              <a:buNone/>
              <a:defRPr sz="3400">
                <a:solidFill>
                  <a:srgbClr val="373737"/>
                </a:solidFill>
                <a:latin typeface="Amazon Ember"/>
                <a:ea typeface="Amazon Ember"/>
                <a:cs typeface="Amazon Ember"/>
                <a:sym typeface="Amazon Ember"/>
              </a:defRPr>
            </a:lvl2pPr>
            <a:lvl3pPr marL="0" indent="0">
              <a:spcBef>
                <a:spcPts val="1000"/>
              </a:spcBef>
              <a:buSzTx/>
              <a:buNone/>
              <a:defRPr sz="2800">
                <a:solidFill>
                  <a:srgbClr val="373737"/>
                </a:solidFill>
                <a:latin typeface="Amazon Ember"/>
                <a:ea typeface="Amazon Ember"/>
                <a:cs typeface="Amazon Ember"/>
                <a:sym typeface="Amazon Ember"/>
              </a:defRPr>
            </a:lvl3pPr>
            <a:lvl4pPr marL="0" indent="0">
              <a:spcBef>
                <a:spcPts val="1000"/>
              </a:spcBef>
              <a:buSzTx/>
              <a:buNone/>
              <a:defRPr sz="2800">
                <a:solidFill>
                  <a:srgbClr val="373737"/>
                </a:solidFill>
                <a:latin typeface="Amazon Ember"/>
                <a:ea typeface="Amazon Ember"/>
                <a:cs typeface="Amazon Ember"/>
                <a:sym typeface="Amazon Ember"/>
              </a:defRPr>
            </a:lvl4pPr>
            <a:lvl5pPr marL="0" indent="0">
              <a:spcBef>
                <a:spcPts val="1000"/>
              </a:spcBef>
              <a:buSzTx/>
              <a:buNone/>
              <a:defRPr sz="2800">
                <a:solidFill>
                  <a:srgbClr val="373737"/>
                </a:solidFill>
                <a:latin typeface="Amazon Ember"/>
                <a:ea typeface="Amazon Ember"/>
                <a:cs typeface="Amazon Ember"/>
                <a:sym typeface="Amazon Embe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24" name="Rectangle"/>
          <p:cNvSpPr/>
          <p:nvPr/>
        </p:nvSpPr>
        <p:spPr>
          <a:xfrm>
            <a:off x="-42334" y="12454466"/>
            <a:ext cx="24468667" cy="1270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25" name="Rectangle"/>
          <p:cNvSpPr/>
          <p:nvPr/>
        </p:nvSpPr>
        <p:spPr>
          <a:xfrm>
            <a:off x="-25400" y="12342614"/>
            <a:ext cx="24434800" cy="111853"/>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26" name="Image" descr="Image"/>
          <p:cNvPicPr>
            <a:picLocks noChangeAspect="1"/>
          </p:cNvPicPr>
          <p:nvPr/>
        </p:nvPicPr>
        <p:blipFill>
          <a:blip r:embed="rId2"/>
          <a:stretch>
            <a:fillRect/>
          </a:stretch>
        </p:blipFill>
        <p:spPr>
          <a:xfrm>
            <a:off x="21012762" y="12780773"/>
            <a:ext cx="3135677" cy="617388"/>
          </a:xfrm>
          <a:prstGeom prst="rect">
            <a:avLst/>
          </a:prstGeom>
          <a:ln w="12700">
            <a:miter lim="400000"/>
          </a:ln>
        </p:spPr>
      </p:pic>
      <p:sp>
        <p:nvSpPr>
          <p:cNvPr id="127" name="Slide Number"/>
          <p:cNvSpPr txBox="1">
            <a:spLocks noGrp="1"/>
          </p:cNvSpPr>
          <p:nvPr>
            <p:ph type="sldNum" sz="quarter" idx="2"/>
          </p:nvPr>
        </p:nvSpPr>
        <p:spPr>
          <a:xfrm>
            <a:off x="637116" y="12858937"/>
            <a:ext cx="471527" cy="457201"/>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rPr lang="en-US" smtClean="0"/>
              <a:t>‹#›</a:t>
            </a:fld>
            <a:endParaRPr lang="en-US"/>
          </a:p>
        </p:txBody>
      </p:sp>
    </p:spTree>
    <p:extLst>
      <p:ext uri="{BB962C8B-B14F-4D97-AF65-F5344CB8AC3E}">
        <p14:creationId xmlns:p14="http://schemas.microsoft.com/office/powerpoint/2010/main" val="188445530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Header, Text &amp; R-Image">
    <p:bg>
      <p:bgPr>
        <a:solidFill>
          <a:srgbClr val="FFFFFF"/>
        </a:solidFill>
        <a:effectLst/>
      </p:bgPr>
    </p:bg>
    <p:spTree>
      <p:nvGrpSpPr>
        <p:cNvPr id="1" name=""/>
        <p:cNvGrpSpPr/>
        <p:nvPr/>
      </p:nvGrpSpPr>
      <p:grpSpPr>
        <a:xfrm>
          <a:off x="0" y="0"/>
          <a:ext cx="0" cy="0"/>
          <a:chOff x="0" y="0"/>
          <a:chExt cx="0" cy="0"/>
        </a:xfrm>
      </p:grpSpPr>
      <p:sp>
        <p:nvSpPr>
          <p:cNvPr id="146" name="Title Text"/>
          <p:cNvSpPr txBox="1">
            <a:spLocks noGrp="1"/>
          </p:cNvSpPr>
          <p:nvPr>
            <p:ph type="title"/>
          </p:nvPr>
        </p:nvSpPr>
        <p:spPr>
          <a:xfrm>
            <a:off x="1159933" y="355600"/>
            <a:ext cx="22671750" cy="2286000"/>
          </a:xfrm>
          <a:prstGeom prst="rect">
            <a:avLst/>
          </a:prstGeom>
        </p:spPr>
        <p:txBody>
          <a:bodyPr/>
          <a:lstStyle>
            <a:lvl1pPr algn="l">
              <a:defRPr sz="7500">
                <a:solidFill>
                  <a:srgbClr val="373737"/>
                </a:solidFill>
                <a:latin typeface="Amazon Ember"/>
                <a:ea typeface="Amazon Ember"/>
                <a:cs typeface="Amazon Ember"/>
                <a:sym typeface="Amazon Ember"/>
              </a:defRPr>
            </a:lvl1pPr>
          </a:lstStyle>
          <a:p>
            <a:r>
              <a:rPr lang="en-US"/>
              <a:t>Click to edit Master title style</a:t>
            </a:r>
            <a:endParaRPr/>
          </a:p>
        </p:txBody>
      </p:sp>
      <p:sp>
        <p:nvSpPr>
          <p:cNvPr id="147" name="Body Level One…"/>
          <p:cNvSpPr txBox="1">
            <a:spLocks noGrp="1"/>
          </p:cNvSpPr>
          <p:nvPr>
            <p:ph type="body" sz="half" idx="1"/>
          </p:nvPr>
        </p:nvSpPr>
        <p:spPr>
          <a:xfrm>
            <a:off x="1689100" y="2756958"/>
            <a:ext cx="10288786" cy="9181185"/>
          </a:xfrm>
          <a:prstGeom prst="rect">
            <a:avLst/>
          </a:prstGeom>
        </p:spPr>
        <p:txBody>
          <a:bodyPr anchor="t">
            <a:noAutofit/>
          </a:bodyPr>
          <a:lstStyle>
            <a:lvl1pPr marL="0" indent="0">
              <a:spcBef>
                <a:spcPts val="3000"/>
              </a:spcBef>
              <a:buSzTx/>
              <a:buNone/>
              <a:defRPr>
                <a:solidFill>
                  <a:srgbClr val="373737"/>
                </a:solidFill>
                <a:latin typeface="Amazon Ember"/>
                <a:ea typeface="Amazon Ember"/>
                <a:cs typeface="Amazon Ember"/>
                <a:sym typeface="Amazon Ember"/>
              </a:defRPr>
            </a:lvl1pPr>
            <a:lvl2pPr marL="0" indent="0">
              <a:spcBef>
                <a:spcPts val="1000"/>
              </a:spcBef>
              <a:buSzTx/>
              <a:buNone/>
              <a:defRPr sz="3000">
                <a:solidFill>
                  <a:srgbClr val="373737"/>
                </a:solidFill>
                <a:latin typeface="Amazon Ember"/>
                <a:ea typeface="Amazon Ember"/>
                <a:cs typeface="Amazon Ember"/>
                <a:sym typeface="Amazon Ember"/>
              </a:defRPr>
            </a:lvl2pPr>
            <a:lvl3pPr marL="0" indent="0">
              <a:spcBef>
                <a:spcPts val="1000"/>
              </a:spcBef>
              <a:buSzTx/>
              <a:buNone/>
              <a:defRPr sz="2800">
                <a:solidFill>
                  <a:srgbClr val="373737"/>
                </a:solidFill>
                <a:latin typeface="Amazon Ember"/>
                <a:ea typeface="Amazon Ember"/>
                <a:cs typeface="Amazon Ember"/>
                <a:sym typeface="Amazon Ember"/>
              </a:defRPr>
            </a:lvl3pPr>
            <a:lvl4pPr marL="0" indent="0">
              <a:spcBef>
                <a:spcPts val="1000"/>
              </a:spcBef>
              <a:buSzTx/>
              <a:buNone/>
              <a:defRPr sz="2800">
                <a:solidFill>
                  <a:srgbClr val="373737"/>
                </a:solidFill>
                <a:latin typeface="Amazon Ember"/>
                <a:ea typeface="Amazon Ember"/>
                <a:cs typeface="Amazon Ember"/>
                <a:sym typeface="Amazon Ember"/>
              </a:defRPr>
            </a:lvl4pPr>
            <a:lvl5pPr marL="0" indent="0">
              <a:spcBef>
                <a:spcPts val="1000"/>
              </a:spcBef>
              <a:buSzTx/>
              <a:buNone/>
              <a:defRPr sz="2800">
                <a:solidFill>
                  <a:srgbClr val="373737"/>
                </a:solidFill>
                <a:latin typeface="Amazon Ember"/>
                <a:ea typeface="Amazon Ember"/>
                <a:cs typeface="Amazon Ember"/>
                <a:sym typeface="Amazon Embe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8" name="Rectangle"/>
          <p:cNvSpPr/>
          <p:nvPr/>
        </p:nvSpPr>
        <p:spPr>
          <a:xfrm>
            <a:off x="-42334" y="12454466"/>
            <a:ext cx="24468667" cy="1270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49" name="Rectangle"/>
          <p:cNvSpPr/>
          <p:nvPr/>
        </p:nvSpPr>
        <p:spPr>
          <a:xfrm>
            <a:off x="-25400" y="12342614"/>
            <a:ext cx="24434800" cy="111853"/>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50" name="Image" descr="Image"/>
          <p:cNvPicPr>
            <a:picLocks noChangeAspect="1"/>
          </p:cNvPicPr>
          <p:nvPr/>
        </p:nvPicPr>
        <p:blipFill>
          <a:blip r:embed="rId2"/>
          <a:stretch>
            <a:fillRect/>
          </a:stretch>
        </p:blipFill>
        <p:spPr>
          <a:xfrm>
            <a:off x="21012762" y="12780773"/>
            <a:ext cx="3135677" cy="617388"/>
          </a:xfrm>
          <a:prstGeom prst="rect">
            <a:avLst/>
          </a:prstGeom>
          <a:ln w="12700">
            <a:miter lim="400000"/>
          </a:ln>
        </p:spPr>
      </p:pic>
      <p:sp>
        <p:nvSpPr>
          <p:cNvPr id="151" name="Slide Number"/>
          <p:cNvSpPr txBox="1">
            <a:spLocks noGrp="1"/>
          </p:cNvSpPr>
          <p:nvPr>
            <p:ph type="sldNum" sz="quarter" idx="2"/>
          </p:nvPr>
        </p:nvSpPr>
        <p:spPr>
          <a:xfrm>
            <a:off x="637116" y="12858937"/>
            <a:ext cx="471527" cy="457201"/>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rPr lang="en-US" smtClean="0"/>
              <a:t>‹#›</a:t>
            </a:fld>
            <a:endParaRPr lang="en-US"/>
          </a:p>
        </p:txBody>
      </p:sp>
    </p:spTree>
    <p:extLst>
      <p:ext uri="{BB962C8B-B14F-4D97-AF65-F5344CB8AC3E}">
        <p14:creationId xmlns:p14="http://schemas.microsoft.com/office/powerpoint/2010/main" val="247263740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ransition">
    <p:bg>
      <p:bgPr>
        <a:solidFill>
          <a:srgbClr val="FFFFFF"/>
        </a:solidFill>
        <a:effectLst/>
      </p:bgPr>
    </p:bg>
    <p:spTree>
      <p:nvGrpSpPr>
        <p:cNvPr id="1" name=""/>
        <p:cNvGrpSpPr/>
        <p:nvPr/>
      </p:nvGrpSpPr>
      <p:grpSpPr>
        <a:xfrm>
          <a:off x="0" y="0"/>
          <a:ext cx="0" cy="0"/>
          <a:chOff x="0" y="0"/>
          <a:chExt cx="0" cy="0"/>
        </a:xfrm>
      </p:grpSpPr>
      <p:sp>
        <p:nvSpPr>
          <p:cNvPr id="158" name="Title Text"/>
          <p:cNvSpPr txBox="1">
            <a:spLocks noGrp="1"/>
          </p:cNvSpPr>
          <p:nvPr>
            <p:ph type="title"/>
          </p:nvPr>
        </p:nvSpPr>
        <p:spPr>
          <a:xfrm>
            <a:off x="1159933" y="355600"/>
            <a:ext cx="22672941" cy="2286000"/>
          </a:xfrm>
          <a:prstGeom prst="rect">
            <a:avLst/>
          </a:prstGeom>
        </p:spPr>
        <p:txBody>
          <a:bodyPr/>
          <a:lstStyle>
            <a:lvl1pPr algn="l">
              <a:defRPr sz="7500">
                <a:solidFill>
                  <a:srgbClr val="373737"/>
                </a:solidFill>
                <a:latin typeface="Amazon Ember"/>
                <a:ea typeface="Amazon Ember"/>
                <a:cs typeface="Amazon Ember"/>
                <a:sym typeface="Amazon Ember"/>
              </a:defRPr>
            </a:lvl1pPr>
          </a:lstStyle>
          <a:p>
            <a:r>
              <a:rPr lang="en-US"/>
              <a:t>Click to edit Master title style</a:t>
            </a:r>
            <a:endParaRPr/>
          </a:p>
        </p:txBody>
      </p:sp>
      <p:sp>
        <p:nvSpPr>
          <p:cNvPr id="159" name="Rectangle"/>
          <p:cNvSpPr/>
          <p:nvPr/>
        </p:nvSpPr>
        <p:spPr>
          <a:xfrm>
            <a:off x="-42334" y="12454466"/>
            <a:ext cx="24468667" cy="1270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25400" y="12342614"/>
            <a:ext cx="24434800" cy="111853"/>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61" name="Image" descr="Image"/>
          <p:cNvPicPr>
            <a:picLocks noChangeAspect="1"/>
          </p:cNvPicPr>
          <p:nvPr/>
        </p:nvPicPr>
        <p:blipFill>
          <a:blip r:embed="rId2"/>
          <a:stretch>
            <a:fillRect/>
          </a:stretch>
        </p:blipFill>
        <p:spPr>
          <a:xfrm>
            <a:off x="21012762" y="12780773"/>
            <a:ext cx="3135677" cy="617388"/>
          </a:xfrm>
          <a:prstGeom prst="rect">
            <a:avLst/>
          </a:prstGeom>
          <a:ln w="12700">
            <a:miter lim="400000"/>
          </a:ln>
        </p:spPr>
      </p:pic>
      <p:sp>
        <p:nvSpPr>
          <p:cNvPr id="162" name="Slide Number"/>
          <p:cNvSpPr txBox="1">
            <a:spLocks noGrp="1"/>
          </p:cNvSpPr>
          <p:nvPr>
            <p:ph type="sldNum" sz="quarter" idx="2"/>
          </p:nvPr>
        </p:nvSpPr>
        <p:spPr>
          <a:xfrm>
            <a:off x="637116" y="12858937"/>
            <a:ext cx="471527" cy="457201"/>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rPr lang="en-US" smtClean="0"/>
              <a:t>‹#›</a:t>
            </a:fld>
            <a:endParaRPr lang="en-US"/>
          </a:p>
        </p:txBody>
      </p:sp>
      <p:sp>
        <p:nvSpPr>
          <p:cNvPr id="163" name="Arrow"/>
          <p:cNvSpPr/>
          <p:nvPr/>
        </p:nvSpPr>
        <p:spPr>
          <a:xfrm>
            <a:off x="10530879" y="3879982"/>
            <a:ext cx="3322242" cy="5123128"/>
          </a:xfrm>
          <a:prstGeom prst="rightArrow">
            <a:avLst>
              <a:gd name="adj1" fmla="val 32000"/>
              <a:gd name="adj2" fmla="val 80122"/>
            </a:avLst>
          </a:prstGeom>
          <a:solidFill>
            <a:srgbClr val="EBEBEB"/>
          </a:solidFill>
          <a:ln w="12700">
            <a:miter lim="400000"/>
          </a:ln>
        </p:spPr>
        <p:txBody>
          <a:bodyPr lIns="0" tIns="0" rIns="0" bIns="0" anchor="ctr"/>
          <a:lstStyle/>
          <a:p>
            <a:pPr>
              <a:defRPr sz="3200" b="0">
                <a:solidFill>
                  <a:srgbClr val="EBEBEB"/>
                </a:solidFill>
                <a:latin typeface="+mn-lt"/>
                <a:ea typeface="+mn-ea"/>
                <a:cs typeface="+mn-cs"/>
                <a:sym typeface="Helvetica Neue Medium"/>
              </a:defRPr>
            </a:pPr>
            <a:endParaRPr/>
          </a:p>
        </p:txBody>
      </p:sp>
      <p:sp>
        <p:nvSpPr>
          <p:cNvPr id="164" name="Body Level One…"/>
          <p:cNvSpPr txBox="1"/>
          <p:nvPr/>
        </p:nvSpPr>
        <p:spPr>
          <a:xfrm>
            <a:off x="1689100" y="2756958"/>
            <a:ext cx="8624557" cy="73691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algn="l">
              <a:spcBef>
                <a:spcPts val="3000"/>
              </a:spcBef>
              <a:defRPr sz="3600">
                <a:solidFill>
                  <a:srgbClr val="008DC4"/>
                </a:solidFill>
                <a:latin typeface="Amazon Ember"/>
                <a:ea typeface="Amazon Ember"/>
                <a:cs typeface="Amazon Ember"/>
                <a:sym typeface="Amazon Ember"/>
              </a:defRPr>
            </a:lvl1pPr>
            <a:lvl2pPr indent="0" algn="l">
              <a:spcBef>
                <a:spcPts val="1000"/>
              </a:spcBef>
              <a:defRPr sz="3400" b="0">
                <a:solidFill>
                  <a:srgbClr val="373737"/>
                </a:solidFill>
                <a:latin typeface="Amazon Ember"/>
                <a:ea typeface="Amazon Ember"/>
                <a:cs typeface="Amazon Ember"/>
                <a:sym typeface="Amazon Ember"/>
              </a:defRPr>
            </a:lvl2pPr>
            <a:lvl3pPr indent="0" algn="l">
              <a:spcBef>
                <a:spcPts val="1000"/>
              </a:spcBef>
              <a:defRPr sz="2800" b="0">
                <a:solidFill>
                  <a:srgbClr val="373737"/>
                </a:solidFill>
                <a:latin typeface="Amazon Ember"/>
                <a:ea typeface="Amazon Ember"/>
                <a:cs typeface="Amazon Ember"/>
                <a:sym typeface="Amazon Ember"/>
              </a:defRPr>
            </a:lvl3pPr>
            <a:lvl4pPr indent="0" algn="l">
              <a:spcBef>
                <a:spcPts val="1000"/>
              </a:spcBef>
              <a:defRPr sz="2800" b="0">
                <a:solidFill>
                  <a:srgbClr val="373737"/>
                </a:solidFill>
                <a:latin typeface="Amazon Ember"/>
                <a:ea typeface="Amazon Ember"/>
                <a:cs typeface="Amazon Ember"/>
                <a:sym typeface="Amazon Ember"/>
              </a:defRPr>
            </a:lvl4pPr>
            <a:lvl5pPr indent="0" algn="l">
              <a:spcBef>
                <a:spcPts val="1000"/>
              </a:spcBef>
              <a:defRPr sz="2800" b="0">
                <a:solidFill>
                  <a:srgbClr val="373737"/>
                </a:solidFill>
                <a:latin typeface="Amazon Ember"/>
                <a:ea typeface="Amazon Ember"/>
                <a:cs typeface="Amazon Ember"/>
                <a:sym typeface="Amazon Ember"/>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783325618"/>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Color Styleguide">
    <p:bg>
      <p:bgPr>
        <a:solidFill>
          <a:srgbClr val="FFFFFF"/>
        </a:solidFill>
        <a:effectLst/>
      </p:bgPr>
    </p:bg>
    <p:spTree>
      <p:nvGrpSpPr>
        <p:cNvPr id="1" name=""/>
        <p:cNvGrpSpPr/>
        <p:nvPr/>
      </p:nvGrpSpPr>
      <p:grpSpPr>
        <a:xfrm>
          <a:off x="0" y="0"/>
          <a:ext cx="0" cy="0"/>
          <a:chOff x="0" y="0"/>
          <a:chExt cx="0" cy="0"/>
        </a:xfrm>
      </p:grpSpPr>
      <p:sp>
        <p:nvSpPr>
          <p:cNvPr id="184" name="Rectangle"/>
          <p:cNvSpPr/>
          <p:nvPr/>
        </p:nvSpPr>
        <p:spPr>
          <a:xfrm>
            <a:off x="-42334" y="12454466"/>
            <a:ext cx="24468667" cy="1270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5" name="Rectangle"/>
          <p:cNvSpPr/>
          <p:nvPr/>
        </p:nvSpPr>
        <p:spPr>
          <a:xfrm>
            <a:off x="-25400" y="12342614"/>
            <a:ext cx="24434800" cy="111853"/>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86" name="Image" descr="Image"/>
          <p:cNvPicPr>
            <a:picLocks noChangeAspect="1"/>
          </p:cNvPicPr>
          <p:nvPr/>
        </p:nvPicPr>
        <p:blipFill>
          <a:blip r:embed="rId2"/>
          <a:stretch>
            <a:fillRect/>
          </a:stretch>
        </p:blipFill>
        <p:spPr>
          <a:xfrm>
            <a:off x="21012762" y="12780773"/>
            <a:ext cx="3135677" cy="617388"/>
          </a:xfrm>
          <a:prstGeom prst="rect">
            <a:avLst/>
          </a:prstGeom>
          <a:ln w="12700">
            <a:miter lim="400000"/>
          </a:ln>
        </p:spPr>
      </p:pic>
      <p:sp>
        <p:nvSpPr>
          <p:cNvPr id="187" name="Slide Number"/>
          <p:cNvSpPr txBox="1">
            <a:spLocks noGrp="1"/>
          </p:cNvSpPr>
          <p:nvPr>
            <p:ph type="sldNum" sz="quarter" idx="2"/>
          </p:nvPr>
        </p:nvSpPr>
        <p:spPr>
          <a:xfrm>
            <a:off x="637116" y="12858937"/>
            <a:ext cx="471527" cy="457201"/>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rPr lang="en-US" smtClean="0"/>
              <a:t>‹#›</a:t>
            </a:fld>
            <a:endParaRPr lang="en-US"/>
          </a:p>
        </p:txBody>
      </p:sp>
      <p:sp>
        <p:nvSpPr>
          <p:cNvPr id="188" name="Color Styleguide"/>
          <p:cNvSpPr txBox="1"/>
          <p:nvPr/>
        </p:nvSpPr>
        <p:spPr>
          <a:xfrm>
            <a:off x="1014531" y="448096"/>
            <a:ext cx="5523205" cy="9326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400"/>
            </a:lvl1pPr>
          </a:lstStyle>
          <a:p>
            <a:r>
              <a:t>Color Styleguide</a:t>
            </a:r>
          </a:p>
        </p:txBody>
      </p:sp>
      <p:sp>
        <p:nvSpPr>
          <p:cNvPr id="189" name="Blue: 0, 141, 196 (use for subheaders)"/>
          <p:cNvSpPr txBox="1"/>
          <p:nvPr/>
        </p:nvSpPr>
        <p:spPr>
          <a:xfrm>
            <a:off x="1722860" y="2666175"/>
            <a:ext cx="6875146" cy="560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a:solidFill>
                  <a:srgbClr val="008DC4"/>
                </a:solidFill>
              </a:defRPr>
            </a:lvl1pPr>
          </a:lstStyle>
          <a:p>
            <a:r>
              <a:t>Blue: 0, 141, 196 (use for subheaders)</a:t>
            </a:r>
          </a:p>
        </p:txBody>
      </p:sp>
      <p:sp>
        <p:nvSpPr>
          <p:cNvPr id="190" name="Purple: 161, 102, 255 (use for Sagemaker Hyperlinks)"/>
          <p:cNvSpPr txBox="1"/>
          <p:nvPr/>
        </p:nvSpPr>
        <p:spPr>
          <a:xfrm>
            <a:off x="1749805" y="3665242"/>
            <a:ext cx="9633205" cy="5604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a:solidFill>
                  <a:srgbClr val="A166FF"/>
                </a:solidFill>
              </a:defRPr>
            </a:lvl1pPr>
          </a:lstStyle>
          <a:p>
            <a:r>
              <a:t>Purple: 161, 102, 255 (use for Sagemaker Hyperlinks)</a:t>
            </a:r>
          </a:p>
        </p:txBody>
      </p:sp>
      <p:sp>
        <p:nvSpPr>
          <p:cNvPr id="191" name="Orange: 255, 153, 0 (use for a definiendum callout)"/>
          <p:cNvSpPr txBox="1"/>
          <p:nvPr/>
        </p:nvSpPr>
        <p:spPr>
          <a:xfrm>
            <a:off x="1739688" y="4664309"/>
            <a:ext cx="9188197" cy="5604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a:solidFill>
                  <a:srgbClr val="FF9900"/>
                </a:solidFill>
              </a:defRPr>
            </a:lvl1pPr>
          </a:lstStyle>
          <a:p>
            <a:r>
              <a:t>Orange: 255, 153, 0 (use for a definiendum callout)</a:t>
            </a:r>
          </a:p>
        </p:txBody>
      </p:sp>
      <p:sp>
        <p:nvSpPr>
          <p:cNvPr id="192" name="Charcoal: 55, 55, 55 (use for general text)"/>
          <p:cNvSpPr txBox="1"/>
          <p:nvPr/>
        </p:nvSpPr>
        <p:spPr>
          <a:xfrm>
            <a:off x="1764178" y="6280161"/>
            <a:ext cx="7128892" cy="5481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0">
                <a:solidFill>
                  <a:srgbClr val="373737"/>
                </a:solidFill>
              </a:defRPr>
            </a:lvl1pPr>
          </a:lstStyle>
          <a:p>
            <a:r>
              <a:t>Charcoal: 55, 55, 55 (use for general text)</a:t>
            </a:r>
          </a:p>
        </p:txBody>
      </p:sp>
      <p:sp>
        <p:nvSpPr>
          <p:cNvPr id="193" name="Black: 0, 0, 0 (use for equations and formulas, along with the grey background box: 245, 245, 245) and make sure to adjust “Text Inset” under Text-&gt;Layout"/>
          <p:cNvSpPr txBox="1"/>
          <p:nvPr/>
        </p:nvSpPr>
        <p:spPr>
          <a:xfrm>
            <a:off x="1781111" y="7025547"/>
            <a:ext cx="17606923" cy="10053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b="0"/>
            </a:lvl1pPr>
          </a:lstStyle>
          <a:p>
            <a:r>
              <a:t>Black: 0, 0, 0 (use for equations and formulas, along with the grey background box: 245, 245, 245) and make sure to adjust “Text Inset” under Text-&gt;Layout</a:t>
            </a:r>
          </a:p>
        </p:txBody>
      </p:sp>
      <mc:AlternateContent xmlns:mc="http://schemas.openxmlformats.org/markup-compatibility/2006" xmlns:a14="http://schemas.microsoft.com/office/drawing/2010/main">
        <mc:Choice Requires="a14">
          <p:sp>
            <p:nvSpPr>
              <p:cNvPr id="194" name="Rectangle"/>
              <p:cNvSpPr/>
              <p:nvPr/>
            </p:nvSpPr>
            <p:spPr>
              <a:xfrm>
                <a:off x="7771024" y="8303824"/>
                <a:ext cx="6382492" cy="1166765"/>
              </a:xfrm>
              <a:prstGeom prst="rect">
                <a:avLst/>
              </a:prstGeom>
              <a:solidFill>
                <a:srgbClr val="F5F5F5"/>
              </a:solidFill>
              <a:ln w="12700">
                <a:miter lim="400000"/>
              </a:ln>
              <a:extLst>
                <a:ext uri="{C572A759-6A51-4108-AA02-DFA0A04FC94B}">
                  <ma14:wrappingTextBoxFlag xmlns:ma14="http://schemas.microsoft.com/office/mac/drawingml/2011/main" xmlns:m="http://schemas.openxmlformats.org/officeDocument/2006/math" xmlns="" val="1"/>
                </a:ext>
              </a:extLst>
            </p:spPr>
            <p:txBody>
              <a:bodyPr lIns="101600" tIns="101600" rIns="101600" bIns="101600" anchor="ctr"/>
              <a:lstStyle>
                <a:lvl1pPr>
                  <a:defRPr sz="3200" b="0">
                    <a:latin typeface="+mn-lt"/>
                    <a:ea typeface="+mn-ea"/>
                    <a:cs typeface="+mn-cs"/>
                    <a:sym typeface="Helvetica Neue Medium"/>
                  </a:defRPr>
                </a:lvl1pPr>
              </a:lstStyle>
              <a:p>
                <a:pPr/>
                <a14:m>
                  <m:oMathPara xmlns:m="http://schemas.openxmlformats.org/officeDocument/2006/math">
                    <m:oMathParaPr>
                      <m:jc m:val="center"/>
                    </m:oMathParaPr>
                    <m:oMath xmlns:m="http://schemas.openxmlformats.org/officeDocument/2006/math">
                      <m:r>
                        <a:rPr sz="2800" i="1">
                          <a:solidFill>
                            <a:srgbClr val="000000"/>
                          </a:solidFill>
                          <a:latin typeface="Cambria Math" panose="02040503050406030204" pitchFamily="18" charset="0"/>
                        </a:rPr>
                        <m:t>𝐺</m:t>
                      </m:r>
                      <m:r>
                        <a:rPr sz="2800" i="1">
                          <a:solidFill>
                            <a:srgbClr val="000000"/>
                          </a:solidFill>
                          <a:latin typeface="Cambria Math" panose="02040503050406030204" pitchFamily="18" charset="0"/>
                        </a:rPr>
                        <m:t>(</m:t>
                      </m:r>
                      <m:r>
                        <a:rPr sz="2800" i="1">
                          <a:solidFill>
                            <a:srgbClr val="000000"/>
                          </a:solidFill>
                          <a:latin typeface="Cambria Math" panose="02040503050406030204" pitchFamily="18" charset="0"/>
                        </a:rPr>
                        <m:t>𝑡</m:t>
                      </m:r>
                      <m:r>
                        <a:rPr sz="2800" i="1">
                          <a:solidFill>
                            <a:srgbClr val="000000"/>
                          </a:solidFill>
                          <a:latin typeface="Cambria Math" panose="02040503050406030204" pitchFamily="18" charset="0"/>
                        </a:rPr>
                        <m:t>)=</m:t>
                      </m:r>
                      <m:sSub>
                        <m:sSubPr>
                          <m:ctrlPr>
                            <a:rPr sz="2800" i="1">
                              <a:solidFill>
                                <a:srgbClr val="000000"/>
                              </a:solidFill>
                              <a:latin typeface="Cambria Math" panose="02040503050406030204" pitchFamily="18" charset="0"/>
                            </a:rPr>
                          </m:ctrlPr>
                        </m:sSubPr>
                        <m:e>
                          <m:r>
                            <a:rPr sz="2800" i="1">
                              <a:solidFill>
                                <a:srgbClr val="000000"/>
                              </a:solidFill>
                              <a:latin typeface="Cambria Math" panose="02040503050406030204" pitchFamily="18" charset="0"/>
                            </a:rPr>
                            <m:t>𝑅</m:t>
                          </m:r>
                        </m:e>
                        <m:sub>
                          <m:r>
                            <a:rPr sz="2800" i="1">
                              <a:solidFill>
                                <a:srgbClr val="000000"/>
                              </a:solidFill>
                              <a:latin typeface="Cambria Math" panose="02040503050406030204" pitchFamily="18" charset="0"/>
                            </a:rPr>
                            <m:t>𝑡</m:t>
                          </m:r>
                          <m:r>
                            <a:rPr sz="2800" i="1">
                              <a:solidFill>
                                <a:srgbClr val="000000"/>
                              </a:solidFill>
                              <a:latin typeface="Cambria Math" panose="02040503050406030204" pitchFamily="18" charset="0"/>
                            </a:rPr>
                            <m:t>+1</m:t>
                          </m:r>
                        </m:sub>
                      </m:sSub>
                      <m:r>
                        <a:rPr sz="2800" i="1">
                          <a:solidFill>
                            <a:srgbClr val="000000"/>
                          </a:solidFill>
                          <a:latin typeface="Cambria Math" panose="02040503050406030204" pitchFamily="18" charset="0"/>
                        </a:rPr>
                        <m:t>+</m:t>
                      </m:r>
                      <m:r>
                        <a:rPr sz="2800" i="1">
                          <a:solidFill>
                            <a:srgbClr val="000000"/>
                          </a:solidFill>
                          <a:latin typeface="Cambria Math" panose="02040503050406030204" pitchFamily="18" charset="0"/>
                        </a:rPr>
                        <m:t>𝛾</m:t>
                      </m:r>
                      <m:sSub>
                        <m:sSubPr>
                          <m:ctrlPr>
                            <a:rPr sz="2800" i="1">
                              <a:solidFill>
                                <a:srgbClr val="000000"/>
                              </a:solidFill>
                              <a:latin typeface="Cambria Math" panose="02040503050406030204" pitchFamily="18" charset="0"/>
                            </a:rPr>
                          </m:ctrlPr>
                        </m:sSubPr>
                        <m:e>
                          <m:r>
                            <a:rPr sz="2800" i="1">
                              <a:solidFill>
                                <a:srgbClr val="000000"/>
                              </a:solidFill>
                              <a:latin typeface="Cambria Math" panose="02040503050406030204" pitchFamily="18" charset="0"/>
                            </a:rPr>
                            <m:t>𝑅</m:t>
                          </m:r>
                        </m:e>
                        <m:sub>
                          <m:r>
                            <a:rPr sz="2800" i="1">
                              <a:solidFill>
                                <a:srgbClr val="000000"/>
                              </a:solidFill>
                              <a:latin typeface="Cambria Math" panose="02040503050406030204" pitchFamily="18" charset="0"/>
                            </a:rPr>
                            <m:t>𝑡</m:t>
                          </m:r>
                          <m:r>
                            <a:rPr sz="2800" i="1">
                              <a:solidFill>
                                <a:srgbClr val="000000"/>
                              </a:solidFill>
                              <a:latin typeface="Cambria Math" panose="02040503050406030204" pitchFamily="18" charset="0"/>
                            </a:rPr>
                            <m:t>+2</m:t>
                          </m:r>
                        </m:sub>
                      </m:sSub>
                      <m:r>
                        <a:rPr sz="2800" i="1">
                          <a:solidFill>
                            <a:srgbClr val="000000"/>
                          </a:solidFill>
                          <a:latin typeface="Cambria Math" panose="02040503050406030204" pitchFamily="18" charset="0"/>
                        </a:rPr>
                        <m:t>+...=</m:t>
                      </m:r>
                      <m:limUpp>
                        <m:limUppPr>
                          <m:ctrlPr>
                            <a:rPr sz="2800" i="1">
                              <a:solidFill>
                                <a:srgbClr val="000000"/>
                              </a:solidFill>
                              <a:latin typeface="Cambria Math" panose="02040503050406030204" pitchFamily="18" charset="0"/>
                            </a:rPr>
                          </m:ctrlPr>
                        </m:limUppPr>
                        <m:e>
                          <m:limLow>
                            <m:limLowPr>
                              <m:ctrlPr>
                                <a:rPr sz="2800" i="1">
                                  <a:solidFill>
                                    <a:srgbClr val="000000"/>
                                  </a:solidFill>
                                  <a:latin typeface="Cambria Math" panose="02040503050406030204" pitchFamily="18" charset="0"/>
                                </a:rPr>
                              </m:ctrlPr>
                            </m:limLowPr>
                            <m:e>
                              <m:r>
                                <a:rPr sz="2800" i="1">
                                  <a:solidFill>
                                    <a:srgbClr val="000000"/>
                                  </a:solidFill>
                                  <a:latin typeface="Cambria Math" panose="02040503050406030204" pitchFamily="18" charset="0"/>
                                </a:rPr>
                                <m:t>∑</m:t>
                              </m:r>
                            </m:e>
                            <m:lim>
                              <m:r>
                                <a:rPr sz="2800" i="1">
                                  <a:solidFill>
                                    <a:srgbClr val="000000"/>
                                  </a:solidFill>
                                  <a:latin typeface="Cambria Math" panose="02040503050406030204" pitchFamily="18" charset="0"/>
                                </a:rPr>
                                <m:t>𝑘</m:t>
                              </m:r>
                              <m:r>
                                <a:rPr sz="2800" i="1">
                                  <a:solidFill>
                                    <a:srgbClr val="000000"/>
                                  </a:solidFill>
                                  <a:latin typeface="Cambria Math" panose="02040503050406030204" pitchFamily="18" charset="0"/>
                                </a:rPr>
                                <m:t>=0</m:t>
                              </m:r>
                            </m:lim>
                          </m:limLow>
                        </m:e>
                        <m:lim>
                          <m:r>
                            <a:rPr sz="2800" i="1">
                              <a:solidFill>
                                <a:srgbClr val="000000"/>
                              </a:solidFill>
                              <a:latin typeface="Cambria Math" panose="02040503050406030204" pitchFamily="18" charset="0"/>
                            </a:rPr>
                            <m:t>∞</m:t>
                          </m:r>
                        </m:lim>
                      </m:limUpp>
                      <m:sSup>
                        <m:sSupPr>
                          <m:ctrlPr>
                            <a:rPr sz="2800" i="1">
                              <a:solidFill>
                                <a:srgbClr val="000000"/>
                              </a:solidFill>
                              <a:latin typeface="Cambria Math" panose="02040503050406030204" pitchFamily="18" charset="0"/>
                            </a:rPr>
                          </m:ctrlPr>
                        </m:sSupPr>
                        <m:e>
                          <m:r>
                            <a:rPr sz="2800" i="1">
                              <a:solidFill>
                                <a:srgbClr val="000000"/>
                              </a:solidFill>
                              <a:latin typeface="Cambria Math" panose="02040503050406030204" pitchFamily="18" charset="0"/>
                            </a:rPr>
                            <m:t>𝛾</m:t>
                          </m:r>
                        </m:e>
                        <m:sup>
                          <m:r>
                            <a:rPr sz="2800" i="1">
                              <a:solidFill>
                                <a:srgbClr val="000000"/>
                              </a:solidFill>
                              <a:latin typeface="Cambria Math" panose="02040503050406030204" pitchFamily="18" charset="0"/>
                            </a:rPr>
                            <m:t>𝑘</m:t>
                          </m:r>
                        </m:sup>
                      </m:sSup>
                      <m:sSub>
                        <m:sSubPr>
                          <m:ctrlPr>
                            <a:rPr sz="2800" i="1">
                              <a:solidFill>
                                <a:srgbClr val="000000"/>
                              </a:solidFill>
                              <a:latin typeface="Cambria Math" panose="02040503050406030204" pitchFamily="18" charset="0"/>
                            </a:rPr>
                          </m:ctrlPr>
                        </m:sSubPr>
                        <m:e>
                          <m:r>
                            <a:rPr sz="2800" i="1">
                              <a:solidFill>
                                <a:srgbClr val="000000"/>
                              </a:solidFill>
                              <a:latin typeface="Cambria Math" panose="02040503050406030204" pitchFamily="18" charset="0"/>
                            </a:rPr>
                            <m:t>𝑅</m:t>
                          </m:r>
                        </m:e>
                        <m:sub>
                          <m:r>
                            <a:rPr sz="2800" i="1">
                              <a:solidFill>
                                <a:srgbClr val="000000"/>
                              </a:solidFill>
                              <a:latin typeface="Cambria Math" panose="02040503050406030204" pitchFamily="18" charset="0"/>
                            </a:rPr>
                            <m:t>𝑡</m:t>
                          </m:r>
                          <m:r>
                            <a:rPr sz="2800" i="1">
                              <a:solidFill>
                                <a:srgbClr val="000000"/>
                              </a:solidFill>
                              <a:latin typeface="Cambria Math" panose="02040503050406030204" pitchFamily="18" charset="0"/>
                            </a:rPr>
                            <m:t>+</m:t>
                          </m:r>
                          <m:r>
                            <a:rPr sz="2800" i="1">
                              <a:solidFill>
                                <a:srgbClr val="000000"/>
                              </a:solidFill>
                              <a:latin typeface="Cambria Math" panose="02040503050406030204" pitchFamily="18" charset="0"/>
                            </a:rPr>
                            <m:t>𝑘</m:t>
                          </m:r>
                          <m:r>
                            <a:rPr sz="2800" i="1">
                              <a:solidFill>
                                <a:srgbClr val="000000"/>
                              </a:solidFill>
                              <a:latin typeface="Cambria Math" panose="02040503050406030204" pitchFamily="18" charset="0"/>
                            </a:rPr>
                            <m:t>+1</m:t>
                          </m:r>
                        </m:sub>
                      </m:sSub>
                    </m:oMath>
                  </m:oMathPara>
                </a14:m>
                <a:endParaRPr/>
              </a:p>
            </p:txBody>
          </p:sp>
        </mc:Choice>
        <mc:Fallback xmlns="">
          <p:sp>
            <p:nvSpPr>
              <p:cNvPr id="194" name="Rectangle"/>
              <p:cNvSpPr>
                <a:spLocks noRot="1" noChangeAspect="1" noMove="1" noResize="1" noEditPoints="1" noAdjustHandles="1" noChangeArrowheads="1" noChangeShapeType="1" noTextEdit="1"/>
              </p:cNvSpPr>
              <p:nvPr/>
            </p:nvSpPr>
            <p:spPr>
              <a:xfrm>
                <a:off x="7771024" y="8303824"/>
                <a:ext cx="6382492" cy="1166765"/>
              </a:xfrm>
              <a:prstGeom prst="rect">
                <a:avLst/>
              </a:prstGeom>
              <a:blipFill>
                <a:blip r:embed="rId3"/>
                <a:stretch>
                  <a:fillRect l="-797"/>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195" name="Charcoal: 55, 55, 55 (use for definien callout)"/>
          <p:cNvSpPr txBox="1"/>
          <p:nvPr/>
        </p:nvSpPr>
        <p:spPr>
          <a:xfrm>
            <a:off x="1764178" y="5497700"/>
            <a:ext cx="8143876" cy="5604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a:solidFill>
                  <a:srgbClr val="373737"/>
                </a:solidFill>
              </a:defRPr>
            </a:lvl1pPr>
          </a:lstStyle>
          <a:p>
            <a:r>
              <a:t>Charcoal: 55, 55, 55 (use for definien callout)</a:t>
            </a:r>
          </a:p>
        </p:txBody>
      </p:sp>
      <p:pic>
        <p:nvPicPr>
          <p:cNvPr id="196" name="Image" descr="Image"/>
          <p:cNvPicPr>
            <a:picLocks noChangeAspect="1"/>
          </p:cNvPicPr>
          <p:nvPr/>
        </p:nvPicPr>
        <p:blipFill>
          <a:blip r:embed="rId4"/>
          <a:stretch>
            <a:fillRect/>
          </a:stretch>
        </p:blipFill>
        <p:spPr>
          <a:xfrm>
            <a:off x="11369322" y="3310466"/>
            <a:ext cx="1264356" cy="1270001"/>
          </a:xfrm>
          <a:prstGeom prst="rect">
            <a:avLst/>
          </a:prstGeom>
          <a:ln w="12700">
            <a:miter lim="400000"/>
          </a:ln>
        </p:spPr>
      </p:pic>
    </p:spTree>
    <p:extLst>
      <p:ext uri="{BB962C8B-B14F-4D97-AF65-F5344CB8AC3E}">
        <p14:creationId xmlns:p14="http://schemas.microsoft.com/office/powerpoint/2010/main" val="509763823"/>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hank You">
    <p:bg>
      <p:bgPr>
        <a:solidFill>
          <a:srgbClr val="FFFFFF"/>
        </a:solidFill>
        <a:effectLst/>
      </p:bgPr>
    </p:bg>
    <p:spTree>
      <p:nvGrpSpPr>
        <p:cNvPr id="1" name=""/>
        <p:cNvGrpSpPr/>
        <p:nvPr/>
      </p:nvGrpSpPr>
      <p:grpSpPr>
        <a:xfrm>
          <a:off x="0" y="0"/>
          <a:ext cx="0" cy="0"/>
          <a:chOff x="0" y="0"/>
          <a:chExt cx="0" cy="0"/>
        </a:xfrm>
      </p:grpSpPr>
      <p:sp>
        <p:nvSpPr>
          <p:cNvPr id="204" name="Rectangle"/>
          <p:cNvSpPr/>
          <p:nvPr/>
        </p:nvSpPr>
        <p:spPr>
          <a:xfrm>
            <a:off x="-42334" y="12454466"/>
            <a:ext cx="24468667" cy="1270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05" name="Rectangle"/>
          <p:cNvSpPr/>
          <p:nvPr/>
        </p:nvSpPr>
        <p:spPr>
          <a:xfrm>
            <a:off x="-25400" y="12342614"/>
            <a:ext cx="24434800" cy="111853"/>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206" name="Image" descr="Image"/>
          <p:cNvPicPr>
            <a:picLocks noChangeAspect="1"/>
          </p:cNvPicPr>
          <p:nvPr/>
        </p:nvPicPr>
        <p:blipFill>
          <a:blip r:embed="rId2"/>
          <a:stretch>
            <a:fillRect/>
          </a:stretch>
        </p:blipFill>
        <p:spPr>
          <a:xfrm>
            <a:off x="21012762" y="12780773"/>
            <a:ext cx="3135677" cy="617388"/>
          </a:xfrm>
          <a:prstGeom prst="rect">
            <a:avLst/>
          </a:prstGeom>
          <a:ln w="12700">
            <a:miter lim="400000"/>
          </a:ln>
        </p:spPr>
      </p:pic>
      <p:sp>
        <p:nvSpPr>
          <p:cNvPr id="207" name="Slide Number"/>
          <p:cNvSpPr txBox="1">
            <a:spLocks noGrp="1"/>
          </p:cNvSpPr>
          <p:nvPr>
            <p:ph type="sldNum" sz="quarter" idx="2"/>
          </p:nvPr>
        </p:nvSpPr>
        <p:spPr>
          <a:xfrm>
            <a:off x="637116" y="12858937"/>
            <a:ext cx="471527" cy="457201"/>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rPr lang="en-US" smtClean="0"/>
              <a:t>‹#›</a:t>
            </a:fld>
            <a:endParaRPr lang="en-US"/>
          </a:p>
        </p:txBody>
      </p:sp>
      <p:sp>
        <p:nvSpPr>
          <p:cNvPr id="208" name="Thank You!!!"/>
          <p:cNvSpPr txBox="1"/>
          <p:nvPr/>
        </p:nvSpPr>
        <p:spPr>
          <a:xfrm>
            <a:off x="9079903" y="5710766"/>
            <a:ext cx="6224194" cy="1346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200">
                <a:latin typeface="Amazon Ember"/>
                <a:ea typeface="Amazon Ember"/>
                <a:cs typeface="Amazon Ember"/>
                <a:sym typeface="Amazon Ember"/>
              </a:defRPr>
            </a:lvl1pPr>
          </a:lstStyle>
          <a:p>
            <a:r>
              <a:t>Thank You!!!</a:t>
            </a:r>
          </a:p>
        </p:txBody>
      </p:sp>
    </p:spTree>
    <p:extLst>
      <p:ext uri="{BB962C8B-B14F-4D97-AF65-F5344CB8AC3E}">
        <p14:creationId xmlns:p14="http://schemas.microsoft.com/office/powerpoint/2010/main" val="201025281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Course Title">
    <p:spTree>
      <p:nvGrpSpPr>
        <p:cNvPr id="1" name=""/>
        <p:cNvGrpSpPr/>
        <p:nvPr/>
      </p:nvGrpSpPr>
      <p:grpSpPr>
        <a:xfrm>
          <a:off x="0" y="0"/>
          <a:ext cx="0" cy="0"/>
          <a:chOff x="0" y="0"/>
          <a:chExt cx="0" cy="0"/>
        </a:xfrm>
      </p:grpSpPr>
      <p:sp>
        <p:nvSpPr>
          <p:cNvPr id="19" name="Title Text"/>
          <p:cNvSpPr txBox="1">
            <a:spLocks noGrp="1"/>
          </p:cNvSpPr>
          <p:nvPr>
            <p:ph type="title"/>
          </p:nvPr>
        </p:nvSpPr>
        <p:spPr>
          <a:xfrm>
            <a:off x="1778000" y="2301368"/>
            <a:ext cx="20828000" cy="4648200"/>
          </a:xfrm>
          <a:prstGeom prst="rect">
            <a:avLst/>
          </a:prstGeom>
        </p:spPr>
        <p:txBody>
          <a:bodyPr anchor="b"/>
          <a:lstStyle>
            <a:lvl1pPr>
              <a:defRPr sz="16000">
                <a:solidFill>
                  <a:srgbClr val="FFFFFF"/>
                </a:solidFill>
                <a:effectLst>
                  <a:outerShdw blurRad="25400" dist="25400" dir="7800000" rotWithShape="0">
                    <a:srgbClr val="E2E2E2"/>
                  </a:outerShdw>
                </a:effectLst>
                <a:latin typeface="Amazon Ember"/>
                <a:ea typeface="Amazon Ember"/>
                <a:cs typeface="Amazon Ember"/>
                <a:sym typeface="Amazon Ember"/>
              </a:defRPr>
            </a:lvl1pPr>
          </a:lstStyle>
          <a:p>
            <a:r>
              <a:rPr lang="en-US"/>
              <a:t>Click to edit Master title style</a:t>
            </a:r>
            <a:endParaRPr/>
          </a:p>
        </p:txBody>
      </p:sp>
      <p:sp>
        <p:nvSpPr>
          <p:cNvPr id="20" name="Body Level One…"/>
          <p:cNvSpPr txBox="1">
            <a:spLocks noGrp="1"/>
          </p:cNvSpPr>
          <p:nvPr>
            <p:ph type="body" sz="half" idx="1"/>
          </p:nvPr>
        </p:nvSpPr>
        <p:spPr>
          <a:xfrm>
            <a:off x="1778000" y="7260718"/>
            <a:ext cx="20828000" cy="4992489"/>
          </a:xfrm>
          <a:prstGeom prst="rect">
            <a:avLst/>
          </a:prstGeom>
        </p:spPr>
        <p:txBody>
          <a:bodyPr anchor="t">
            <a:noAutofit/>
          </a:bodyPr>
          <a:lstStyle>
            <a:lvl1pPr marL="0" indent="0" algn="ctr">
              <a:spcBef>
                <a:spcPts val="0"/>
              </a:spcBef>
              <a:buSzTx/>
              <a:buNone/>
              <a:defRPr sz="5400">
                <a:solidFill>
                  <a:srgbClr val="FFFFFF"/>
                </a:solidFill>
                <a:latin typeface="Amazon Ember"/>
                <a:ea typeface="Amazon Ember"/>
                <a:cs typeface="Amazon Ember"/>
                <a:sym typeface="Amazon Ember"/>
              </a:defRPr>
            </a:lvl1pPr>
            <a:lvl2pPr marL="0" indent="0" algn="ctr">
              <a:spcBef>
                <a:spcPts val="0"/>
              </a:spcBef>
              <a:buSzTx/>
              <a:buNone/>
              <a:defRPr sz="5400">
                <a:solidFill>
                  <a:srgbClr val="FFFFFF"/>
                </a:solidFill>
                <a:latin typeface="Amazon Ember"/>
                <a:ea typeface="Amazon Ember"/>
                <a:cs typeface="Amazon Ember"/>
                <a:sym typeface="Amazon Ember"/>
              </a:defRPr>
            </a:lvl2pPr>
            <a:lvl3pPr marL="0" indent="0" algn="ctr">
              <a:spcBef>
                <a:spcPts val="0"/>
              </a:spcBef>
              <a:buSzTx/>
              <a:buNone/>
              <a:defRPr sz="5400">
                <a:solidFill>
                  <a:srgbClr val="FFFFFF"/>
                </a:solidFill>
                <a:latin typeface="Amazon Ember"/>
                <a:ea typeface="Amazon Ember"/>
                <a:cs typeface="Amazon Ember"/>
                <a:sym typeface="Amazon Ember"/>
              </a:defRPr>
            </a:lvl3pPr>
            <a:lvl4pPr marL="0" indent="0" algn="ctr">
              <a:spcBef>
                <a:spcPts val="0"/>
              </a:spcBef>
              <a:buSzTx/>
              <a:buNone/>
              <a:defRPr sz="5400">
                <a:solidFill>
                  <a:srgbClr val="FFFFFF"/>
                </a:solidFill>
                <a:latin typeface="Amazon Ember"/>
                <a:ea typeface="Amazon Ember"/>
                <a:cs typeface="Amazon Ember"/>
                <a:sym typeface="Amazon Ember"/>
              </a:defRPr>
            </a:lvl4pPr>
            <a:lvl5pPr marL="0" indent="0" algn="ctr">
              <a:spcBef>
                <a:spcPts val="0"/>
              </a:spcBef>
              <a:buSzTx/>
              <a:buNone/>
              <a:defRPr sz="5400">
                <a:solidFill>
                  <a:srgbClr val="FFFFFF"/>
                </a:solidFill>
                <a:latin typeface="Amazon Ember"/>
                <a:ea typeface="Amazon Ember"/>
                <a:cs typeface="Amazon Ember"/>
                <a:sym typeface="Amazon Embe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pic>
        <p:nvPicPr>
          <p:cNvPr id="21" name="Image" descr="Image"/>
          <p:cNvPicPr>
            <a:picLocks noChangeAspect="1"/>
          </p:cNvPicPr>
          <p:nvPr/>
        </p:nvPicPr>
        <p:blipFill>
          <a:blip r:embed="rId2"/>
          <a:stretch>
            <a:fillRect/>
          </a:stretch>
        </p:blipFill>
        <p:spPr>
          <a:xfrm>
            <a:off x="21012762" y="12780773"/>
            <a:ext cx="3135677" cy="617388"/>
          </a:xfrm>
          <a:prstGeom prst="rect">
            <a:avLst/>
          </a:prstGeom>
          <a:ln w="12700">
            <a:miter lim="400000"/>
          </a:ln>
        </p:spPr>
      </p:pic>
      <p:sp>
        <p:nvSpPr>
          <p:cNvPr id="22" name="Slide Number"/>
          <p:cNvSpPr txBox="1">
            <a:spLocks noGrp="1"/>
          </p:cNvSpPr>
          <p:nvPr>
            <p:ph type="sldNum" sz="quarter" idx="2"/>
          </p:nvPr>
        </p:nvSpPr>
        <p:spPr>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224677748"/>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Slide">
    <p:spTree>
      <p:nvGrpSpPr>
        <p:cNvPr id="1" name=""/>
        <p:cNvGrpSpPr/>
        <p:nvPr/>
      </p:nvGrpSpPr>
      <p:grpSpPr>
        <a:xfrm>
          <a:off x="0" y="0"/>
          <a:ext cx="0" cy="0"/>
          <a:chOff x="0" y="0"/>
          <a:chExt cx="0" cy="0"/>
        </a:xfrm>
      </p:grpSpPr>
      <p:pic>
        <p:nvPicPr>
          <p:cNvPr id="29" name="Image" descr="Image"/>
          <p:cNvPicPr>
            <a:picLocks noChangeAspect="1"/>
          </p:cNvPicPr>
          <p:nvPr/>
        </p:nvPicPr>
        <p:blipFill>
          <a:blip r:embed="rId2"/>
          <a:stretch>
            <a:fillRect/>
          </a:stretch>
        </p:blipFill>
        <p:spPr>
          <a:xfrm>
            <a:off x="10624161" y="7291176"/>
            <a:ext cx="3135677" cy="2799715"/>
          </a:xfrm>
          <a:prstGeom prst="rect">
            <a:avLst/>
          </a:prstGeom>
          <a:ln w="25400">
            <a:miter lim="400000"/>
          </a:ln>
          <a:effectLst>
            <a:reflection stA="24261" endPos="40000" dir="5400000" sy="-100000" algn="bl" rotWithShape="0"/>
          </a:effectLst>
        </p:spPr>
      </p:pic>
      <p:sp>
        <p:nvSpPr>
          <p:cNvPr id="30" name="Title Text"/>
          <p:cNvSpPr txBox="1">
            <a:spLocks noGrp="1"/>
          </p:cNvSpPr>
          <p:nvPr>
            <p:ph type="title"/>
          </p:nvPr>
        </p:nvSpPr>
        <p:spPr>
          <a:xfrm>
            <a:off x="1689100" y="3606800"/>
            <a:ext cx="21005800" cy="2286000"/>
          </a:xfrm>
          <a:prstGeom prst="rect">
            <a:avLst/>
          </a:prstGeom>
        </p:spPr>
        <p:txBody>
          <a:bodyPr/>
          <a:lstStyle>
            <a:lvl1pPr>
              <a:defRPr sz="16000">
                <a:solidFill>
                  <a:srgbClr val="FFFFFF"/>
                </a:solidFill>
                <a:effectLst>
                  <a:outerShdw blurRad="25400" dist="25400" dir="7800000" rotWithShape="0">
                    <a:srgbClr val="E9E9E9"/>
                  </a:outerShdw>
                </a:effectLst>
                <a:latin typeface="Amazon Ember"/>
                <a:ea typeface="Amazon Ember"/>
                <a:cs typeface="Amazon Ember"/>
                <a:sym typeface="Amazon Ember"/>
              </a:defRPr>
            </a:lvl1pPr>
          </a:lstStyle>
          <a:p>
            <a:r>
              <a:rPr lang="en-US"/>
              <a:t>Click to edit Master title style</a:t>
            </a:r>
            <a:endParaRPr/>
          </a:p>
        </p:txBody>
      </p:sp>
      <p:pic>
        <p:nvPicPr>
          <p:cNvPr id="31" name="Image" descr="Image"/>
          <p:cNvPicPr>
            <a:picLocks noChangeAspect="1"/>
          </p:cNvPicPr>
          <p:nvPr/>
        </p:nvPicPr>
        <p:blipFill>
          <a:blip r:embed="rId3"/>
          <a:stretch>
            <a:fillRect/>
          </a:stretch>
        </p:blipFill>
        <p:spPr>
          <a:xfrm>
            <a:off x="21012762" y="12780773"/>
            <a:ext cx="3135677" cy="617388"/>
          </a:xfrm>
          <a:prstGeom prst="rect">
            <a:avLst/>
          </a:prstGeom>
          <a:ln w="12700">
            <a:miter lim="400000"/>
          </a:ln>
        </p:spPr>
      </p:pic>
      <p:sp>
        <p:nvSpPr>
          <p:cNvPr id="32" name="Slide Number"/>
          <p:cNvSpPr txBox="1">
            <a:spLocks noGrp="1"/>
          </p:cNvSpPr>
          <p:nvPr>
            <p:ph type="sldNum" sz="quarter" idx="2"/>
          </p:nvPr>
        </p:nvSpPr>
        <p:spPr>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00946619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Header, SubHeader &amp; Bullets">
    <p:bg>
      <p:bgPr>
        <a:solidFill>
          <a:srgbClr val="FFFFFF"/>
        </a:solidFill>
        <a:effectLst/>
      </p:bgPr>
    </p:bg>
    <p:spTree>
      <p:nvGrpSpPr>
        <p:cNvPr id="1" name=""/>
        <p:cNvGrpSpPr/>
        <p:nvPr/>
      </p:nvGrpSpPr>
      <p:grpSpPr>
        <a:xfrm>
          <a:off x="0" y="0"/>
          <a:ext cx="0" cy="0"/>
          <a:chOff x="0" y="0"/>
          <a:chExt cx="0" cy="0"/>
        </a:xfrm>
      </p:grpSpPr>
      <p:sp>
        <p:nvSpPr>
          <p:cNvPr id="50" name="Title Text"/>
          <p:cNvSpPr txBox="1">
            <a:spLocks noGrp="1"/>
          </p:cNvSpPr>
          <p:nvPr>
            <p:ph type="title"/>
          </p:nvPr>
        </p:nvSpPr>
        <p:spPr>
          <a:xfrm>
            <a:off x="1159933" y="355600"/>
            <a:ext cx="22670295" cy="2286000"/>
          </a:xfrm>
          <a:prstGeom prst="rect">
            <a:avLst/>
          </a:prstGeom>
        </p:spPr>
        <p:txBody>
          <a:bodyPr/>
          <a:lstStyle>
            <a:lvl1pPr algn="l">
              <a:defRPr sz="7500">
                <a:solidFill>
                  <a:srgbClr val="373737"/>
                </a:solidFill>
                <a:latin typeface="Amazon Ember"/>
                <a:ea typeface="Amazon Ember"/>
                <a:cs typeface="Amazon Ember"/>
                <a:sym typeface="Amazon Ember"/>
              </a:defRPr>
            </a:lvl1pPr>
          </a:lstStyle>
          <a:p>
            <a:r>
              <a:rPr lang="en-US"/>
              <a:t>Click to edit Master title style</a:t>
            </a:r>
            <a:endParaRPr/>
          </a:p>
        </p:txBody>
      </p:sp>
      <p:sp>
        <p:nvSpPr>
          <p:cNvPr id="51" name="Body Level One…"/>
          <p:cNvSpPr txBox="1">
            <a:spLocks noGrp="1"/>
          </p:cNvSpPr>
          <p:nvPr>
            <p:ph type="body" idx="1"/>
          </p:nvPr>
        </p:nvSpPr>
        <p:spPr>
          <a:xfrm>
            <a:off x="1689100" y="2756958"/>
            <a:ext cx="21005800" cy="9181185"/>
          </a:xfrm>
          <a:prstGeom prst="rect">
            <a:avLst/>
          </a:prstGeom>
        </p:spPr>
        <p:txBody>
          <a:bodyPr anchor="t">
            <a:noAutofit/>
          </a:bodyPr>
          <a:lstStyle>
            <a:lvl1pPr marL="0" indent="0">
              <a:spcBef>
                <a:spcPts val="3000"/>
              </a:spcBef>
              <a:buSzTx/>
              <a:buNone/>
              <a:defRPr b="1">
                <a:solidFill>
                  <a:srgbClr val="008DC4"/>
                </a:solidFill>
                <a:latin typeface="Amazon Ember"/>
                <a:ea typeface="Amazon Ember"/>
                <a:cs typeface="Amazon Ember"/>
                <a:sym typeface="Amazon Ember"/>
              </a:defRPr>
            </a:lvl1pPr>
            <a:lvl2pPr marL="1270000" indent="-635000">
              <a:spcBef>
                <a:spcPts val="1000"/>
              </a:spcBef>
              <a:defRPr sz="3400">
                <a:solidFill>
                  <a:srgbClr val="373737"/>
                </a:solidFill>
                <a:latin typeface="Amazon Ember"/>
                <a:ea typeface="Amazon Ember"/>
                <a:cs typeface="Amazon Ember"/>
                <a:sym typeface="Amazon Ember"/>
              </a:defRPr>
            </a:lvl2pPr>
            <a:lvl3pPr marL="1905000" indent="-635000">
              <a:spcBef>
                <a:spcPts val="1000"/>
              </a:spcBef>
              <a:defRPr sz="2800">
                <a:solidFill>
                  <a:srgbClr val="373737"/>
                </a:solidFill>
                <a:latin typeface="Amazon Ember"/>
                <a:ea typeface="Amazon Ember"/>
                <a:cs typeface="Amazon Ember"/>
                <a:sym typeface="Amazon Ember"/>
              </a:defRPr>
            </a:lvl3pPr>
            <a:lvl4pPr marL="2540000" indent="-635000">
              <a:spcBef>
                <a:spcPts val="1000"/>
              </a:spcBef>
              <a:defRPr sz="2800">
                <a:solidFill>
                  <a:srgbClr val="373737"/>
                </a:solidFill>
                <a:latin typeface="Amazon Ember"/>
                <a:ea typeface="Amazon Ember"/>
                <a:cs typeface="Amazon Ember"/>
                <a:sym typeface="Amazon Ember"/>
              </a:defRPr>
            </a:lvl4pPr>
            <a:lvl5pPr marL="3175000" indent="-635000">
              <a:spcBef>
                <a:spcPts val="1000"/>
              </a:spcBef>
              <a:defRPr sz="2800">
                <a:solidFill>
                  <a:srgbClr val="373737"/>
                </a:solidFill>
                <a:latin typeface="Amazon Ember"/>
                <a:ea typeface="Amazon Ember"/>
                <a:cs typeface="Amazon Ember"/>
                <a:sym typeface="Amazon Embe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2" name="Rectangle"/>
          <p:cNvSpPr/>
          <p:nvPr/>
        </p:nvSpPr>
        <p:spPr>
          <a:xfrm>
            <a:off x="-42334" y="12454466"/>
            <a:ext cx="24468667" cy="1270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3" name="Rectangle"/>
          <p:cNvSpPr/>
          <p:nvPr/>
        </p:nvSpPr>
        <p:spPr>
          <a:xfrm>
            <a:off x="-25400" y="12342614"/>
            <a:ext cx="24434800" cy="111853"/>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54" name="Image" descr="Image"/>
          <p:cNvPicPr>
            <a:picLocks noChangeAspect="1"/>
          </p:cNvPicPr>
          <p:nvPr/>
        </p:nvPicPr>
        <p:blipFill>
          <a:blip r:embed="rId2"/>
          <a:stretch>
            <a:fillRect/>
          </a:stretch>
        </p:blipFill>
        <p:spPr>
          <a:xfrm>
            <a:off x="21012762" y="12780773"/>
            <a:ext cx="3135677" cy="617388"/>
          </a:xfrm>
          <a:prstGeom prst="rect">
            <a:avLst/>
          </a:prstGeom>
          <a:ln w="12700">
            <a:miter lim="400000"/>
          </a:ln>
        </p:spPr>
      </p:pic>
      <p:sp>
        <p:nvSpPr>
          <p:cNvPr id="55" name="Slide Number"/>
          <p:cNvSpPr txBox="1">
            <a:spLocks noGrp="1"/>
          </p:cNvSpPr>
          <p:nvPr>
            <p:ph type="sldNum" sz="quarter" idx="2"/>
          </p:nvPr>
        </p:nvSpPr>
        <p:spPr>
          <a:xfrm>
            <a:off x="637116" y="12858937"/>
            <a:ext cx="471527" cy="457201"/>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rPr lang="en-US" smtClean="0"/>
              <a:t>‹#›</a:t>
            </a:fld>
            <a:endParaRPr lang="en-US"/>
          </a:p>
        </p:txBody>
      </p:sp>
    </p:spTree>
    <p:extLst>
      <p:ext uri="{BB962C8B-B14F-4D97-AF65-F5344CB8AC3E}">
        <p14:creationId xmlns:p14="http://schemas.microsoft.com/office/powerpoint/2010/main" val="3945875627"/>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reserve="1">
  <p:cSld name="1_Header, SubHeader &amp; Bullets">
    <p:bg>
      <p:bgPr>
        <a:solidFill>
          <a:srgbClr val="FFFFFF"/>
        </a:solidFill>
        <a:effectLst/>
      </p:bgPr>
    </p:bg>
    <p:spTree>
      <p:nvGrpSpPr>
        <p:cNvPr id="1" name=""/>
        <p:cNvGrpSpPr/>
        <p:nvPr/>
      </p:nvGrpSpPr>
      <p:grpSpPr>
        <a:xfrm>
          <a:off x="0" y="0"/>
          <a:ext cx="0" cy="0"/>
          <a:chOff x="0" y="0"/>
          <a:chExt cx="0" cy="0"/>
        </a:xfrm>
      </p:grpSpPr>
      <p:sp>
        <p:nvSpPr>
          <p:cNvPr id="50" name="Title Text"/>
          <p:cNvSpPr txBox="1">
            <a:spLocks noGrp="1"/>
          </p:cNvSpPr>
          <p:nvPr>
            <p:ph type="title"/>
          </p:nvPr>
        </p:nvSpPr>
        <p:spPr>
          <a:xfrm>
            <a:off x="1159933" y="355600"/>
            <a:ext cx="22670295" cy="2286000"/>
          </a:xfrm>
          <a:prstGeom prst="rect">
            <a:avLst/>
          </a:prstGeom>
        </p:spPr>
        <p:txBody>
          <a:bodyPr/>
          <a:lstStyle>
            <a:lvl1pPr algn="l">
              <a:defRPr sz="7500">
                <a:solidFill>
                  <a:srgbClr val="373737"/>
                </a:solidFill>
                <a:latin typeface="Amazon Ember"/>
                <a:ea typeface="Amazon Ember"/>
                <a:cs typeface="Amazon Ember"/>
                <a:sym typeface="Amazon Ember"/>
              </a:defRPr>
            </a:lvl1pPr>
          </a:lstStyle>
          <a:p>
            <a:r>
              <a:rPr lang="en-US"/>
              <a:t>Click to edit Master title style</a:t>
            </a:r>
            <a:endParaRPr/>
          </a:p>
        </p:txBody>
      </p:sp>
      <p:sp>
        <p:nvSpPr>
          <p:cNvPr id="51" name="Body Level One…"/>
          <p:cNvSpPr txBox="1">
            <a:spLocks noGrp="1"/>
          </p:cNvSpPr>
          <p:nvPr>
            <p:ph type="body" idx="1" hasCustomPrompt="1"/>
          </p:nvPr>
        </p:nvSpPr>
        <p:spPr>
          <a:xfrm>
            <a:off x="1689100" y="2756958"/>
            <a:ext cx="21005800" cy="9181185"/>
          </a:xfrm>
          <a:prstGeom prst="rect">
            <a:avLst/>
          </a:prstGeom>
        </p:spPr>
        <p:txBody>
          <a:bodyPr anchor="t">
            <a:noAutofit/>
          </a:bodyPr>
          <a:lstStyle>
            <a:lvl1pPr marL="0" indent="0">
              <a:spcBef>
                <a:spcPts val="3000"/>
              </a:spcBef>
              <a:buSzTx/>
              <a:buNone/>
              <a:defRPr b="1">
                <a:solidFill>
                  <a:srgbClr val="008DC4"/>
                </a:solidFill>
                <a:latin typeface="Amazon Ember"/>
                <a:ea typeface="Amazon Ember"/>
                <a:cs typeface="Amazon Ember"/>
                <a:sym typeface="Amazon Ember"/>
              </a:defRPr>
            </a:lvl1pPr>
            <a:lvl2pPr marL="1841500" indent="-571500">
              <a:spcBef>
                <a:spcPts val="1000"/>
              </a:spcBef>
              <a:buFont typeface="Arial" panose="020B0604020202020204" pitchFamily="34" charset="0"/>
              <a:buChar char="•"/>
              <a:defRPr sz="3400">
                <a:solidFill>
                  <a:srgbClr val="373737"/>
                </a:solidFill>
                <a:latin typeface="Amazon Ember"/>
                <a:ea typeface="Amazon Ember"/>
                <a:cs typeface="Amazon Ember"/>
                <a:sym typeface="Amazon Ember"/>
              </a:defRPr>
            </a:lvl2pPr>
            <a:lvl3pPr marL="1905000" indent="-635000">
              <a:spcBef>
                <a:spcPts val="1000"/>
              </a:spcBef>
              <a:defRPr sz="2800">
                <a:solidFill>
                  <a:srgbClr val="373737"/>
                </a:solidFill>
                <a:latin typeface="Amazon Ember"/>
                <a:ea typeface="Amazon Ember"/>
                <a:cs typeface="Amazon Ember"/>
                <a:sym typeface="Amazon Ember"/>
              </a:defRPr>
            </a:lvl3pPr>
            <a:lvl4pPr marL="2540000" indent="-635000">
              <a:spcBef>
                <a:spcPts val="1000"/>
              </a:spcBef>
              <a:defRPr sz="2800">
                <a:solidFill>
                  <a:srgbClr val="373737"/>
                </a:solidFill>
                <a:latin typeface="Amazon Ember"/>
                <a:ea typeface="Amazon Ember"/>
                <a:cs typeface="Amazon Ember"/>
                <a:sym typeface="Amazon Ember"/>
              </a:defRPr>
            </a:lvl4pPr>
            <a:lvl5pPr marL="3175000" indent="-635000">
              <a:spcBef>
                <a:spcPts val="1000"/>
              </a:spcBef>
              <a:defRPr sz="2800">
                <a:solidFill>
                  <a:srgbClr val="373737"/>
                </a:solidFill>
                <a:latin typeface="Amazon Ember"/>
                <a:ea typeface="Amazon Ember"/>
                <a:cs typeface="Amazon Ember"/>
                <a:sym typeface="Amazon Ember"/>
              </a:defRPr>
            </a:lvl5pPr>
          </a:lstStyle>
          <a:p>
            <a:pPr marL="571500" indent="-571500">
              <a:buFont typeface="Arial" panose="020B0604020202020204" pitchFamily="34" charset="0"/>
              <a:buChar char="•"/>
            </a:pPr>
            <a:r>
              <a:rPr lang="en-US" dirty="0" err="1"/>
              <a:t>Fasdf</a:t>
            </a:r>
            <a:endParaRPr lang="en-US" dirty="0"/>
          </a:p>
          <a:p>
            <a:pPr marL="1841500" lvl="1" indent="-571500">
              <a:buFont typeface="Arial" panose="020B0604020202020204" pitchFamily="34" charset="0"/>
              <a:buChar char="•"/>
            </a:pPr>
            <a:r>
              <a:rPr lang="en-US" dirty="0" err="1"/>
              <a:t>Sdfsdf</a:t>
            </a:r>
            <a:endParaRPr lang="en-US" dirty="0"/>
          </a:p>
          <a:p>
            <a:pPr marL="1841500" lvl="1" indent="-571500">
              <a:buFont typeface="Arial" panose="020B0604020202020204" pitchFamily="34" charset="0"/>
              <a:buChar char="•"/>
            </a:pPr>
            <a:r>
              <a:rPr lang="en-US" dirty="0" err="1"/>
              <a:t>Sdfdf</a:t>
            </a:r>
            <a:endParaRPr lang="en-US" dirty="0"/>
          </a:p>
          <a:p>
            <a:pPr marL="1905000" lvl="2" indent="-571500">
              <a:buFont typeface="Arial" panose="020B0604020202020204" pitchFamily="34" charset="0"/>
              <a:buChar char="•"/>
            </a:pPr>
            <a:r>
              <a:rPr lang="en-US" dirty="0" err="1"/>
              <a:t>sdfsd</a:t>
            </a:r>
            <a:endParaRPr lang="en-US" dirty="0"/>
          </a:p>
        </p:txBody>
      </p:sp>
      <p:sp>
        <p:nvSpPr>
          <p:cNvPr id="52" name="Rectangle"/>
          <p:cNvSpPr/>
          <p:nvPr/>
        </p:nvSpPr>
        <p:spPr>
          <a:xfrm>
            <a:off x="-42334" y="12454466"/>
            <a:ext cx="24468667" cy="1270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3" name="Rectangle"/>
          <p:cNvSpPr/>
          <p:nvPr/>
        </p:nvSpPr>
        <p:spPr>
          <a:xfrm>
            <a:off x="-25400" y="12342614"/>
            <a:ext cx="24434800" cy="111853"/>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54" name="Image" descr="Image"/>
          <p:cNvPicPr>
            <a:picLocks noChangeAspect="1"/>
          </p:cNvPicPr>
          <p:nvPr/>
        </p:nvPicPr>
        <p:blipFill>
          <a:blip r:embed="rId2"/>
          <a:stretch>
            <a:fillRect/>
          </a:stretch>
        </p:blipFill>
        <p:spPr>
          <a:xfrm>
            <a:off x="21012762" y="12780773"/>
            <a:ext cx="3135677" cy="617388"/>
          </a:xfrm>
          <a:prstGeom prst="rect">
            <a:avLst/>
          </a:prstGeom>
          <a:ln w="12700">
            <a:miter lim="400000"/>
          </a:ln>
        </p:spPr>
      </p:pic>
      <p:sp>
        <p:nvSpPr>
          <p:cNvPr id="55" name="Slide Number"/>
          <p:cNvSpPr txBox="1">
            <a:spLocks noGrp="1"/>
          </p:cNvSpPr>
          <p:nvPr>
            <p:ph type="sldNum" sz="quarter" idx="2"/>
          </p:nvPr>
        </p:nvSpPr>
        <p:spPr>
          <a:xfrm>
            <a:off x="637116" y="12858937"/>
            <a:ext cx="471527" cy="457201"/>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rPr lang="en-US" smtClean="0"/>
              <a:t>‹#›</a:t>
            </a:fld>
            <a:endParaRPr lang="en-US"/>
          </a:p>
        </p:txBody>
      </p:sp>
    </p:spTree>
    <p:extLst>
      <p:ext uri="{BB962C8B-B14F-4D97-AF65-F5344CB8AC3E}">
        <p14:creationId xmlns:p14="http://schemas.microsoft.com/office/powerpoint/2010/main" val="860393833"/>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Header &amp; Bullets">
    <p:bg>
      <p:bgPr>
        <a:solidFill>
          <a:srgbClr val="FFFFFF"/>
        </a:solidFill>
        <a:effectLst/>
      </p:bgPr>
    </p:bg>
    <p:spTree>
      <p:nvGrpSpPr>
        <p:cNvPr id="1" name=""/>
        <p:cNvGrpSpPr/>
        <p:nvPr/>
      </p:nvGrpSpPr>
      <p:grpSpPr>
        <a:xfrm>
          <a:off x="0" y="0"/>
          <a:ext cx="0" cy="0"/>
          <a:chOff x="0" y="0"/>
          <a:chExt cx="0" cy="0"/>
        </a:xfrm>
      </p:grpSpPr>
      <p:sp>
        <p:nvSpPr>
          <p:cNvPr id="62" name="Title Text"/>
          <p:cNvSpPr txBox="1">
            <a:spLocks noGrp="1"/>
          </p:cNvSpPr>
          <p:nvPr>
            <p:ph type="title"/>
          </p:nvPr>
        </p:nvSpPr>
        <p:spPr>
          <a:xfrm>
            <a:off x="1159933" y="355600"/>
            <a:ext cx="22670295" cy="2286000"/>
          </a:xfrm>
          <a:prstGeom prst="rect">
            <a:avLst/>
          </a:prstGeom>
        </p:spPr>
        <p:txBody>
          <a:bodyPr/>
          <a:lstStyle>
            <a:lvl1pPr algn="l">
              <a:defRPr sz="7500">
                <a:solidFill>
                  <a:srgbClr val="373737"/>
                </a:solidFill>
                <a:latin typeface="Amazon Ember"/>
                <a:ea typeface="Amazon Ember"/>
                <a:cs typeface="Amazon Ember"/>
                <a:sym typeface="Amazon Ember"/>
              </a:defRPr>
            </a:lvl1pPr>
          </a:lstStyle>
          <a:p>
            <a:r>
              <a:rPr lang="en-US"/>
              <a:t>Click to edit Master title style</a:t>
            </a:r>
            <a:endParaRPr/>
          </a:p>
        </p:txBody>
      </p:sp>
      <p:sp>
        <p:nvSpPr>
          <p:cNvPr id="63" name="Body Level One…"/>
          <p:cNvSpPr txBox="1">
            <a:spLocks noGrp="1"/>
          </p:cNvSpPr>
          <p:nvPr>
            <p:ph type="body" idx="1"/>
          </p:nvPr>
        </p:nvSpPr>
        <p:spPr>
          <a:xfrm>
            <a:off x="1689100" y="2756958"/>
            <a:ext cx="21005800" cy="7369176"/>
          </a:xfrm>
          <a:prstGeom prst="rect">
            <a:avLst/>
          </a:prstGeom>
        </p:spPr>
        <p:txBody>
          <a:bodyPr anchor="t">
            <a:noAutofit/>
          </a:bodyPr>
          <a:lstStyle>
            <a:lvl1pPr>
              <a:spcBef>
                <a:spcPts val="3000"/>
              </a:spcBef>
              <a:defRPr>
                <a:solidFill>
                  <a:srgbClr val="373737"/>
                </a:solidFill>
                <a:latin typeface="Amazon Ember"/>
                <a:ea typeface="Amazon Ember"/>
                <a:cs typeface="Amazon Ember"/>
                <a:sym typeface="Amazon Ember"/>
              </a:defRPr>
            </a:lvl1pPr>
            <a:lvl2pPr marL="1270000" indent="-635000">
              <a:spcBef>
                <a:spcPts val="1000"/>
              </a:spcBef>
              <a:defRPr sz="3000">
                <a:solidFill>
                  <a:srgbClr val="373737"/>
                </a:solidFill>
                <a:latin typeface="Amazon Ember"/>
                <a:ea typeface="Amazon Ember"/>
                <a:cs typeface="Amazon Ember"/>
                <a:sym typeface="Amazon Ember"/>
              </a:defRPr>
            </a:lvl2pPr>
            <a:lvl3pPr marL="1905000" indent="-635000">
              <a:spcBef>
                <a:spcPts val="1000"/>
              </a:spcBef>
              <a:defRPr sz="2800">
                <a:solidFill>
                  <a:srgbClr val="373737"/>
                </a:solidFill>
                <a:latin typeface="Amazon Ember"/>
                <a:ea typeface="Amazon Ember"/>
                <a:cs typeface="Amazon Ember"/>
                <a:sym typeface="Amazon Ember"/>
              </a:defRPr>
            </a:lvl3pPr>
            <a:lvl4pPr marL="2540000" indent="-635000">
              <a:spcBef>
                <a:spcPts val="1000"/>
              </a:spcBef>
              <a:defRPr sz="2800">
                <a:solidFill>
                  <a:srgbClr val="373737"/>
                </a:solidFill>
                <a:latin typeface="Amazon Ember"/>
                <a:ea typeface="Amazon Ember"/>
                <a:cs typeface="Amazon Ember"/>
                <a:sym typeface="Amazon Ember"/>
              </a:defRPr>
            </a:lvl4pPr>
            <a:lvl5pPr marL="3175000" indent="-635000">
              <a:spcBef>
                <a:spcPts val="1000"/>
              </a:spcBef>
              <a:defRPr sz="2800">
                <a:solidFill>
                  <a:srgbClr val="373737"/>
                </a:solidFill>
                <a:latin typeface="Amazon Ember"/>
                <a:ea typeface="Amazon Ember"/>
                <a:cs typeface="Amazon Ember"/>
                <a:sym typeface="Amazon Embe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4" name="Rectangle"/>
          <p:cNvSpPr/>
          <p:nvPr/>
        </p:nvSpPr>
        <p:spPr>
          <a:xfrm>
            <a:off x="-42334" y="12454466"/>
            <a:ext cx="24468667" cy="1270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65" name="Rectangle"/>
          <p:cNvSpPr/>
          <p:nvPr/>
        </p:nvSpPr>
        <p:spPr>
          <a:xfrm>
            <a:off x="-25400" y="12342614"/>
            <a:ext cx="24434800" cy="111853"/>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66" name="Image" descr="Image"/>
          <p:cNvPicPr>
            <a:picLocks noChangeAspect="1"/>
          </p:cNvPicPr>
          <p:nvPr/>
        </p:nvPicPr>
        <p:blipFill>
          <a:blip r:embed="rId2"/>
          <a:stretch>
            <a:fillRect/>
          </a:stretch>
        </p:blipFill>
        <p:spPr>
          <a:xfrm>
            <a:off x="21012762" y="12780773"/>
            <a:ext cx="3135677" cy="617388"/>
          </a:xfrm>
          <a:prstGeom prst="rect">
            <a:avLst/>
          </a:prstGeom>
          <a:ln w="12700">
            <a:miter lim="400000"/>
          </a:ln>
        </p:spPr>
      </p:pic>
      <p:sp>
        <p:nvSpPr>
          <p:cNvPr id="67" name="Slide Number"/>
          <p:cNvSpPr txBox="1">
            <a:spLocks noGrp="1"/>
          </p:cNvSpPr>
          <p:nvPr>
            <p:ph type="sldNum" sz="quarter" idx="2"/>
          </p:nvPr>
        </p:nvSpPr>
        <p:spPr>
          <a:xfrm>
            <a:off x="637116" y="12858937"/>
            <a:ext cx="471527" cy="457201"/>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rPr lang="en-US" smtClean="0"/>
              <a:t>‹#›</a:t>
            </a:fld>
            <a:endParaRPr lang="en-US"/>
          </a:p>
        </p:txBody>
      </p:sp>
    </p:spTree>
    <p:extLst>
      <p:ext uri="{BB962C8B-B14F-4D97-AF65-F5344CB8AC3E}">
        <p14:creationId xmlns:p14="http://schemas.microsoft.com/office/powerpoint/2010/main" val="625239115"/>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Header, Subheader &amp; Text">
    <p:bg>
      <p:bgPr>
        <a:solidFill>
          <a:srgbClr val="FFFFFF"/>
        </a:solidFill>
        <a:effectLst/>
      </p:bgPr>
    </p:bg>
    <p:spTree>
      <p:nvGrpSpPr>
        <p:cNvPr id="1" name=""/>
        <p:cNvGrpSpPr/>
        <p:nvPr/>
      </p:nvGrpSpPr>
      <p:grpSpPr>
        <a:xfrm>
          <a:off x="0" y="0"/>
          <a:ext cx="0" cy="0"/>
          <a:chOff x="0" y="0"/>
          <a:chExt cx="0" cy="0"/>
        </a:xfrm>
      </p:grpSpPr>
      <p:sp>
        <p:nvSpPr>
          <p:cNvPr id="74" name="Title Text"/>
          <p:cNvSpPr txBox="1">
            <a:spLocks noGrp="1"/>
          </p:cNvSpPr>
          <p:nvPr>
            <p:ph type="title"/>
          </p:nvPr>
        </p:nvSpPr>
        <p:spPr>
          <a:xfrm>
            <a:off x="1159933" y="355600"/>
            <a:ext cx="22671750" cy="2286000"/>
          </a:xfrm>
          <a:prstGeom prst="rect">
            <a:avLst/>
          </a:prstGeom>
        </p:spPr>
        <p:txBody>
          <a:bodyPr/>
          <a:lstStyle>
            <a:lvl1pPr algn="l">
              <a:defRPr sz="7500">
                <a:solidFill>
                  <a:srgbClr val="373737"/>
                </a:solidFill>
                <a:latin typeface="Amazon Ember"/>
                <a:ea typeface="Amazon Ember"/>
                <a:cs typeface="Amazon Ember"/>
                <a:sym typeface="Amazon Ember"/>
              </a:defRPr>
            </a:lvl1pPr>
          </a:lstStyle>
          <a:p>
            <a:r>
              <a:rPr lang="en-US"/>
              <a:t>Click to edit Master title style</a:t>
            </a:r>
            <a:endParaRPr/>
          </a:p>
        </p:txBody>
      </p:sp>
      <p:sp>
        <p:nvSpPr>
          <p:cNvPr id="75" name="Body Level One…"/>
          <p:cNvSpPr txBox="1">
            <a:spLocks noGrp="1"/>
          </p:cNvSpPr>
          <p:nvPr>
            <p:ph type="body" idx="1"/>
          </p:nvPr>
        </p:nvSpPr>
        <p:spPr>
          <a:xfrm>
            <a:off x="1689100" y="2756958"/>
            <a:ext cx="21005800" cy="7369176"/>
          </a:xfrm>
          <a:prstGeom prst="rect">
            <a:avLst/>
          </a:prstGeom>
        </p:spPr>
        <p:txBody>
          <a:bodyPr anchor="t">
            <a:noAutofit/>
          </a:bodyPr>
          <a:lstStyle>
            <a:lvl1pPr marL="0" indent="0">
              <a:spcBef>
                <a:spcPts val="3000"/>
              </a:spcBef>
              <a:buSzTx/>
              <a:buNone/>
              <a:defRPr b="1">
                <a:solidFill>
                  <a:srgbClr val="008DC4"/>
                </a:solidFill>
                <a:latin typeface="Amazon Ember"/>
                <a:ea typeface="Amazon Ember"/>
                <a:cs typeface="Amazon Ember"/>
                <a:sym typeface="Amazon Ember"/>
              </a:defRPr>
            </a:lvl1pPr>
            <a:lvl2pPr marL="0" indent="0">
              <a:spcBef>
                <a:spcPts val="1000"/>
              </a:spcBef>
              <a:buSzTx/>
              <a:buNone/>
              <a:defRPr sz="3400">
                <a:solidFill>
                  <a:srgbClr val="373737"/>
                </a:solidFill>
                <a:latin typeface="Amazon Ember"/>
                <a:ea typeface="Amazon Ember"/>
                <a:cs typeface="Amazon Ember"/>
                <a:sym typeface="Amazon Ember"/>
              </a:defRPr>
            </a:lvl2pPr>
            <a:lvl3pPr marL="0" indent="0">
              <a:spcBef>
                <a:spcPts val="1000"/>
              </a:spcBef>
              <a:buSzTx/>
              <a:buNone/>
              <a:defRPr sz="2800">
                <a:solidFill>
                  <a:srgbClr val="373737"/>
                </a:solidFill>
                <a:latin typeface="Amazon Ember"/>
                <a:ea typeface="Amazon Ember"/>
                <a:cs typeface="Amazon Ember"/>
                <a:sym typeface="Amazon Ember"/>
              </a:defRPr>
            </a:lvl3pPr>
            <a:lvl4pPr marL="0" indent="0">
              <a:spcBef>
                <a:spcPts val="1000"/>
              </a:spcBef>
              <a:buSzTx/>
              <a:buNone/>
              <a:defRPr sz="2800">
                <a:solidFill>
                  <a:srgbClr val="373737"/>
                </a:solidFill>
                <a:latin typeface="Amazon Ember"/>
                <a:ea typeface="Amazon Ember"/>
                <a:cs typeface="Amazon Ember"/>
                <a:sym typeface="Amazon Ember"/>
              </a:defRPr>
            </a:lvl4pPr>
            <a:lvl5pPr marL="0" indent="0">
              <a:spcBef>
                <a:spcPts val="1000"/>
              </a:spcBef>
              <a:buSzTx/>
              <a:buNone/>
              <a:defRPr sz="2800">
                <a:solidFill>
                  <a:srgbClr val="373737"/>
                </a:solidFill>
                <a:latin typeface="Amazon Ember"/>
                <a:ea typeface="Amazon Ember"/>
                <a:cs typeface="Amazon Ember"/>
                <a:sym typeface="Amazon Embe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6" name="Rectangle"/>
          <p:cNvSpPr/>
          <p:nvPr/>
        </p:nvSpPr>
        <p:spPr>
          <a:xfrm>
            <a:off x="-42334" y="12454466"/>
            <a:ext cx="24468667" cy="1270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77" name="Rectangle"/>
          <p:cNvSpPr/>
          <p:nvPr/>
        </p:nvSpPr>
        <p:spPr>
          <a:xfrm>
            <a:off x="-25400" y="12342614"/>
            <a:ext cx="24434800" cy="111853"/>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78" name="Image" descr="Image"/>
          <p:cNvPicPr>
            <a:picLocks noChangeAspect="1"/>
          </p:cNvPicPr>
          <p:nvPr/>
        </p:nvPicPr>
        <p:blipFill>
          <a:blip r:embed="rId2"/>
          <a:stretch>
            <a:fillRect/>
          </a:stretch>
        </p:blipFill>
        <p:spPr>
          <a:xfrm>
            <a:off x="21012762" y="12780773"/>
            <a:ext cx="3135677" cy="617388"/>
          </a:xfrm>
          <a:prstGeom prst="rect">
            <a:avLst/>
          </a:prstGeom>
          <a:ln w="12700">
            <a:miter lim="400000"/>
          </a:ln>
        </p:spPr>
      </p:pic>
      <p:sp>
        <p:nvSpPr>
          <p:cNvPr id="79" name="Slide Number"/>
          <p:cNvSpPr txBox="1">
            <a:spLocks noGrp="1"/>
          </p:cNvSpPr>
          <p:nvPr>
            <p:ph type="sldNum" sz="quarter" idx="2"/>
          </p:nvPr>
        </p:nvSpPr>
        <p:spPr>
          <a:xfrm>
            <a:off x="637116" y="12858937"/>
            <a:ext cx="471527" cy="457201"/>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rPr lang="en-US" smtClean="0"/>
              <a:t>‹#›</a:t>
            </a:fld>
            <a:endParaRPr lang="en-US"/>
          </a:p>
        </p:txBody>
      </p:sp>
    </p:spTree>
    <p:extLst>
      <p:ext uri="{BB962C8B-B14F-4D97-AF65-F5344CB8AC3E}">
        <p14:creationId xmlns:p14="http://schemas.microsoft.com/office/powerpoint/2010/main" val="1907482121"/>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Header &amp; Text">
    <p:bg>
      <p:bgPr>
        <a:solidFill>
          <a:srgbClr val="FFFFFF"/>
        </a:solidFill>
        <a:effectLst/>
      </p:bgPr>
    </p:bg>
    <p:spTree>
      <p:nvGrpSpPr>
        <p:cNvPr id="1" name=""/>
        <p:cNvGrpSpPr/>
        <p:nvPr/>
      </p:nvGrpSpPr>
      <p:grpSpPr>
        <a:xfrm>
          <a:off x="0" y="0"/>
          <a:ext cx="0" cy="0"/>
          <a:chOff x="0" y="0"/>
          <a:chExt cx="0" cy="0"/>
        </a:xfrm>
      </p:grpSpPr>
      <p:sp>
        <p:nvSpPr>
          <p:cNvPr id="86" name="Title Text"/>
          <p:cNvSpPr txBox="1">
            <a:spLocks noGrp="1"/>
          </p:cNvSpPr>
          <p:nvPr>
            <p:ph type="title"/>
          </p:nvPr>
        </p:nvSpPr>
        <p:spPr>
          <a:xfrm>
            <a:off x="1159933" y="355600"/>
            <a:ext cx="22671750" cy="2286000"/>
          </a:xfrm>
          <a:prstGeom prst="rect">
            <a:avLst/>
          </a:prstGeom>
        </p:spPr>
        <p:txBody>
          <a:bodyPr/>
          <a:lstStyle>
            <a:lvl1pPr algn="l">
              <a:defRPr sz="7500">
                <a:solidFill>
                  <a:srgbClr val="373737"/>
                </a:solidFill>
                <a:latin typeface="Amazon Ember"/>
                <a:ea typeface="Amazon Ember"/>
                <a:cs typeface="Amazon Ember"/>
                <a:sym typeface="Amazon Ember"/>
              </a:defRPr>
            </a:lvl1pPr>
          </a:lstStyle>
          <a:p>
            <a:r>
              <a:rPr lang="en-US"/>
              <a:t>Click to edit Master title style</a:t>
            </a:r>
            <a:endParaRPr/>
          </a:p>
        </p:txBody>
      </p:sp>
      <p:sp>
        <p:nvSpPr>
          <p:cNvPr id="87" name="Body Level One…"/>
          <p:cNvSpPr txBox="1">
            <a:spLocks noGrp="1"/>
          </p:cNvSpPr>
          <p:nvPr>
            <p:ph type="body" idx="1"/>
          </p:nvPr>
        </p:nvSpPr>
        <p:spPr>
          <a:xfrm>
            <a:off x="1689100" y="2756958"/>
            <a:ext cx="21005800" cy="7369176"/>
          </a:xfrm>
          <a:prstGeom prst="rect">
            <a:avLst/>
          </a:prstGeom>
        </p:spPr>
        <p:txBody>
          <a:bodyPr anchor="t">
            <a:noAutofit/>
          </a:bodyPr>
          <a:lstStyle>
            <a:lvl1pPr marL="0" indent="0">
              <a:spcBef>
                <a:spcPts val="3000"/>
              </a:spcBef>
              <a:buSzTx/>
              <a:buNone/>
              <a:defRPr>
                <a:solidFill>
                  <a:srgbClr val="373737"/>
                </a:solidFill>
                <a:latin typeface="Amazon Ember"/>
                <a:ea typeface="Amazon Ember"/>
                <a:cs typeface="Amazon Ember"/>
                <a:sym typeface="Amazon Ember"/>
              </a:defRPr>
            </a:lvl1pPr>
            <a:lvl2pPr marL="0" indent="0">
              <a:spcBef>
                <a:spcPts val="1000"/>
              </a:spcBef>
              <a:buSzTx/>
              <a:buNone/>
              <a:defRPr sz="3000">
                <a:solidFill>
                  <a:srgbClr val="373737"/>
                </a:solidFill>
                <a:latin typeface="Amazon Ember"/>
                <a:ea typeface="Amazon Ember"/>
                <a:cs typeface="Amazon Ember"/>
                <a:sym typeface="Amazon Ember"/>
              </a:defRPr>
            </a:lvl2pPr>
            <a:lvl3pPr marL="0" indent="0">
              <a:spcBef>
                <a:spcPts val="1000"/>
              </a:spcBef>
              <a:buSzTx/>
              <a:buNone/>
              <a:defRPr sz="2800">
                <a:solidFill>
                  <a:srgbClr val="373737"/>
                </a:solidFill>
                <a:latin typeface="Amazon Ember"/>
                <a:ea typeface="Amazon Ember"/>
                <a:cs typeface="Amazon Ember"/>
                <a:sym typeface="Amazon Ember"/>
              </a:defRPr>
            </a:lvl3pPr>
            <a:lvl4pPr marL="0" indent="0">
              <a:spcBef>
                <a:spcPts val="1000"/>
              </a:spcBef>
              <a:buSzTx/>
              <a:buNone/>
              <a:defRPr sz="2800">
                <a:solidFill>
                  <a:srgbClr val="373737"/>
                </a:solidFill>
                <a:latin typeface="Amazon Ember"/>
                <a:ea typeface="Amazon Ember"/>
                <a:cs typeface="Amazon Ember"/>
                <a:sym typeface="Amazon Ember"/>
              </a:defRPr>
            </a:lvl4pPr>
            <a:lvl5pPr marL="0" indent="0">
              <a:spcBef>
                <a:spcPts val="1000"/>
              </a:spcBef>
              <a:buSzTx/>
              <a:buNone/>
              <a:defRPr sz="2800">
                <a:solidFill>
                  <a:srgbClr val="373737"/>
                </a:solidFill>
                <a:latin typeface="Amazon Ember"/>
                <a:ea typeface="Amazon Ember"/>
                <a:cs typeface="Amazon Ember"/>
                <a:sym typeface="Amazon Embe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8" name="Rectangle"/>
          <p:cNvSpPr/>
          <p:nvPr/>
        </p:nvSpPr>
        <p:spPr>
          <a:xfrm>
            <a:off x="-42334" y="12454466"/>
            <a:ext cx="24468667" cy="1270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89" name="Rectangle"/>
          <p:cNvSpPr/>
          <p:nvPr/>
        </p:nvSpPr>
        <p:spPr>
          <a:xfrm>
            <a:off x="-25400" y="12342614"/>
            <a:ext cx="24434800" cy="111853"/>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90" name="Image" descr="Image"/>
          <p:cNvPicPr>
            <a:picLocks noChangeAspect="1"/>
          </p:cNvPicPr>
          <p:nvPr/>
        </p:nvPicPr>
        <p:blipFill>
          <a:blip r:embed="rId2"/>
          <a:stretch>
            <a:fillRect/>
          </a:stretch>
        </p:blipFill>
        <p:spPr>
          <a:xfrm>
            <a:off x="21012762" y="12780773"/>
            <a:ext cx="3135677" cy="617388"/>
          </a:xfrm>
          <a:prstGeom prst="rect">
            <a:avLst/>
          </a:prstGeom>
          <a:ln w="12700">
            <a:miter lim="400000"/>
          </a:ln>
        </p:spPr>
      </p:pic>
      <p:sp>
        <p:nvSpPr>
          <p:cNvPr id="91" name="Slide Number"/>
          <p:cNvSpPr txBox="1">
            <a:spLocks noGrp="1"/>
          </p:cNvSpPr>
          <p:nvPr>
            <p:ph type="sldNum" sz="quarter" idx="2"/>
          </p:nvPr>
        </p:nvSpPr>
        <p:spPr>
          <a:xfrm>
            <a:off x="637116" y="12858937"/>
            <a:ext cx="471527" cy="457201"/>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rPr lang="en-US" smtClean="0"/>
              <a:t>‹#›</a:t>
            </a:fld>
            <a:endParaRPr lang="en-US"/>
          </a:p>
        </p:txBody>
      </p:sp>
    </p:spTree>
    <p:extLst>
      <p:ext uri="{BB962C8B-B14F-4D97-AF65-F5344CB8AC3E}">
        <p14:creationId xmlns:p14="http://schemas.microsoft.com/office/powerpoint/2010/main" val="1570040732"/>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Header, Subheader Bullets &amp; R-Image">
    <p:bg>
      <p:bgPr>
        <a:solidFill>
          <a:srgbClr val="FFFFFF"/>
        </a:solidFill>
        <a:effectLst/>
      </p:bgPr>
    </p:bg>
    <p:spTree>
      <p:nvGrpSpPr>
        <p:cNvPr id="1" name=""/>
        <p:cNvGrpSpPr/>
        <p:nvPr/>
      </p:nvGrpSpPr>
      <p:grpSpPr>
        <a:xfrm>
          <a:off x="0" y="0"/>
          <a:ext cx="0" cy="0"/>
          <a:chOff x="0" y="0"/>
          <a:chExt cx="0" cy="0"/>
        </a:xfrm>
      </p:grpSpPr>
      <p:sp>
        <p:nvSpPr>
          <p:cNvPr id="98" name="Title Text"/>
          <p:cNvSpPr txBox="1">
            <a:spLocks noGrp="1"/>
          </p:cNvSpPr>
          <p:nvPr>
            <p:ph type="title"/>
          </p:nvPr>
        </p:nvSpPr>
        <p:spPr>
          <a:xfrm>
            <a:off x="1159933" y="355600"/>
            <a:ext cx="22669037" cy="2286000"/>
          </a:xfrm>
          <a:prstGeom prst="rect">
            <a:avLst/>
          </a:prstGeom>
        </p:spPr>
        <p:txBody>
          <a:bodyPr/>
          <a:lstStyle>
            <a:lvl1pPr algn="l">
              <a:defRPr sz="7500">
                <a:solidFill>
                  <a:srgbClr val="373737"/>
                </a:solidFill>
                <a:latin typeface="Amazon Ember"/>
                <a:ea typeface="Amazon Ember"/>
                <a:cs typeface="Amazon Ember"/>
                <a:sym typeface="Amazon Ember"/>
              </a:defRPr>
            </a:lvl1pPr>
          </a:lstStyle>
          <a:p>
            <a:r>
              <a:rPr lang="en-US"/>
              <a:t>Click to edit Master title style</a:t>
            </a:r>
            <a:endParaRPr/>
          </a:p>
        </p:txBody>
      </p:sp>
      <p:sp>
        <p:nvSpPr>
          <p:cNvPr id="99" name="Body Level One…"/>
          <p:cNvSpPr txBox="1">
            <a:spLocks noGrp="1"/>
          </p:cNvSpPr>
          <p:nvPr>
            <p:ph type="body" sz="half" idx="1"/>
          </p:nvPr>
        </p:nvSpPr>
        <p:spPr>
          <a:xfrm>
            <a:off x="1689100" y="2756958"/>
            <a:ext cx="10283098" cy="7369176"/>
          </a:xfrm>
          <a:prstGeom prst="rect">
            <a:avLst/>
          </a:prstGeom>
        </p:spPr>
        <p:txBody>
          <a:bodyPr anchor="t">
            <a:noAutofit/>
          </a:bodyPr>
          <a:lstStyle>
            <a:lvl1pPr marL="0" indent="0">
              <a:spcBef>
                <a:spcPts val="3000"/>
              </a:spcBef>
              <a:buSzTx/>
              <a:buNone/>
              <a:defRPr b="1">
                <a:solidFill>
                  <a:srgbClr val="008DC4"/>
                </a:solidFill>
                <a:latin typeface="Amazon Ember"/>
                <a:ea typeface="Amazon Ember"/>
                <a:cs typeface="Amazon Ember"/>
                <a:sym typeface="Amazon Ember"/>
              </a:defRPr>
            </a:lvl1pPr>
            <a:lvl2pPr marL="1270000" indent="-635000">
              <a:spcBef>
                <a:spcPts val="1000"/>
              </a:spcBef>
              <a:defRPr sz="3400">
                <a:solidFill>
                  <a:srgbClr val="373737"/>
                </a:solidFill>
                <a:latin typeface="Amazon Ember"/>
                <a:ea typeface="Amazon Ember"/>
                <a:cs typeface="Amazon Ember"/>
                <a:sym typeface="Amazon Ember"/>
              </a:defRPr>
            </a:lvl2pPr>
            <a:lvl3pPr marL="1905000" indent="-635000">
              <a:spcBef>
                <a:spcPts val="1000"/>
              </a:spcBef>
              <a:defRPr sz="2800">
                <a:solidFill>
                  <a:srgbClr val="373737"/>
                </a:solidFill>
                <a:latin typeface="Amazon Ember"/>
                <a:ea typeface="Amazon Ember"/>
                <a:cs typeface="Amazon Ember"/>
                <a:sym typeface="Amazon Ember"/>
              </a:defRPr>
            </a:lvl3pPr>
            <a:lvl4pPr marL="2540000" indent="-635000">
              <a:spcBef>
                <a:spcPts val="1000"/>
              </a:spcBef>
              <a:defRPr sz="2800">
                <a:solidFill>
                  <a:srgbClr val="373737"/>
                </a:solidFill>
                <a:latin typeface="Amazon Ember"/>
                <a:ea typeface="Amazon Ember"/>
                <a:cs typeface="Amazon Ember"/>
                <a:sym typeface="Amazon Ember"/>
              </a:defRPr>
            </a:lvl4pPr>
            <a:lvl5pPr marL="3175000" indent="-635000">
              <a:spcBef>
                <a:spcPts val="1000"/>
              </a:spcBef>
              <a:defRPr sz="2800">
                <a:solidFill>
                  <a:srgbClr val="373737"/>
                </a:solidFill>
                <a:latin typeface="Amazon Ember"/>
                <a:ea typeface="Amazon Ember"/>
                <a:cs typeface="Amazon Ember"/>
                <a:sym typeface="Amazon Embe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00" name="Rectangle"/>
          <p:cNvSpPr/>
          <p:nvPr/>
        </p:nvSpPr>
        <p:spPr>
          <a:xfrm>
            <a:off x="-42334" y="12454466"/>
            <a:ext cx="24468667" cy="1270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01" name="Rectangle"/>
          <p:cNvSpPr/>
          <p:nvPr/>
        </p:nvSpPr>
        <p:spPr>
          <a:xfrm>
            <a:off x="-25400" y="12342614"/>
            <a:ext cx="24434800" cy="111853"/>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02" name="Image" descr="Image"/>
          <p:cNvPicPr>
            <a:picLocks noChangeAspect="1"/>
          </p:cNvPicPr>
          <p:nvPr/>
        </p:nvPicPr>
        <p:blipFill>
          <a:blip r:embed="rId2"/>
          <a:stretch>
            <a:fillRect/>
          </a:stretch>
        </p:blipFill>
        <p:spPr>
          <a:xfrm>
            <a:off x="21012762" y="12780773"/>
            <a:ext cx="3135677" cy="617388"/>
          </a:xfrm>
          <a:prstGeom prst="rect">
            <a:avLst/>
          </a:prstGeom>
          <a:ln w="12700">
            <a:miter lim="400000"/>
          </a:ln>
        </p:spPr>
      </p:pic>
      <p:sp>
        <p:nvSpPr>
          <p:cNvPr id="103" name="Slide Number"/>
          <p:cNvSpPr txBox="1">
            <a:spLocks noGrp="1"/>
          </p:cNvSpPr>
          <p:nvPr>
            <p:ph type="sldNum" sz="quarter" idx="2"/>
          </p:nvPr>
        </p:nvSpPr>
        <p:spPr>
          <a:xfrm>
            <a:off x="637116" y="12858937"/>
            <a:ext cx="471527" cy="457201"/>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rPr lang="en-US" smtClean="0"/>
              <a:t>‹#›</a:t>
            </a:fld>
            <a:endParaRPr lang="en-US"/>
          </a:p>
        </p:txBody>
      </p:sp>
    </p:spTree>
    <p:extLst>
      <p:ext uri="{BB962C8B-B14F-4D97-AF65-F5344CB8AC3E}">
        <p14:creationId xmlns:p14="http://schemas.microsoft.com/office/powerpoint/2010/main" val="1929288012"/>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8DC4"/>
        </a:solidFill>
        <a:effectLst/>
      </p:bgPr>
    </p:bg>
    <p:spTree>
      <p:nvGrpSpPr>
        <p:cNvPr id="1" name=""/>
        <p:cNvGrpSpPr/>
        <p:nvPr/>
      </p:nvGrpSpPr>
      <p:grpSpPr>
        <a:xfrm>
          <a:off x="0" y="0"/>
          <a:ext cx="0" cy="0"/>
          <a:chOff x="0" y="0"/>
          <a:chExt cx="0" cy="0"/>
        </a:xfrm>
      </p:grpSpPr>
      <p:pic>
        <p:nvPicPr>
          <p:cNvPr id="2" name="Image" descr="Image"/>
          <p:cNvPicPr>
            <a:picLocks noChangeAspect="1"/>
          </p:cNvPicPr>
          <p:nvPr/>
        </p:nvPicPr>
        <p:blipFill>
          <a:blip r:embed="rId17"/>
          <a:stretch>
            <a:fillRect/>
          </a:stretch>
        </p:blipFill>
        <p:spPr>
          <a:xfrm>
            <a:off x="7202778" y="2403333"/>
            <a:ext cx="9978444" cy="8909334"/>
          </a:xfrm>
          <a:prstGeom prst="rect">
            <a:avLst/>
          </a:prstGeom>
          <a:ln w="25400">
            <a:miter lim="400000"/>
          </a:ln>
          <a:effectLst>
            <a:reflection stA="24261" endPos="40000" dir="5400000" sy="-100000" algn="bl" rotWithShape="0"/>
          </a:effectLst>
        </p:spPr>
      </p:pic>
      <p:sp>
        <p:nvSpPr>
          <p:cNvPr id="3"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4"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rPr lang="en-US" smtClean="0"/>
              <a:t>‹#›</a:t>
            </a:fld>
            <a:endParaRPr lang="en-US"/>
          </a:p>
        </p:txBody>
      </p:sp>
    </p:spTree>
    <p:extLst>
      <p:ext uri="{BB962C8B-B14F-4D97-AF65-F5344CB8AC3E}">
        <p14:creationId xmlns:p14="http://schemas.microsoft.com/office/powerpoint/2010/main" val="799371168"/>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9" r:id="rId12"/>
    <p:sldLayoutId id="2147483680" r:id="rId13"/>
    <p:sldLayoutId id="2147483681" r:id="rId14"/>
    <p:sldLayoutId id="2147483682" r:id="rId15"/>
  </p:sldLayoutIdLst>
  <p:transition spd="med"/>
  <p:txStyles>
    <p:titleStyle>
      <a:lvl1pPr marL="0" marR="0" indent="0" algn="ctr" defTabSz="825500" rtl="0" eaLnBrk="1" latinLnBrk="0" hangingPunct="1">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eaLnBrk="1" latinLnBrk="0" hangingPunct="1">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eaLnBrk="1" latinLnBrk="0" hangingPunct="1">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eaLnBrk="1" latinLnBrk="0" hangingPunct="1">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eaLnBrk="1" latinLnBrk="0" hangingPunct="1">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eaLnBrk="1" latinLnBrk="0" hangingPunct="1">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eaLnBrk="1" latinLnBrk="0" hangingPunct="1">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eaLnBrk="1" latinLnBrk="0" hangingPunct="1">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eaLnBrk="1" latinLnBrk="0" hangingPunct="1">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p:titleStyle>
    <p:bodyStyle>
      <a:lvl1pPr marL="476250" marR="0" indent="-476250" algn="l" defTabSz="825500" rtl="0" eaLnBrk="1" latinLnBrk="0" hangingPunct="1">
        <a:lnSpc>
          <a:spcPct val="100000"/>
        </a:lnSpc>
        <a:spcBef>
          <a:spcPts val="5900"/>
        </a:spcBef>
        <a:spcAft>
          <a:spcPts val="0"/>
        </a:spcAft>
        <a:buClrTx/>
        <a:buSzPct val="125000"/>
        <a:buFontTx/>
        <a:buChar char="•"/>
        <a:tabLst/>
        <a:defRPr sz="3600" b="0" i="0" u="none" strike="noStrike" cap="none" spc="0" baseline="0">
          <a:solidFill>
            <a:srgbClr val="282800"/>
          </a:solidFill>
          <a:uFillTx/>
          <a:latin typeface="Helvetica Neue"/>
          <a:ea typeface="Helvetica Neue"/>
          <a:cs typeface="Helvetica Neue"/>
          <a:sym typeface="Helvetica Neue"/>
        </a:defRPr>
      </a:lvl1pPr>
      <a:lvl2pPr marL="1111250" marR="0" indent="-476250" algn="l" defTabSz="825500" rtl="0" eaLnBrk="1" latinLnBrk="0" hangingPunct="1">
        <a:lnSpc>
          <a:spcPct val="100000"/>
        </a:lnSpc>
        <a:spcBef>
          <a:spcPts val="5900"/>
        </a:spcBef>
        <a:spcAft>
          <a:spcPts val="0"/>
        </a:spcAft>
        <a:buClrTx/>
        <a:buSzPct val="125000"/>
        <a:buFontTx/>
        <a:buChar char="•"/>
        <a:tabLst/>
        <a:defRPr sz="3600" b="0" i="0" u="none" strike="noStrike" cap="none" spc="0" baseline="0">
          <a:solidFill>
            <a:srgbClr val="282800"/>
          </a:solidFill>
          <a:uFillTx/>
          <a:latin typeface="Helvetica Neue"/>
          <a:ea typeface="Helvetica Neue"/>
          <a:cs typeface="Helvetica Neue"/>
          <a:sym typeface="Helvetica Neue"/>
        </a:defRPr>
      </a:lvl2pPr>
      <a:lvl3pPr marL="1746250" marR="0" indent="-476250" algn="l" defTabSz="825500" rtl="0" eaLnBrk="1" latinLnBrk="0" hangingPunct="1">
        <a:lnSpc>
          <a:spcPct val="100000"/>
        </a:lnSpc>
        <a:spcBef>
          <a:spcPts val="5900"/>
        </a:spcBef>
        <a:spcAft>
          <a:spcPts val="0"/>
        </a:spcAft>
        <a:buClrTx/>
        <a:buSzPct val="125000"/>
        <a:buFontTx/>
        <a:buChar char="•"/>
        <a:tabLst/>
        <a:defRPr sz="3600" b="0" i="0" u="none" strike="noStrike" cap="none" spc="0" baseline="0">
          <a:solidFill>
            <a:srgbClr val="282800"/>
          </a:solidFill>
          <a:uFillTx/>
          <a:latin typeface="Helvetica Neue"/>
          <a:ea typeface="Helvetica Neue"/>
          <a:cs typeface="Helvetica Neue"/>
          <a:sym typeface="Helvetica Neue"/>
        </a:defRPr>
      </a:lvl3pPr>
      <a:lvl4pPr marL="2381250" marR="0" indent="-476250" algn="l" defTabSz="825500" rtl="0" eaLnBrk="1" latinLnBrk="0" hangingPunct="1">
        <a:lnSpc>
          <a:spcPct val="100000"/>
        </a:lnSpc>
        <a:spcBef>
          <a:spcPts val="5900"/>
        </a:spcBef>
        <a:spcAft>
          <a:spcPts val="0"/>
        </a:spcAft>
        <a:buClrTx/>
        <a:buSzPct val="125000"/>
        <a:buFontTx/>
        <a:buChar char="•"/>
        <a:tabLst/>
        <a:defRPr sz="3600" b="0" i="0" u="none" strike="noStrike" cap="none" spc="0" baseline="0">
          <a:solidFill>
            <a:srgbClr val="282800"/>
          </a:solidFill>
          <a:uFillTx/>
          <a:latin typeface="Helvetica Neue"/>
          <a:ea typeface="Helvetica Neue"/>
          <a:cs typeface="Helvetica Neue"/>
          <a:sym typeface="Helvetica Neue"/>
        </a:defRPr>
      </a:lvl4pPr>
      <a:lvl5pPr marL="3016250" marR="0" indent="-476250" algn="l" defTabSz="825500" rtl="0" eaLnBrk="1" latinLnBrk="0" hangingPunct="1">
        <a:lnSpc>
          <a:spcPct val="100000"/>
        </a:lnSpc>
        <a:spcBef>
          <a:spcPts val="5900"/>
        </a:spcBef>
        <a:spcAft>
          <a:spcPts val="0"/>
        </a:spcAft>
        <a:buClrTx/>
        <a:buSzPct val="125000"/>
        <a:buFontTx/>
        <a:buChar char="•"/>
        <a:tabLst/>
        <a:defRPr sz="3600" b="0" i="0" u="none" strike="noStrike" cap="none" spc="0" baseline="0">
          <a:solidFill>
            <a:srgbClr val="282800"/>
          </a:solidFill>
          <a:uFillTx/>
          <a:latin typeface="Helvetica Neue"/>
          <a:ea typeface="Helvetica Neue"/>
          <a:cs typeface="Helvetica Neue"/>
          <a:sym typeface="Helvetica Neue"/>
        </a:defRPr>
      </a:lvl5pPr>
      <a:lvl6pPr marL="3651250" marR="0" indent="-476250" algn="l" defTabSz="825500" rtl="0" eaLnBrk="1" latinLnBrk="0" hangingPunct="1">
        <a:lnSpc>
          <a:spcPct val="100000"/>
        </a:lnSpc>
        <a:spcBef>
          <a:spcPts val="5900"/>
        </a:spcBef>
        <a:spcAft>
          <a:spcPts val="0"/>
        </a:spcAft>
        <a:buClrTx/>
        <a:buSzPct val="125000"/>
        <a:buFontTx/>
        <a:buChar char="•"/>
        <a:tabLst/>
        <a:defRPr sz="3600" b="0" i="0" u="none" strike="noStrike" cap="none" spc="0" baseline="0">
          <a:solidFill>
            <a:srgbClr val="282800"/>
          </a:solidFill>
          <a:uFillTx/>
          <a:latin typeface="Helvetica Neue"/>
          <a:ea typeface="Helvetica Neue"/>
          <a:cs typeface="Helvetica Neue"/>
          <a:sym typeface="Helvetica Neue"/>
        </a:defRPr>
      </a:lvl6pPr>
      <a:lvl7pPr marL="4286250" marR="0" indent="-476250" algn="l" defTabSz="825500" rtl="0" eaLnBrk="1" latinLnBrk="0" hangingPunct="1">
        <a:lnSpc>
          <a:spcPct val="100000"/>
        </a:lnSpc>
        <a:spcBef>
          <a:spcPts val="5900"/>
        </a:spcBef>
        <a:spcAft>
          <a:spcPts val="0"/>
        </a:spcAft>
        <a:buClrTx/>
        <a:buSzPct val="125000"/>
        <a:buFontTx/>
        <a:buChar char="•"/>
        <a:tabLst/>
        <a:defRPr sz="3600" b="0" i="0" u="none" strike="noStrike" cap="none" spc="0" baseline="0">
          <a:solidFill>
            <a:srgbClr val="282800"/>
          </a:solidFill>
          <a:uFillTx/>
          <a:latin typeface="Helvetica Neue"/>
          <a:ea typeface="Helvetica Neue"/>
          <a:cs typeface="Helvetica Neue"/>
          <a:sym typeface="Helvetica Neue"/>
        </a:defRPr>
      </a:lvl7pPr>
      <a:lvl8pPr marL="4921250" marR="0" indent="-476250" algn="l" defTabSz="825500" rtl="0" eaLnBrk="1" latinLnBrk="0" hangingPunct="1">
        <a:lnSpc>
          <a:spcPct val="100000"/>
        </a:lnSpc>
        <a:spcBef>
          <a:spcPts val="5900"/>
        </a:spcBef>
        <a:spcAft>
          <a:spcPts val="0"/>
        </a:spcAft>
        <a:buClrTx/>
        <a:buSzPct val="125000"/>
        <a:buFontTx/>
        <a:buChar char="•"/>
        <a:tabLst/>
        <a:defRPr sz="3600" b="0" i="0" u="none" strike="noStrike" cap="none" spc="0" baseline="0">
          <a:solidFill>
            <a:srgbClr val="282800"/>
          </a:solidFill>
          <a:uFillTx/>
          <a:latin typeface="Helvetica Neue"/>
          <a:ea typeface="Helvetica Neue"/>
          <a:cs typeface="Helvetica Neue"/>
          <a:sym typeface="Helvetica Neue"/>
        </a:defRPr>
      </a:lvl8pPr>
      <a:lvl9pPr marL="5556250" marR="0" indent="-476250" algn="l" defTabSz="825500" rtl="0" eaLnBrk="1" latinLnBrk="0" hangingPunct="1">
        <a:lnSpc>
          <a:spcPct val="100000"/>
        </a:lnSpc>
        <a:spcBef>
          <a:spcPts val="5900"/>
        </a:spcBef>
        <a:spcAft>
          <a:spcPts val="0"/>
        </a:spcAft>
        <a:buClrTx/>
        <a:buSzPct val="125000"/>
        <a:buFontTx/>
        <a:buChar char="•"/>
        <a:tabLst/>
        <a:defRPr sz="3600" b="0" i="0" u="none" strike="noStrike" cap="none" spc="0" baseline="0">
          <a:solidFill>
            <a:srgbClr val="282800"/>
          </a:solidFill>
          <a:uFillTx/>
          <a:latin typeface="Helvetica Neue"/>
          <a:ea typeface="Helvetica Neue"/>
          <a:cs typeface="Helvetica Neue"/>
          <a:sym typeface="Helvetica Neue"/>
        </a:defRPr>
      </a:lvl9pPr>
    </p:bodyStyle>
    <p:otherStyle>
      <a:lvl1pPr marL="0" marR="0" indent="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2286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4572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6858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9144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11430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13716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16002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1828800" algn="ctr" defTabSz="825500" eaLnBrk="1" latinLnBrk="0" hangingPunct="1">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8.svg"/></Relationships>
</file>

<file path=ppt/slides/_rels/slide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arxiv.org/pdf/1407.7502" TargetMode="External"/><Relationship Id="rId1" Type="http://schemas.openxmlformats.org/officeDocument/2006/relationships/slideLayout" Target="../slideLayouts/slideLayout8.xml"/><Relationship Id="rId4" Type="http://schemas.openxmlformats.org/officeDocument/2006/relationships/image" Target="../media/image10.sv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arxiv.org/pdf/1407.7502" TargetMode="External"/><Relationship Id="rId1" Type="http://schemas.openxmlformats.org/officeDocument/2006/relationships/slideLayout" Target="../slideLayouts/slideLayout8.xml"/><Relationship Id="rId4" Type="http://schemas.openxmlformats.org/officeDocument/2006/relationships/image" Target="../media/image10.sv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arxiv.org/pdf/1407.7502" TargetMode="External"/><Relationship Id="rId1" Type="http://schemas.openxmlformats.org/officeDocument/2006/relationships/slideLayout" Target="../slideLayouts/slideLayout8.xml"/><Relationship Id="rId4" Type="http://schemas.openxmlformats.org/officeDocument/2006/relationships/image" Target="../media/image10.svg"/></Relationships>
</file>

<file path=ppt/slides/_rels/slide1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50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133.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133.png"/><Relationship Id="rId4" Type="http://schemas.openxmlformats.org/officeDocument/2006/relationships/image" Target="../media/image1400.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33.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20.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homes.cs.washington.edu/~pedrod/papers/mlc00a.pdf"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hyperlink" Target="https://link.springer.com/content/pdf/10.1007%2Fs10994-006-6226-1.pdf" TargetMode="External"/><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280.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8.xml"/><Relationship Id="rId4" Type="http://schemas.openxmlformats.org/officeDocument/2006/relationships/hyperlink" Target="https://link.springer.com/content/pdf/10.1007/s10994-006-6226-1.pdf"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hyperlink" Target="https://link.springer.com/content/pdf/10.1007/s10994-006-6226-1.pdf"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hyperlink" Target="https://data.austintexas.gov/Health-and-Community-Services/Austin-Animal-Center-Outcomes/9t4d-g238" TargetMode="External"/><Relationship Id="rId2" Type="http://schemas.openxmlformats.org/officeDocument/2006/relationships/hyperlink" Target="https://data.austintexas.gov/Health-and-Community-Services/Austin-Animal-Center-Intakes/wter-evkm" TargetMode="Externa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8" Type="http://schemas.openxmlformats.org/officeDocument/2006/relationships/hyperlink" Target="https://github.com/catboost/catboost/blob/master/LICENSE" TargetMode="External"/><Relationship Id="rId3" Type="http://schemas.openxmlformats.org/officeDocument/2006/relationships/hyperlink" Target="https://pandas.pydata.org/pandas-docs/stable/getting_started/overview.html#license" TargetMode="External"/><Relationship Id="rId7" Type="http://schemas.openxmlformats.org/officeDocument/2006/relationships/hyperlink" Target="https://matplotlib.org/3.1.3/devel/license.html" TargetMode="External"/><Relationship Id="rId2" Type="http://schemas.openxmlformats.org/officeDocument/2006/relationships/hyperlink" Target="https://github.com/numpy/numpy/blob/master/LICENSE.txt" TargetMode="External"/><Relationship Id="rId1" Type="http://schemas.openxmlformats.org/officeDocument/2006/relationships/slideLayout" Target="../slideLayouts/slideLayout6.xml"/><Relationship Id="rId6" Type="http://schemas.openxmlformats.org/officeDocument/2006/relationships/hyperlink" Target="https://github.com/scikit-learn/scikit-learn/blob/master/COPYING" TargetMode="External"/><Relationship Id="rId11" Type="http://schemas.openxmlformats.org/officeDocument/2006/relationships/hyperlink" Target="https://github.com/apache/incubator-mxnet/blob/master/LICENSE" TargetMode="External"/><Relationship Id="rId5" Type="http://schemas.openxmlformats.org/officeDocument/2006/relationships/hyperlink" Target="https://github.com/mwaskom/seaborn/blob/master/LICENSE" TargetMode="External"/><Relationship Id="rId10" Type="http://schemas.openxmlformats.org/officeDocument/2006/relationships/hyperlink" Target="https://github.com/dmlc/xgboost/blob/master/LICENSE" TargetMode="External"/><Relationship Id="rId4" Type="http://schemas.openxmlformats.org/officeDocument/2006/relationships/hyperlink" Target="https://github.com/aws/sagemaker-python-sdk/blob/master/LICENSE.txt" TargetMode="External"/><Relationship Id="rId9" Type="http://schemas.openxmlformats.org/officeDocument/2006/relationships/hyperlink" Target="https://github.com/microsoft/LightGBM/blob/master/LICENS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chart" Target="../charts/chart2.xml"/><Relationship Id="rId5" Type="http://schemas.openxmlformats.org/officeDocument/2006/relationships/image" Target="../media/image8.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chart" Target="../charts/chart3.xml"/><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40.png"/><Relationship Id="rId5" Type="http://schemas.openxmlformats.org/officeDocument/2006/relationships/image" Target="../media/image8.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40.png"/><Relationship Id="rId5" Type="http://schemas.openxmlformats.org/officeDocument/2006/relationships/image" Target="../media/image8.png"/><Relationship Id="rId10" Type="http://schemas.openxmlformats.org/officeDocument/2006/relationships/chart" Target="../charts/chart4.xml"/><Relationship Id="rId4" Type="http://schemas.openxmlformats.org/officeDocument/2006/relationships/image" Target="../media/image18.pn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13377-3170-1740-AD4E-B0A0EAB2EB73}"/>
              </a:ext>
            </a:extLst>
          </p:cNvPr>
          <p:cNvSpPr>
            <a:spLocks noGrp="1"/>
          </p:cNvSpPr>
          <p:nvPr>
            <p:ph type="title"/>
          </p:nvPr>
        </p:nvSpPr>
        <p:spPr/>
        <p:txBody>
          <a:bodyPr/>
          <a:lstStyle/>
          <a:p>
            <a:r>
              <a:rPr lang="en-US" dirty="0"/>
              <a:t>Impurities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96DA7EB7-E749-AA4B-BEAA-E7A66719947C}"/>
                  </a:ext>
                </a:extLst>
              </p:cNvPr>
              <p:cNvSpPr>
                <a:spLocks noGrp="1"/>
              </p:cNvSpPr>
              <p:nvPr>
                <p:ph type="body" idx="1"/>
              </p:nvPr>
            </p:nvSpPr>
            <p:spPr/>
            <p:txBody>
              <a:bodyPr/>
              <a:lstStyle/>
              <a:p>
                <a:r>
                  <a:rPr lang="en-US" sz="4400" b="1" dirty="0">
                    <a:solidFill>
                      <a:schemeClr val="tx1"/>
                    </a:solidFill>
                  </a:rPr>
                  <a:t>For Regression:</a:t>
                </a:r>
              </a:p>
              <a:p>
                <a:pPr marL="571500" indent="-571500">
                  <a:buFont typeface="Arial" panose="020B0604020202020204" pitchFamily="34" charset="0"/>
                  <a:buChar char="•"/>
                </a:pPr>
                <a:r>
                  <a:rPr lang="en-US" sz="4400" dirty="0"/>
                  <a:t>Variance: </a:t>
                </a:r>
                <a14:m>
                  <m:oMath xmlns:m="http://schemas.openxmlformats.org/officeDocument/2006/math">
                    <m:r>
                      <a:rPr lang="en-US" sz="4400" i="1">
                        <a:latin typeface="Cambria Math" panose="02040503050406030204" pitchFamily="18" charset="0"/>
                      </a:rPr>
                      <m:t>𝑖</m:t>
                    </m:r>
                    <m:d>
                      <m:dPr>
                        <m:ctrlPr>
                          <a:rPr lang="en-US" sz="4400" i="1">
                            <a:latin typeface="Cambria Math" panose="02040503050406030204" pitchFamily="18" charset="0"/>
                          </a:rPr>
                        </m:ctrlPr>
                      </m:dPr>
                      <m:e>
                        <m:acc>
                          <m:accPr>
                            <m:chr m:val="⃗"/>
                            <m:ctrlPr>
                              <a:rPr lang="en-US" sz="4400" i="1">
                                <a:latin typeface="Cambria Math" panose="02040503050406030204" pitchFamily="18" charset="0"/>
                              </a:rPr>
                            </m:ctrlPr>
                          </m:accPr>
                          <m:e>
                            <m:r>
                              <a:rPr lang="en-US" sz="4400" i="1">
                                <a:latin typeface="Cambria Math" panose="02040503050406030204" pitchFamily="18" charset="0"/>
                              </a:rPr>
                              <m:t>𝑦</m:t>
                            </m:r>
                          </m:e>
                        </m:acc>
                      </m:e>
                    </m:d>
                    <m:r>
                      <a:rPr lang="en-US" sz="4400" i="1">
                        <a:latin typeface="Cambria Math" panose="02040503050406030204" pitchFamily="18" charset="0"/>
                      </a:rPr>
                      <m:t>=</m:t>
                    </m:r>
                    <m:r>
                      <a:rPr lang="en-US" sz="4400" i="1">
                        <a:latin typeface="Cambria Math" panose="02040503050406030204" pitchFamily="18" charset="0"/>
                      </a:rPr>
                      <m:t>𝑣𝑎𝑟</m:t>
                    </m:r>
                    <m:d>
                      <m:dPr>
                        <m:ctrlPr>
                          <a:rPr lang="en-US" sz="4400" i="1">
                            <a:latin typeface="Cambria Math" panose="02040503050406030204" pitchFamily="18" charset="0"/>
                          </a:rPr>
                        </m:ctrlPr>
                      </m:dPr>
                      <m:e>
                        <m:acc>
                          <m:accPr>
                            <m:chr m:val="⃗"/>
                            <m:ctrlPr>
                              <a:rPr lang="en-US" sz="4400" i="1">
                                <a:latin typeface="Cambria Math" panose="02040503050406030204" pitchFamily="18" charset="0"/>
                              </a:rPr>
                            </m:ctrlPr>
                          </m:accPr>
                          <m:e>
                            <m:r>
                              <a:rPr lang="en-US" sz="4400" i="1">
                                <a:latin typeface="Cambria Math" panose="02040503050406030204" pitchFamily="18" charset="0"/>
                              </a:rPr>
                              <m:t>𝑦</m:t>
                            </m:r>
                          </m:e>
                        </m:acc>
                      </m:e>
                    </m:d>
                    <m:r>
                      <a:rPr lang="en-US" sz="4400" i="1">
                        <a:latin typeface="Cambria Math" panose="02040503050406030204" pitchFamily="18" charset="0"/>
                      </a:rPr>
                      <m:t>=</m:t>
                    </m:r>
                    <m:f>
                      <m:fPr>
                        <m:ctrlPr>
                          <a:rPr lang="en-US" sz="4400" i="1">
                            <a:latin typeface="Cambria Math" panose="02040503050406030204" pitchFamily="18" charset="0"/>
                          </a:rPr>
                        </m:ctrlPr>
                      </m:fPr>
                      <m:num>
                        <m:r>
                          <a:rPr lang="en-US" sz="4400" i="1">
                            <a:latin typeface="Cambria Math" panose="02040503050406030204" pitchFamily="18" charset="0"/>
                          </a:rPr>
                          <m:t>1</m:t>
                        </m:r>
                      </m:num>
                      <m:den>
                        <m:r>
                          <a:rPr lang="en-US" sz="4400" i="1">
                            <a:latin typeface="Cambria Math" panose="02040503050406030204" pitchFamily="18" charset="0"/>
                          </a:rPr>
                          <m:t>𝑁</m:t>
                        </m:r>
                      </m:den>
                    </m:f>
                    <m:nary>
                      <m:naryPr>
                        <m:chr m:val="∑"/>
                        <m:ctrlPr>
                          <a:rPr lang="en-US" sz="4400" i="1">
                            <a:latin typeface="Cambria Math" panose="02040503050406030204" pitchFamily="18" charset="0"/>
                          </a:rPr>
                        </m:ctrlPr>
                      </m:naryPr>
                      <m:sub>
                        <m:r>
                          <a:rPr lang="en-US" sz="4400" i="1">
                            <a:latin typeface="Cambria Math" panose="02040503050406030204" pitchFamily="18" charset="0"/>
                          </a:rPr>
                          <m:t>𝑖</m:t>
                        </m:r>
                        <m:r>
                          <a:rPr lang="en-US" sz="4400" i="1">
                            <a:latin typeface="Cambria Math" panose="02040503050406030204" pitchFamily="18" charset="0"/>
                          </a:rPr>
                          <m:t>=1</m:t>
                        </m:r>
                      </m:sub>
                      <m:sup>
                        <m:r>
                          <a:rPr lang="en-US" sz="4400" i="1">
                            <a:latin typeface="Cambria Math" panose="02040503050406030204" pitchFamily="18" charset="0"/>
                          </a:rPr>
                          <m:t>𝑁</m:t>
                        </m:r>
                      </m:sup>
                      <m:e>
                        <m:sSup>
                          <m:sSupPr>
                            <m:ctrlPr>
                              <a:rPr lang="en-US" sz="4400" i="1">
                                <a:latin typeface="Cambria Math" panose="02040503050406030204" pitchFamily="18" charset="0"/>
                              </a:rPr>
                            </m:ctrlPr>
                          </m:sSupPr>
                          <m:e>
                            <m:d>
                              <m:dPr>
                                <m:ctrlPr>
                                  <a:rPr lang="en-US" sz="4400" i="1">
                                    <a:latin typeface="Cambria Math" panose="02040503050406030204" pitchFamily="18" charset="0"/>
                                  </a:rPr>
                                </m:ctrlPr>
                              </m:dPr>
                              <m:e>
                                <m:sSub>
                                  <m:sSubPr>
                                    <m:ctrlPr>
                                      <a:rPr lang="en-US" sz="4400" i="1">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r>
                                  <a:rPr lang="en-US" sz="4400" i="1">
                                    <a:latin typeface="Cambria Math" panose="02040503050406030204" pitchFamily="18" charset="0"/>
                                  </a:rPr>
                                  <m:t>−</m:t>
                                </m:r>
                                <m:bar>
                                  <m:barPr>
                                    <m:pos m:val="top"/>
                                    <m:ctrlPr>
                                      <a:rPr lang="en-US" sz="4400" i="1">
                                        <a:latin typeface="Cambria Math" panose="02040503050406030204" pitchFamily="18" charset="0"/>
                                      </a:rPr>
                                    </m:ctrlPr>
                                  </m:barPr>
                                  <m:e>
                                    <m:r>
                                      <a:rPr lang="en-US" sz="4400" i="1">
                                        <a:latin typeface="Cambria Math" panose="02040503050406030204" pitchFamily="18" charset="0"/>
                                      </a:rPr>
                                      <m:t>𝑦</m:t>
                                    </m:r>
                                  </m:e>
                                </m:bar>
                              </m:e>
                            </m:d>
                          </m:e>
                          <m:sup>
                            <m:r>
                              <a:rPr lang="en-US" sz="4400" i="1">
                                <a:latin typeface="Cambria Math" panose="02040503050406030204" pitchFamily="18" charset="0"/>
                              </a:rPr>
                              <m:t>2</m:t>
                            </m:r>
                          </m:sup>
                        </m:sSup>
                      </m:e>
                    </m:nary>
                  </m:oMath>
                </a14:m>
                <a:endParaRPr lang="en-US" sz="4400" dirty="0"/>
              </a:p>
              <a:p>
                <a:pPr marL="571500" indent="-571500">
                  <a:buFont typeface="Arial" panose="020B0604020202020204" pitchFamily="34" charset="0"/>
                  <a:buChar char="•"/>
                </a:pPr>
                <a:r>
                  <a:rPr lang="en-US" sz="4400" dirty="0"/>
                  <a:t>Mean Absolute Error: </a:t>
                </a:r>
                <a14:m>
                  <m:oMath xmlns:m="http://schemas.openxmlformats.org/officeDocument/2006/math">
                    <m:r>
                      <a:rPr lang="en-US" sz="4400" i="1">
                        <a:latin typeface="Cambria Math" panose="02040503050406030204" pitchFamily="18" charset="0"/>
                      </a:rPr>
                      <m:t>𝑖</m:t>
                    </m:r>
                    <m:d>
                      <m:dPr>
                        <m:ctrlPr>
                          <a:rPr lang="en-US" sz="4400" i="1">
                            <a:latin typeface="Cambria Math" panose="02040503050406030204" pitchFamily="18" charset="0"/>
                          </a:rPr>
                        </m:ctrlPr>
                      </m:dPr>
                      <m:e>
                        <m:acc>
                          <m:accPr>
                            <m:chr m:val="⃗"/>
                            <m:ctrlPr>
                              <a:rPr lang="en-US" sz="4400" i="1">
                                <a:latin typeface="Cambria Math" panose="02040503050406030204" pitchFamily="18" charset="0"/>
                              </a:rPr>
                            </m:ctrlPr>
                          </m:accPr>
                          <m:e>
                            <m:r>
                              <a:rPr lang="en-US" sz="4400" i="1">
                                <a:latin typeface="Cambria Math" panose="02040503050406030204" pitchFamily="18" charset="0"/>
                              </a:rPr>
                              <m:t>𝑦</m:t>
                            </m:r>
                          </m:e>
                        </m:acc>
                      </m:e>
                    </m:d>
                    <m:r>
                      <a:rPr lang="en-US" sz="4400" i="1">
                        <a:latin typeface="Cambria Math" panose="02040503050406030204" pitchFamily="18" charset="0"/>
                      </a:rPr>
                      <m:t>=</m:t>
                    </m:r>
                    <m:r>
                      <a:rPr lang="en-US" sz="4400" i="1">
                        <a:latin typeface="Cambria Math" panose="02040503050406030204" pitchFamily="18" charset="0"/>
                      </a:rPr>
                      <m:t>𝑚𝑎𝑒</m:t>
                    </m:r>
                    <m:d>
                      <m:dPr>
                        <m:ctrlPr>
                          <a:rPr lang="en-US" sz="4400" i="1">
                            <a:latin typeface="Cambria Math" panose="02040503050406030204" pitchFamily="18" charset="0"/>
                          </a:rPr>
                        </m:ctrlPr>
                      </m:dPr>
                      <m:e>
                        <m:acc>
                          <m:accPr>
                            <m:chr m:val="⃗"/>
                            <m:ctrlPr>
                              <a:rPr lang="en-US" sz="4400" i="1">
                                <a:latin typeface="Cambria Math" panose="02040503050406030204" pitchFamily="18" charset="0"/>
                              </a:rPr>
                            </m:ctrlPr>
                          </m:accPr>
                          <m:e>
                            <m:r>
                              <a:rPr lang="en-US" sz="4400" i="1">
                                <a:latin typeface="Cambria Math" panose="02040503050406030204" pitchFamily="18" charset="0"/>
                              </a:rPr>
                              <m:t>𝑦</m:t>
                            </m:r>
                          </m:e>
                        </m:acc>
                      </m:e>
                    </m:d>
                    <m:r>
                      <a:rPr lang="en-US" sz="4400" i="1">
                        <a:latin typeface="Cambria Math" panose="02040503050406030204" pitchFamily="18" charset="0"/>
                      </a:rPr>
                      <m:t>=</m:t>
                    </m:r>
                    <m:f>
                      <m:fPr>
                        <m:ctrlPr>
                          <a:rPr lang="en-US" sz="4400" i="1">
                            <a:latin typeface="Cambria Math" panose="02040503050406030204" pitchFamily="18" charset="0"/>
                          </a:rPr>
                        </m:ctrlPr>
                      </m:fPr>
                      <m:num>
                        <m:r>
                          <a:rPr lang="en-US" sz="4400" i="1">
                            <a:latin typeface="Cambria Math" panose="02040503050406030204" pitchFamily="18" charset="0"/>
                          </a:rPr>
                          <m:t>1</m:t>
                        </m:r>
                      </m:num>
                      <m:den>
                        <m:r>
                          <a:rPr lang="en-US" sz="4400" i="1">
                            <a:latin typeface="Cambria Math" panose="02040503050406030204" pitchFamily="18" charset="0"/>
                          </a:rPr>
                          <m:t>𝑁</m:t>
                        </m:r>
                      </m:den>
                    </m:f>
                    <m:nary>
                      <m:naryPr>
                        <m:chr m:val="∑"/>
                        <m:ctrlPr>
                          <a:rPr lang="en-US" sz="4400" i="1">
                            <a:latin typeface="Cambria Math" panose="02040503050406030204" pitchFamily="18" charset="0"/>
                          </a:rPr>
                        </m:ctrlPr>
                      </m:naryPr>
                      <m:sub>
                        <m:r>
                          <a:rPr lang="en-US" sz="4400" i="1">
                            <a:latin typeface="Cambria Math" panose="02040503050406030204" pitchFamily="18" charset="0"/>
                          </a:rPr>
                          <m:t>𝑖</m:t>
                        </m:r>
                        <m:r>
                          <a:rPr lang="en-US" sz="4400" i="1">
                            <a:latin typeface="Cambria Math" panose="02040503050406030204" pitchFamily="18" charset="0"/>
                          </a:rPr>
                          <m:t>=1</m:t>
                        </m:r>
                      </m:sub>
                      <m:sup>
                        <m:r>
                          <a:rPr lang="en-US" sz="4400" i="1">
                            <a:latin typeface="Cambria Math" panose="02040503050406030204" pitchFamily="18" charset="0"/>
                          </a:rPr>
                          <m:t>𝑁</m:t>
                        </m:r>
                      </m:sup>
                      <m:e>
                        <m:r>
                          <a:rPr lang="en-US" sz="4400" i="1">
                            <a:latin typeface="Cambria Math" panose="02040503050406030204" pitchFamily="18" charset="0"/>
                          </a:rPr>
                          <m:t>|</m:t>
                        </m:r>
                        <m:sSub>
                          <m:sSubPr>
                            <m:ctrlPr>
                              <a:rPr lang="en-US" sz="4400" i="1">
                                <a:latin typeface="Cambria Math" panose="02040503050406030204" pitchFamily="18" charset="0"/>
                              </a:rPr>
                            </m:ctrlPr>
                          </m:sSubPr>
                          <m:e>
                            <m:r>
                              <a:rPr lang="en-US" sz="4400" i="1">
                                <a:latin typeface="Cambria Math" panose="02040503050406030204" pitchFamily="18" charset="0"/>
                              </a:rPr>
                              <m:t>𝑦</m:t>
                            </m:r>
                          </m:e>
                          <m:sub>
                            <m:r>
                              <a:rPr lang="en-US" sz="4400" i="1">
                                <a:latin typeface="Cambria Math" panose="02040503050406030204" pitchFamily="18" charset="0"/>
                              </a:rPr>
                              <m:t>𝑖</m:t>
                            </m:r>
                          </m:sub>
                        </m:sSub>
                        <m:r>
                          <a:rPr lang="en-US" sz="4400" i="1">
                            <a:latin typeface="Cambria Math" panose="02040503050406030204" pitchFamily="18" charset="0"/>
                          </a:rPr>
                          <m:t>−</m:t>
                        </m:r>
                        <m:bar>
                          <m:barPr>
                            <m:pos m:val="top"/>
                            <m:ctrlPr>
                              <a:rPr lang="en-US" sz="4400" i="1">
                                <a:latin typeface="Cambria Math" panose="02040503050406030204" pitchFamily="18" charset="0"/>
                              </a:rPr>
                            </m:ctrlPr>
                          </m:barPr>
                          <m:e>
                            <m:r>
                              <a:rPr lang="en-US" sz="4400" i="1">
                                <a:latin typeface="Cambria Math" panose="02040503050406030204" pitchFamily="18" charset="0"/>
                              </a:rPr>
                              <m:t>𝑦</m:t>
                            </m:r>
                          </m:e>
                        </m:bar>
                        <m:r>
                          <a:rPr lang="en-US" sz="4400" i="1">
                            <a:latin typeface="Cambria Math" panose="02040503050406030204" pitchFamily="18" charset="0"/>
                          </a:rPr>
                          <m:t>|</m:t>
                        </m:r>
                      </m:e>
                    </m:nary>
                  </m:oMath>
                </a14:m>
                <a:endParaRPr lang="en-US" sz="4400" b="1" dirty="0">
                  <a:solidFill>
                    <a:schemeClr val="tx1"/>
                  </a:solidFill>
                </a:endParaRPr>
              </a:p>
              <a:p>
                <a:r>
                  <a:rPr lang="en-US" sz="4400" b="1" dirty="0">
                    <a:solidFill>
                      <a:schemeClr val="tx1"/>
                    </a:solidFill>
                  </a:rPr>
                  <a:t>For Classification:</a:t>
                </a:r>
              </a:p>
              <a:p>
                <a:pPr marL="571500" indent="-571500">
                  <a:buFont typeface="Arial" panose="020B0604020202020204" pitchFamily="34" charset="0"/>
                  <a:buChar char="•"/>
                </a:pPr>
                <a:r>
                  <a:rPr lang="en-US" sz="4400" dirty="0"/>
                  <a:t>Entropy: </a:t>
                </a:r>
                <a14:m>
                  <m:oMath xmlns:m="http://schemas.openxmlformats.org/officeDocument/2006/math">
                    <m:r>
                      <a:rPr lang="en-US" sz="4400" i="1">
                        <a:latin typeface="Cambria Math" panose="02040503050406030204" pitchFamily="18" charset="0"/>
                      </a:rPr>
                      <m:t>𝑖</m:t>
                    </m:r>
                    <m:d>
                      <m:dPr>
                        <m:ctrlPr>
                          <a:rPr lang="en-US" sz="4400" i="1">
                            <a:latin typeface="Cambria Math" panose="02040503050406030204" pitchFamily="18" charset="0"/>
                          </a:rPr>
                        </m:ctrlPr>
                      </m:dPr>
                      <m:e>
                        <m:sSub>
                          <m:sSubPr>
                            <m:ctrlPr>
                              <a:rPr lang="en-US" sz="4400" i="1">
                                <a:latin typeface="Cambria Math" panose="02040503050406030204" pitchFamily="18" charset="0"/>
                              </a:rPr>
                            </m:ctrlPr>
                          </m:sSubPr>
                          <m:e>
                            <m:r>
                              <a:rPr lang="en-US" sz="4400" i="1">
                                <a:latin typeface="Cambria Math" panose="02040503050406030204" pitchFamily="18" charset="0"/>
                              </a:rPr>
                              <m:t>𝑝</m:t>
                            </m:r>
                          </m:e>
                          <m:sub>
                            <m:r>
                              <a:rPr lang="en-US" sz="4400" i="1">
                                <a:latin typeface="Cambria Math" panose="02040503050406030204" pitchFamily="18" charset="0"/>
                              </a:rPr>
                              <m:t>1</m:t>
                            </m:r>
                          </m:sub>
                        </m:sSub>
                        <m:r>
                          <a:rPr lang="en-US" sz="4400" i="1">
                            <a:latin typeface="Cambria Math" panose="02040503050406030204" pitchFamily="18" charset="0"/>
                          </a:rPr>
                          <m:t>,…,</m:t>
                        </m:r>
                        <m:sSub>
                          <m:sSubPr>
                            <m:ctrlPr>
                              <a:rPr lang="en-US" sz="4400" i="1">
                                <a:latin typeface="Cambria Math" panose="02040503050406030204" pitchFamily="18" charset="0"/>
                              </a:rPr>
                            </m:ctrlPr>
                          </m:sSubPr>
                          <m:e>
                            <m:r>
                              <a:rPr lang="en-US" sz="4400" i="1">
                                <a:latin typeface="Cambria Math" panose="02040503050406030204" pitchFamily="18" charset="0"/>
                              </a:rPr>
                              <m:t>𝑝</m:t>
                            </m:r>
                          </m:e>
                          <m:sub>
                            <m:r>
                              <a:rPr lang="en-US" sz="4400" i="1">
                                <a:latin typeface="Cambria Math" panose="02040503050406030204" pitchFamily="18" charset="0"/>
                              </a:rPr>
                              <m:t>𝑘</m:t>
                            </m:r>
                          </m:sub>
                        </m:sSub>
                      </m:e>
                    </m:d>
                    <m:r>
                      <a:rPr lang="en-US" sz="4400" i="1">
                        <a:latin typeface="Cambria Math" panose="02040503050406030204" pitchFamily="18" charset="0"/>
                      </a:rPr>
                      <m:t>=−</m:t>
                    </m:r>
                    <m:nary>
                      <m:naryPr>
                        <m:chr m:val="∑"/>
                        <m:ctrlPr>
                          <a:rPr lang="en-US" sz="4400" i="1">
                            <a:latin typeface="Cambria Math" panose="02040503050406030204" pitchFamily="18" charset="0"/>
                          </a:rPr>
                        </m:ctrlPr>
                      </m:naryPr>
                      <m:sub>
                        <m:r>
                          <a:rPr lang="en-US" sz="4400" i="1">
                            <a:latin typeface="Cambria Math" panose="02040503050406030204" pitchFamily="18" charset="0"/>
                          </a:rPr>
                          <m:t>𝑖</m:t>
                        </m:r>
                        <m:r>
                          <a:rPr lang="en-US" sz="4400" i="1">
                            <a:latin typeface="Cambria Math" panose="02040503050406030204" pitchFamily="18" charset="0"/>
                          </a:rPr>
                          <m:t>=1</m:t>
                        </m:r>
                      </m:sub>
                      <m:sup>
                        <m:r>
                          <a:rPr lang="en-US" sz="4400" i="1">
                            <a:latin typeface="Cambria Math" panose="02040503050406030204" pitchFamily="18" charset="0"/>
                          </a:rPr>
                          <m:t>𝑘</m:t>
                        </m:r>
                      </m:sup>
                      <m:e>
                        <m:sSub>
                          <m:sSubPr>
                            <m:ctrlPr>
                              <a:rPr lang="en-US" sz="4400" i="1">
                                <a:latin typeface="Cambria Math" panose="02040503050406030204" pitchFamily="18" charset="0"/>
                              </a:rPr>
                            </m:ctrlPr>
                          </m:sSubPr>
                          <m:e>
                            <m:r>
                              <a:rPr lang="en-US" sz="4400" i="1">
                                <a:latin typeface="Cambria Math" panose="02040503050406030204" pitchFamily="18" charset="0"/>
                              </a:rPr>
                              <m:t>𝑝</m:t>
                            </m:r>
                          </m:e>
                          <m:sub>
                            <m:r>
                              <a:rPr lang="en-US" sz="4400" b="0" i="1" smtClean="0">
                                <a:latin typeface="Cambria Math" panose="02040503050406030204" pitchFamily="18" charset="0"/>
                              </a:rPr>
                              <m:t>𝑖</m:t>
                            </m:r>
                          </m:sub>
                        </m:sSub>
                        <m:func>
                          <m:funcPr>
                            <m:ctrlPr>
                              <a:rPr lang="en-US" sz="4400" i="1">
                                <a:latin typeface="Cambria Math" panose="02040503050406030204" pitchFamily="18" charset="0"/>
                              </a:rPr>
                            </m:ctrlPr>
                          </m:funcPr>
                          <m:fName>
                            <m:sSub>
                              <m:sSubPr>
                                <m:ctrlPr>
                                  <a:rPr lang="en-US" sz="4400" i="1">
                                    <a:latin typeface="Cambria Math" panose="02040503050406030204" pitchFamily="18" charset="0"/>
                                  </a:rPr>
                                </m:ctrlPr>
                              </m:sSubPr>
                              <m:e>
                                <m:r>
                                  <m:rPr>
                                    <m:sty m:val="p"/>
                                  </m:rPr>
                                  <a:rPr lang="en-US" sz="4400">
                                    <a:latin typeface="Cambria Math" panose="02040503050406030204" pitchFamily="18" charset="0"/>
                                  </a:rPr>
                                  <m:t>log</m:t>
                                </m:r>
                              </m:e>
                              <m:sub>
                                <m:r>
                                  <a:rPr lang="en-US" sz="4400">
                                    <a:latin typeface="Cambria Math" panose="02040503050406030204" pitchFamily="18" charset="0"/>
                                  </a:rPr>
                                  <m:t>2</m:t>
                                </m:r>
                              </m:sub>
                            </m:sSub>
                          </m:fName>
                          <m:e>
                            <m:d>
                              <m:dPr>
                                <m:ctrlPr>
                                  <a:rPr lang="en-US" sz="4400" i="1">
                                    <a:latin typeface="Cambria Math" panose="02040503050406030204" pitchFamily="18" charset="0"/>
                                  </a:rPr>
                                </m:ctrlPr>
                              </m:dPr>
                              <m:e>
                                <m:sSub>
                                  <m:sSubPr>
                                    <m:ctrlPr>
                                      <a:rPr lang="en-US" sz="4400" i="1">
                                        <a:latin typeface="Cambria Math" panose="02040503050406030204" pitchFamily="18" charset="0"/>
                                      </a:rPr>
                                    </m:ctrlPr>
                                  </m:sSubPr>
                                  <m:e>
                                    <m:r>
                                      <a:rPr lang="en-US" sz="4400" i="1">
                                        <a:latin typeface="Cambria Math" panose="02040503050406030204" pitchFamily="18" charset="0"/>
                                      </a:rPr>
                                      <m:t>𝑝</m:t>
                                    </m:r>
                                  </m:e>
                                  <m:sub>
                                    <m:r>
                                      <a:rPr lang="en-US" sz="4400" b="0" i="1" smtClean="0">
                                        <a:latin typeface="Cambria Math" panose="02040503050406030204" pitchFamily="18" charset="0"/>
                                      </a:rPr>
                                      <m:t>𝑖</m:t>
                                    </m:r>
                                  </m:sub>
                                </m:sSub>
                              </m:e>
                            </m:d>
                          </m:e>
                        </m:func>
                      </m:e>
                    </m:nary>
                  </m:oMath>
                </a14:m>
                <a:endParaRPr lang="en-US" sz="4400" dirty="0"/>
              </a:p>
              <a:p>
                <a:pPr marL="571500" indent="-571500">
                  <a:buFont typeface="Arial" panose="020B0604020202020204" pitchFamily="34" charset="0"/>
                  <a:buChar char="•"/>
                </a:pPr>
                <a:r>
                  <a:rPr lang="en-US" sz="4400" dirty="0"/>
                  <a:t>Gini: </a:t>
                </a:r>
                <a14:m>
                  <m:oMath xmlns:m="http://schemas.openxmlformats.org/officeDocument/2006/math">
                    <m:r>
                      <a:rPr lang="en-US" sz="4400" i="1">
                        <a:latin typeface="Cambria Math" panose="02040503050406030204" pitchFamily="18" charset="0"/>
                      </a:rPr>
                      <m:t>𝑖</m:t>
                    </m:r>
                    <m:d>
                      <m:dPr>
                        <m:ctrlPr>
                          <a:rPr lang="en-US" sz="4400" i="1">
                            <a:latin typeface="Cambria Math" panose="02040503050406030204" pitchFamily="18" charset="0"/>
                          </a:rPr>
                        </m:ctrlPr>
                      </m:dPr>
                      <m:e>
                        <m:sSub>
                          <m:sSubPr>
                            <m:ctrlPr>
                              <a:rPr lang="en-US" sz="4400" i="1">
                                <a:latin typeface="Cambria Math" panose="02040503050406030204" pitchFamily="18" charset="0"/>
                              </a:rPr>
                            </m:ctrlPr>
                          </m:sSubPr>
                          <m:e>
                            <m:r>
                              <a:rPr lang="en-US" sz="4400" i="1">
                                <a:latin typeface="Cambria Math" panose="02040503050406030204" pitchFamily="18" charset="0"/>
                              </a:rPr>
                              <m:t>𝑝</m:t>
                            </m:r>
                          </m:e>
                          <m:sub>
                            <m:r>
                              <a:rPr lang="en-US" sz="4400" i="1">
                                <a:latin typeface="Cambria Math" panose="02040503050406030204" pitchFamily="18" charset="0"/>
                              </a:rPr>
                              <m:t>1</m:t>
                            </m:r>
                          </m:sub>
                        </m:sSub>
                        <m:r>
                          <a:rPr lang="en-US" sz="4400" i="1">
                            <a:latin typeface="Cambria Math" panose="02040503050406030204" pitchFamily="18" charset="0"/>
                          </a:rPr>
                          <m:t>,…,</m:t>
                        </m:r>
                        <m:sSub>
                          <m:sSubPr>
                            <m:ctrlPr>
                              <a:rPr lang="en-US" sz="4400" i="1">
                                <a:latin typeface="Cambria Math" panose="02040503050406030204" pitchFamily="18" charset="0"/>
                              </a:rPr>
                            </m:ctrlPr>
                          </m:sSubPr>
                          <m:e>
                            <m:r>
                              <a:rPr lang="en-US" sz="4400" i="1">
                                <a:latin typeface="Cambria Math" panose="02040503050406030204" pitchFamily="18" charset="0"/>
                              </a:rPr>
                              <m:t>𝑝</m:t>
                            </m:r>
                          </m:e>
                          <m:sub>
                            <m:r>
                              <a:rPr lang="en-US" sz="4400" i="1">
                                <a:latin typeface="Cambria Math" panose="02040503050406030204" pitchFamily="18" charset="0"/>
                              </a:rPr>
                              <m:t>𝑘</m:t>
                            </m:r>
                          </m:sub>
                        </m:sSub>
                      </m:e>
                    </m:d>
                    <m:r>
                      <a:rPr lang="en-US" sz="4400" i="1">
                        <a:latin typeface="Cambria Math" panose="02040503050406030204" pitchFamily="18" charset="0"/>
                      </a:rPr>
                      <m:t>=</m:t>
                    </m:r>
                    <m:nary>
                      <m:naryPr>
                        <m:chr m:val="∑"/>
                        <m:ctrlPr>
                          <a:rPr lang="en-US" sz="4400" i="1">
                            <a:latin typeface="Cambria Math" panose="02040503050406030204" pitchFamily="18" charset="0"/>
                          </a:rPr>
                        </m:ctrlPr>
                      </m:naryPr>
                      <m:sub>
                        <m:r>
                          <a:rPr lang="en-US" sz="4400" i="1">
                            <a:latin typeface="Cambria Math" panose="02040503050406030204" pitchFamily="18" charset="0"/>
                          </a:rPr>
                          <m:t>𝑖</m:t>
                        </m:r>
                        <m:r>
                          <a:rPr lang="en-US" sz="4400" i="1">
                            <a:latin typeface="Cambria Math" panose="02040503050406030204" pitchFamily="18" charset="0"/>
                          </a:rPr>
                          <m:t>=1</m:t>
                        </m:r>
                      </m:sub>
                      <m:sup>
                        <m:r>
                          <a:rPr lang="en-US" sz="4400" i="1">
                            <a:latin typeface="Cambria Math" panose="02040503050406030204" pitchFamily="18" charset="0"/>
                          </a:rPr>
                          <m:t>𝑘</m:t>
                        </m:r>
                      </m:sup>
                      <m:e>
                        <m:sSub>
                          <m:sSubPr>
                            <m:ctrlPr>
                              <a:rPr lang="en-US" sz="4400" i="1">
                                <a:latin typeface="Cambria Math" panose="02040503050406030204" pitchFamily="18" charset="0"/>
                              </a:rPr>
                            </m:ctrlPr>
                          </m:sSubPr>
                          <m:e>
                            <m:r>
                              <a:rPr lang="en-US" sz="4400" i="1">
                                <a:latin typeface="Cambria Math" panose="02040503050406030204" pitchFamily="18" charset="0"/>
                              </a:rPr>
                              <m:t>𝑝</m:t>
                            </m:r>
                          </m:e>
                          <m:sub>
                            <m:r>
                              <a:rPr lang="en-US" sz="4400" b="0" i="1" smtClean="0">
                                <a:latin typeface="Cambria Math" panose="02040503050406030204" pitchFamily="18" charset="0"/>
                              </a:rPr>
                              <m:t>𝑖</m:t>
                            </m:r>
                          </m:sub>
                        </m:sSub>
                        <m:r>
                          <a:rPr lang="en-US" sz="4400" i="1">
                            <a:latin typeface="Cambria Math" panose="02040503050406030204" pitchFamily="18" charset="0"/>
                          </a:rPr>
                          <m:t>(1−</m:t>
                        </m:r>
                        <m:sSub>
                          <m:sSubPr>
                            <m:ctrlPr>
                              <a:rPr lang="en-US" sz="4400" i="1">
                                <a:latin typeface="Cambria Math" panose="02040503050406030204" pitchFamily="18" charset="0"/>
                              </a:rPr>
                            </m:ctrlPr>
                          </m:sSubPr>
                          <m:e>
                            <m:r>
                              <a:rPr lang="en-US" sz="4400" i="1">
                                <a:latin typeface="Cambria Math" panose="02040503050406030204" pitchFamily="18" charset="0"/>
                              </a:rPr>
                              <m:t>𝑝</m:t>
                            </m:r>
                          </m:e>
                          <m:sub>
                            <m:r>
                              <a:rPr lang="en-US" sz="4400" b="0" i="1" smtClean="0">
                                <a:latin typeface="Cambria Math" panose="02040503050406030204" pitchFamily="18" charset="0"/>
                              </a:rPr>
                              <m:t>𝑖</m:t>
                            </m:r>
                          </m:sub>
                        </m:sSub>
                        <m:r>
                          <a:rPr lang="en-US" sz="4400" i="1">
                            <a:latin typeface="Cambria Math" panose="02040503050406030204" pitchFamily="18" charset="0"/>
                          </a:rPr>
                          <m:t>)</m:t>
                        </m:r>
                      </m:e>
                    </m:nary>
                  </m:oMath>
                </a14:m>
                <a:endParaRPr lang="en-US" sz="4400" b="1" dirty="0">
                  <a:solidFill>
                    <a:schemeClr val="tx1"/>
                  </a:solidFill>
                </a:endParaRPr>
              </a:p>
            </p:txBody>
          </p:sp>
        </mc:Choice>
        <mc:Fallback xmlns="">
          <p:sp>
            <p:nvSpPr>
              <p:cNvPr id="3" name="Text Placeholder 2">
                <a:extLst>
                  <a:ext uri="{FF2B5EF4-FFF2-40B4-BE49-F238E27FC236}">
                    <a16:creationId xmlns:a16="http://schemas.microsoft.com/office/drawing/2014/main" id="{96DA7EB7-E749-AA4B-BEAA-E7A66719947C}"/>
                  </a:ext>
                </a:extLst>
              </p:cNvPr>
              <p:cNvSpPr>
                <a:spLocks noGrp="1" noRot="1" noChangeAspect="1" noMove="1" noResize="1" noEditPoints="1" noAdjustHandles="1" noChangeArrowheads="1" noChangeShapeType="1" noTextEdit="1"/>
              </p:cNvSpPr>
              <p:nvPr>
                <p:ph type="body" idx="1"/>
              </p:nvPr>
            </p:nvSpPr>
            <p:spPr>
              <a:blipFill>
                <a:blip r:embed="rId3"/>
                <a:stretch>
                  <a:fillRect l="-1329" t="-1549" b="-13425"/>
                </a:stretch>
              </a:blipFill>
            </p:spPr>
            <p:txBody>
              <a:bodyPr/>
              <a:lstStyle/>
              <a:p>
                <a:r>
                  <a:rPr lang="en-US">
                    <a:noFill/>
                  </a:rPr>
                  <a:t> </a:t>
                </a:r>
              </a:p>
            </p:txBody>
          </p:sp>
        </mc:Fallback>
      </mc:AlternateContent>
    </p:spTree>
    <p:extLst>
      <p:ext uri="{BB962C8B-B14F-4D97-AF65-F5344CB8AC3E}">
        <p14:creationId xmlns:p14="http://schemas.microsoft.com/office/powerpoint/2010/main" val="355319776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B8D32-5A61-A844-A550-5B8C704841EC}"/>
              </a:ext>
            </a:extLst>
          </p:cNvPr>
          <p:cNvSpPr>
            <a:spLocks noGrp="1"/>
          </p:cNvSpPr>
          <p:nvPr>
            <p:ph type="title"/>
          </p:nvPr>
        </p:nvSpPr>
        <p:spPr/>
        <p:txBody>
          <a:bodyPr/>
          <a:lstStyle/>
          <a:p>
            <a:r>
              <a:rPr lang="en-US" dirty="0"/>
              <a:t>Controlling Overfitting via Maximum Depth</a:t>
            </a:r>
          </a:p>
        </p:txBody>
      </p:sp>
      <p:sp>
        <p:nvSpPr>
          <p:cNvPr id="3" name="Text Placeholder 2">
            <a:extLst>
              <a:ext uri="{FF2B5EF4-FFF2-40B4-BE49-F238E27FC236}">
                <a16:creationId xmlns:a16="http://schemas.microsoft.com/office/drawing/2014/main" id="{7BF9C97B-8423-7544-A555-EB5384D003D9}"/>
              </a:ext>
            </a:extLst>
          </p:cNvPr>
          <p:cNvSpPr>
            <a:spLocks noGrp="1"/>
          </p:cNvSpPr>
          <p:nvPr>
            <p:ph type="body" sz="half" idx="1"/>
          </p:nvPr>
        </p:nvSpPr>
        <p:spPr>
          <a:xfrm>
            <a:off x="1495137" y="3269673"/>
            <a:ext cx="7936163" cy="7369176"/>
          </a:xfrm>
        </p:spPr>
        <p:txBody>
          <a:bodyPr/>
          <a:lstStyle/>
          <a:p>
            <a:pPr marL="285750" indent="-285750">
              <a:buFont typeface="Arial" panose="020B0604020202020204" pitchFamily="34" charset="0"/>
              <a:buChar char="•"/>
            </a:pPr>
            <a:r>
              <a:rPr lang="en-US" sz="4000" b="0" dirty="0">
                <a:solidFill>
                  <a:schemeClr val="tx1"/>
                </a:solidFill>
              </a:rPr>
              <a:t>As with most areas of ML, overfitting is the biggest enemy of a decision tree.</a:t>
            </a:r>
          </a:p>
          <a:p>
            <a:pPr marL="285750" indent="-285750">
              <a:buFont typeface="Arial" panose="020B0604020202020204" pitchFamily="34" charset="0"/>
              <a:buChar char="•"/>
            </a:pPr>
            <a:r>
              <a:rPr lang="en-US" sz="4000" b="0" dirty="0">
                <a:solidFill>
                  <a:schemeClr val="tx1"/>
                </a:solidFill>
              </a:rPr>
              <a:t>We can control the complexity of the model by controlling the size of the tree.</a:t>
            </a:r>
          </a:p>
          <a:p>
            <a:pPr marL="285750" indent="-285750">
              <a:buFont typeface="Arial" panose="020B0604020202020204" pitchFamily="34" charset="0"/>
              <a:buChar char="•"/>
            </a:pPr>
            <a:r>
              <a:rPr lang="en-US" sz="4000" b="0" dirty="0">
                <a:solidFill>
                  <a:schemeClr val="tx1"/>
                </a:solidFill>
              </a:rPr>
              <a:t>This allows us to avoid overfitting, at the cost of over-simplicity of the prediction.</a:t>
            </a:r>
          </a:p>
        </p:txBody>
      </p:sp>
      <p:pic>
        <p:nvPicPr>
          <p:cNvPr id="6" name="Picture 5">
            <a:extLst>
              <a:ext uri="{FF2B5EF4-FFF2-40B4-BE49-F238E27FC236}">
                <a16:creationId xmlns:a16="http://schemas.microsoft.com/office/drawing/2014/main" id="{440185FF-AF8E-B346-A243-2FC1C78361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3968" y="2331720"/>
            <a:ext cx="13640099" cy="9052560"/>
          </a:xfrm>
          <a:prstGeom prst="rect">
            <a:avLst/>
          </a:prstGeom>
        </p:spPr>
      </p:pic>
    </p:spTree>
    <p:extLst>
      <p:ext uri="{BB962C8B-B14F-4D97-AF65-F5344CB8AC3E}">
        <p14:creationId xmlns:p14="http://schemas.microsoft.com/office/powerpoint/2010/main" val="162073020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1A298-BD86-7D40-8433-B598E42A0724}"/>
              </a:ext>
            </a:extLst>
          </p:cNvPr>
          <p:cNvSpPr>
            <a:spLocks noGrp="1"/>
          </p:cNvSpPr>
          <p:nvPr>
            <p:ph type="title"/>
          </p:nvPr>
        </p:nvSpPr>
        <p:spPr/>
        <p:txBody>
          <a:bodyPr/>
          <a:lstStyle/>
          <a:p>
            <a:r>
              <a:rPr lang="en-US" dirty="0"/>
              <a:t>Further Controlling Overfitting</a:t>
            </a:r>
          </a:p>
        </p:txBody>
      </p:sp>
      <p:sp>
        <p:nvSpPr>
          <p:cNvPr id="3" name="Text Placeholder 2">
            <a:extLst>
              <a:ext uri="{FF2B5EF4-FFF2-40B4-BE49-F238E27FC236}">
                <a16:creationId xmlns:a16="http://schemas.microsoft.com/office/drawing/2014/main" id="{0A7C0650-1479-0F4A-9F22-F76C78B3CF26}"/>
              </a:ext>
            </a:extLst>
          </p:cNvPr>
          <p:cNvSpPr>
            <a:spLocks noGrp="1"/>
          </p:cNvSpPr>
          <p:nvPr>
            <p:ph type="body" idx="1"/>
          </p:nvPr>
        </p:nvSpPr>
        <p:spPr/>
        <p:txBody>
          <a:bodyPr/>
          <a:lstStyle/>
          <a:p>
            <a:r>
              <a:rPr lang="en-US" sz="4800" dirty="0"/>
              <a:t>This is a very simple technique, but it clearly induces an extremely biased model (the fact they are ”step-functions” ensures it always makes systematic errors).</a:t>
            </a:r>
          </a:p>
          <a:p>
            <a:r>
              <a:rPr lang="en-US" sz="4800" dirty="0"/>
              <a:t>To see how to best counteract this, we need to dive further into the nature of overfitting, and really drill down into the </a:t>
            </a:r>
            <a:r>
              <a:rPr lang="en-US" sz="4800" b="1" dirty="0">
                <a:solidFill>
                  <a:schemeClr val="tx1"/>
                </a:solidFill>
              </a:rPr>
              <a:t>Bias-Variance Trade-off</a:t>
            </a:r>
            <a:r>
              <a:rPr lang="en-US" sz="4800" dirty="0"/>
              <a:t>.  </a:t>
            </a:r>
          </a:p>
        </p:txBody>
      </p:sp>
    </p:spTree>
    <p:extLst>
      <p:ext uri="{BB962C8B-B14F-4D97-AF65-F5344CB8AC3E}">
        <p14:creationId xmlns:p14="http://schemas.microsoft.com/office/powerpoint/2010/main" val="77627787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18FFC-6744-DF44-8503-1567B27D1562}"/>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F9A45BCF-88A6-0C47-8EF9-D508009795DE}"/>
              </a:ext>
            </a:extLst>
          </p:cNvPr>
          <p:cNvSpPr>
            <a:spLocks noGrp="1"/>
          </p:cNvSpPr>
          <p:nvPr>
            <p:ph type="body" idx="1"/>
          </p:nvPr>
        </p:nvSpPr>
        <p:spPr/>
        <p:txBody>
          <a:bodyPr/>
          <a:lstStyle/>
          <a:p>
            <a:pPr marL="571500" indent="-571500">
              <a:buFont typeface="Arial" panose="020B0604020202020204" pitchFamily="34" charset="0"/>
              <a:buChar char="•"/>
            </a:pPr>
            <a:r>
              <a:rPr lang="en-US" sz="4400" dirty="0">
                <a:solidFill>
                  <a:schemeClr val="tx1"/>
                </a:solidFill>
              </a:rPr>
              <a:t>Class review</a:t>
            </a:r>
          </a:p>
          <a:p>
            <a:pPr marL="571500" indent="-571500">
              <a:buFont typeface="Arial" panose="020B0604020202020204" pitchFamily="34" charset="0"/>
              <a:buChar char="•"/>
            </a:pPr>
            <a:r>
              <a:rPr lang="en-US" sz="4400" b="1" dirty="0">
                <a:solidFill>
                  <a:schemeClr val="accent3"/>
                </a:solidFill>
              </a:rPr>
              <a:t>The Bias-Variance Trade-off</a:t>
            </a:r>
          </a:p>
          <a:p>
            <a:pPr marL="571500" indent="-571500">
              <a:buFont typeface="Arial" panose="020B0604020202020204" pitchFamily="34" charset="0"/>
              <a:buChar char="•"/>
            </a:pPr>
            <a:r>
              <a:rPr lang="en-US" sz="4400" dirty="0">
                <a:solidFill>
                  <a:schemeClr val="tx1"/>
                </a:solidFill>
              </a:rPr>
              <a:t>Generalizations of the Bias-Variance Trade-off</a:t>
            </a:r>
          </a:p>
          <a:p>
            <a:pPr marL="571500" indent="-571500">
              <a:buFont typeface="Arial" panose="020B0604020202020204" pitchFamily="34" charset="0"/>
              <a:buChar char="•"/>
            </a:pPr>
            <a:r>
              <a:rPr lang="en-US" sz="4400" dirty="0">
                <a:solidFill>
                  <a:schemeClr val="tx1"/>
                </a:solidFill>
              </a:rPr>
              <a:t>The </a:t>
            </a:r>
            <a:r>
              <a:rPr lang="en-US" sz="4400" dirty="0" err="1">
                <a:solidFill>
                  <a:schemeClr val="tx1"/>
                </a:solidFill>
              </a:rPr>
              <a:t>ExtraTrees</a:t>
            </a:r>
            <a:r>
              <a:rPr lang="en-US" sz="4400" dirty="0">
                <a:solidFill>
                  <a:schemeClr val="tx1"/>
                </a:solidFill>
              </a:rPr>
              <a:t> Algorithm</a:t>
            </a:r>
          </a:p>
          <a:p>
            <a:pPr marL="571500" indent="-571500">
              <a:buFont typeface="Arial" panose="020B0604020202020204" pitchFamily="34" charset="0"/>
              <a:buChar char="•"/>
            </a:pPr>
            <a:r>
              <a:rPr lang="en-US" sz="4400" dirty="0">
                <a:solidFill>
                  <a:schemeClr val="tx1"/>
                </a:solidFill>
              </a:rPr>
              <a:t>Interface in </a:t>
            </a:r>
            <a:r>
              <a:rPr lang="en-US" sz="4400" dirty="0" err="1">
                <a:solidFill>
                  <a:schemeClr val="tx1"/>
                </a:solidFill>
              </a:rPr>
              <a:t>sklearn</a:t>
            </a:r>
            <a:endParaRPr lang="en-US" sz="4400" dirty="0">
              <a:solidFill>
                <a:schemeClr val="tx1"/>
              </a:solidFill>
            </a:endParaRPr>
          </a:p>
          <a:p>
            <a:pPr marL="571500" indent="-571500">
              <a:buFont typeface="Arial" panose="020B0604020202020204" pitchFamily="34" charset="0"/>
              <a:buChar char="•"/>
            </a:pPr>
            <a:r>
              <a:rPr lang="en-US" sz="4400" dirty="0">
                <a:solidFill>
                  <a:schemeClr val="tx1"/>
                </a:solidFill>
              </a:rPr>
              <a:t>Conclusions</a:t>
            </a:r>
          </a:p>
        </p:txBody>
      </p:sp>
    </p:spTree>
    <p:extLst>
      <p:ext uri="{BB962C8B-B14F-4D97-AF65-F5344CB8AC3E}">
        <p14:creationId xmlns:p14="http://schemas.microsoft.com/office/powerpoint/2010/main" val="61624121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7D3F-17A1-5046-8E21-1D6F18028266}"/>
              </a:ext>
            </a:extLst>
          </p:cNvPr>
          <p:cNvSpPr>
            <a:spLocks noGrp="1"/>
          </p:cNvSpPr>
          <p:nvPr>
            <p:ph type="title"/>
          </p:nvPr>
        </p:nvSpPr>
        <p:spPr/>
        <p:txBody>
          <a:bodyPr/>
          <a:lstStyle/>
          <a:p>
            <a:r>
              <a:rPr lang="en-US" dirty="0"/>
              <a:t>Bias-variance and Model Performance</a:t>
            </a:r>
          </a:p>
        </p:txBody>
      </p:sp>
      <p:sp>
        <p:nvSpPr>
          <p:cNvPr id="3" name="Text Placeholder 2">
            <a:extLst>
              <a:ext uri="{FF2B5EF4-FFF2-40B4-BE49-F238E27FC236}">
                <a16:creationId xmlns:a16="http://schemas.microsoft.com/office/drawing/2014/main" id="{987DCB1E-A63C-9C4D-B7A0-3778BE47D923}"/>
              </a:ext>
            </a:extLst>
          </p:cNvPr>
          <p:cNvSpPr>
            <a:spLocks noGrp="1"/>
          </p:cNvSpPr>
          <p:nvPr>
            <p:ph type="body" idx="1"/>
          </p:nvPr>
        </p:nvSpPr>
        <p:spPr>
          <a:xfrm>
            <a:off x="1159933" y="2756958"/>
            <a:ext cx="9115035" cy="7369176"/>
          </a:xfrm>
        </p:spPr>
        <p:txBody>
          <a:bodyPr/>
          <a:lstStyle/>
          <a:p>
            <a:r>
              <a:rPr lang="en-US" sz="3800" b="1" dirty="0">
                <a:solidFill>
                  <a:schemeClr val="tx1"/>
                </a:solidFill>
              </a:rPr>
              <a:t>Bias</a:t>
            </a:r>
            <a:r>
              <a:rPr lang="en-US" sz="3800" dirty="0">
                <a:solidFill>
                  <a:schemeClr val="tx1"/>
                </a:solidFill>
              </a:rPr>
              <a:t> and </a:t>
            </a:r>
            <a:r>
              <a:rPr lang="en-US" sz="3800" b="1" dirty="0">
                <a:solidFill>
                  <a:schemeClr val="tx1"/>
                </a:solidFill>
              </a:rPr>
              <a:t>Variance</a:t>
            </a:r>
            <a:r>
              <a:rPr lang="en-US" sz="3800" dirty="0">
                <a:solidFill>
                  <a:schemeClr val="tx1"/>
                </a:solidFill>
              </a:rPr>
              <a:t> have great impact on ML model performance.</a:t>
            </a:r>
          </a:p>
          <a:p>
            <a:r>
              <a:rPr lang="en-US" sz="3800" b="1" dirty="0">
                <a:solidFill>
                  <a:schemeClr val="accent3"/>
                </a:solidFill>
              </a:rPr>
              <a:t>Bias:</a:t>
            </a:r>
            <a:r>
              <a:rPr lang="en-US" sz="3800" dirty="0"/>
              <a:t> </a:t>
            </a:r>
            <a:r>
              <a:rPr lang="en-US" sz="3800" b="1" dirty="0"/>
              <a:t>Systematic prediction error </a:t>
            </a:r>
            <a:r>
              <a:rPr lang="en-US" sz="3800" dirty="0"/>
              <a:t>due to </a:t>
            </a:r>
            <a:r>
              <a:rPr lang="en-US" sz="3800" b="1" dirty="0"/>
              <a:t>model selection </a:t>
            </a:r>
            <a:r>
              <a:rPr lang="en-US" sz="3800" dirty="0"/>
              <a:t>and</a:t>
            </a:r>
            <a:r>
              <a:rPr lang="en-US" sz="3800" b="1" dirty="0"/>
              <a:t> assumptions</a:t>
            </a:r>
            <a:r>
              <a:rPr lang="en-US" sz="3800" dirty="0"/>
              <a:t>. </a:t>
            </a:r>
          </a:p>
          <a:p>
            <a:r>
              <a:rPr lang="en-US" sz="3800" b="1" dirty="0">
                <a:solidFill>
                  <a:schemeClr val="accent3"/>
                </a:solidFill>
              </a:rPr>
              <a:t>Variance: </a:t>
            </a:r>
            <a:r>
              <a:rPr lang="en-US" sz="3800" dirty="0">
                <a:solidFill>
                  <a:schemeClr val="tx1"/>
                </a:solidFill>
              </a:rPr>
              <a:t>Measures the </a:t>
            </a:r>
            <a:r>
              <a:rPr lang="en-US" sz="3800" b="1" dirty="0">
                <a:solidFill>
                  <a:schemeClr val="tx1"/>
                </a:solidFill>
              </a:rPr>
              <a:t>variability</a:t>
            </a:r>
            <a:r>
              <a:rPr lang="en-US" sz="3800" dirty="0">
                <a:solidFill>
                  <a:schemeClr val="tx1"/>
                </a:solidFill>
              </a:rPr>
              <a:t> of an estimator when fit over </a:t>
            </a:r>
            <a:r>
              <a:rPr lang="en-US" sz="3800" b="1" dirty="0">
                <a:solidFill>
                  <a:schemeClr val="tx1"/>
                </a:solidFill>
              </a:rPr>
              <a:t>selected dataset</a:t>
            </a:r>
            <a:r>
              <a:rPr lang="en-US" sz="3800" dirty="0">
                <a:solidFill>
                  <a:schemeClr val="tx1"/>
                </a:solidFill>
              </a:rPr>
              <a:t>.</a:t>
            </a:r>
            <a:endParaRPr lang="en-US" dirty="0"/>
          </a:p>
        </p:txBody>
      </p:sp>
      <p:pic>
        <p:nvPicPr>
          <p:cNvPr id="5" name="Graphic 4">
            <a:extLst>
              <a:ext uri="{FF2B5EF4-FFF2-40B4-BE49-F238E27FC236}">
                <a16:creationId xmlns:a16="http://schemas.microsoft.com/office/drawing/2014/main" id="{5D9F7F32-A850-064B-87A6-4AB2C73C401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0001" t="6805" r="16874" b="7361"/>
          <a:stretch/>
        </p:blipFill>
        <p:spPr>
          <a:xfrm>
            <a:off x="10274968" y="2641600"/>
            <a:ext cx="14022277" cy="8229600"/>
          </a:xfrm>
          <a:prstGeom prst="rect">
            <a:avLst/>
          </a:prstGeom>
        </p:spPr>
      </p:pic>
    </p:spTree>
    <p:extLst>
      <p:ext uri="{BB962C8B-B14F-4D97-AF65-F5344CB8AC3E}">
        <p14:creationId xmlns:p14="http://schemas.microsoft.com/office/powerpoint/2010/main" val="16069782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7D3F-17A1-5046-8E21-1D6F18028266}"/>
              </a:ext>
            </a:extLst>
          </p:cNvPr>
          <p:cNvSpPr>
            <a:spLocks noGrp="1"/>
          </p:cNvSpPr>
          <p:nvPr>
            <p:ph type="title"/>
          </p:nvPr>
        </p:nvSpPr>
        <p:spPr/>
        <p:txBody>
          <a:bodyPr/>
          <a:lstStyle/>
          <a:p>
            <a:r>
              <a:rPr lang="en-US" dirty="0"/>
              <a:t>Bias-variance and Model Performance</a:t>
            </a:r>
          </a:p>
        </p:txBody>
      </p:sp>
      <p:sp>
        <p:nvSpPr>
          <p:cNvPr id="3" name="Text Placeholder 2">
            <a:extLst>
              <a:ext uri="{FF2B5EF4-FFF2-40B4-BE49-F238E27FC236}">
                <a16:creationId xmlns:a16="http://schemas.microsoft.com/office/drawing/2014/main" id="{987DCB1E-A63C-9C4D-B7A0-3778BE47D923}"/>
              </a:ext>
            </a:extLst>
          </p:cNvPr>
          <p:cNvSpPr>
            <a:spLocks noGrp="1"/>
          </p:cNvSpPr>
          <p:nvPr>
            <p:ph type="body" idx="1"/>
          </p:nvPr>
        </p:nvSpPr>
        <p:spPr>
          <a:xfrm>
            <a:off x="1689100" y="2756958"/>
            <a:ext cx="8585868" cy="7369176"/>
          </a:xfrm>
        </p:spPr>
        <p:txBody>
          <a:bodyPr/>
          <a:lstStyle/>
          <a:p>
            <a:r>
              <a:rPr lang="en-US" sz="3800" b="1" dirty="0">
                <a:solidFill>
                  <a:schemeClr val="accent3"/>
                </a:solidFill>
              </a:rPr>
              <a:t>Underfitting:</a:t>
            </a:r>
            <a:r>
              <a:rPr lang="en-US" sz="3800" dirty="0"/>
              <a:t> Low model complexity. Corresponds to </a:t>
            </a:r>
            <a:r>
              <a:rPr lang="en-US" sz="3800" b="1" dirty="0"/>
              <a:t>high bias and low variance</a:t>
            </a:r>
            <a:r>
              <a:rPr lang="en-US" sz="3800" dirty="0"/>
              <a:t>. </a:t>
            </a:r>
            <a:endParaRPr lang="en-US" sz="3800" b="1" dirty="0">
              <a:solidFill>
                <a:schemeClr val="accent3"/>
              </a:solidFill>
            </a:endParaRPr>
          </a:p>
          <a:p>
            <a:r>
              <a:rPr lang="en-US" sz="3800" b="1" dirty="0">
                <a:solidFill>
                  <a:schemeClr val="accent3"/>
                </a:solidFill>
              </a:rPr>
              <a:t>Overfitting:</a:t>
            </a:r>
            <a:r>
              <a:rPr lang="en-US" sz="3800" b="1" dirty="0"/>
              <a:t> </a:t>
            </a:r>
            <a:r>
              <a:rPr lang="en-US" sz="3800" dirty="0"/>
              <a:t>Over-complex model and it doesn’t generalize well. Corresponds to </a:t>
            </a:r>
            <a:r>
              <a:rPr lang="en-US" sz="3800" b="1" dirty="0"/>
              <a:t>low bias and high variance.</a:t>
            </a:r>
          </a:p>
          <a:p>
            <a:endParaRPr lang="en-US" dirty="0"/>
          </a:p>
          <a:p>
            <a:endParaRPr lang="en-US" dirty="0"/>
          </a:p>
        </p:txBody>
      </p:sp>
      <p:pic>
        <p:nvPicPr>
          <p:cNvPr id="12" name="Graphic 11">
            <a:extLst>
              <a:ext uri="{FF2B5EF4-FFF2-40B4-BE49-F238E27FC236}">
                <a16:creationId xmlns:a16="http://schemas.microsoft.com/office/drawing/2014/main" id="{C8699BBE-402D-F948-AD01-694035F7B6B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0208" r="12918"/>
          <a:stretch/>
        </p:blipFill>
        <p:spPr>
          <a:xfrm>
            <a:off x="10616317" y="2560320"/>
            <a:ext cx="13355955" cy="8686800"/>
          </a:xfrm>
          <a:prstGeom prst="rect">
            <a:avLst/>
          </a:prstGeom>
        </p:spPr>
      </p:pic>
    </p:spTree>
    <p:extLst>
      <p:ext uri="{BB962C8B-B14F-4D97-AF65-F5344CB8AC3E}">
        <p14:creationId xmlns:p14="http://schemas.microsoft.com/office/powerpoint/2010/main" val="339288253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7D3F-17A1-5046-8E21-1D6F18028266}"/>
              </a:ext>
            </a:extLst>
          </p:cNvPr>
          <p:cNvSpPr>
            <a:spLocks noGrp="1"/>
          </p:cNvSpPr>
          <p:nvPr>
            <p:ph type="title"/>
          </p:nvPr>
        </p:nvSpPr>
        <p:spPr/>
        <p:txBody>
          <a:bodyPr/>
          <a:lstStyle/>
          <a:p>
            <a:r>
              <a:rPr lang="en-US" dirty="0"/>
              <a:t>Bias-variance and Model Performance</a:t>
            </a:r>
          </a:p>
        </p:txBody>
      </p:sp>
      <p:sp>
        <p:nvSpPr>
          <p:cNvPr id="3" name="Text Placeholder 2">
            <a:extLst>
              <a:ext uri="{FF2B5EF4-FFF2-40B4-BE49-F238E27FC236}">
                <a16:creationId xmlns:a16="http://schemas.microsoft.com/office/drawing/2014/main" id="{987DCB1E-A63C-9C4D-B7A0-3778BE47D923}"/>
              </a:ext>
            </a:extLst>
          </p:cNvPr>
          <p:cNvSpPr>
            <a:spLocks noGrp="1"/>
          </p:cNvSpPr>
          <p:nvPr>
            <p:ph type="body" idx="1"/>
          </p:nvPr>
        </p:nvSpPr>
        <p:spPr>
          <a:xfrm>
            <a:off x="1689100" y="2756958"/>
            <a:ext cx="8585868" cy="7369176"/>
          </a:xfrm>
        </p:spPr>
        <p:txBody>
          <a:bodyPr/>
          <a:lstStyle/>
          <a:p>
            <a:r>
              <a:rPr lang="en-US" sz="3800" b="1" dirty="0">
                <a:solidFill>
                  <a:schemeClr val="accent3"/>
                </a:solidFill>
              </a:rPr>
              <a:t>Underfitting:</a:t>
            </a:r>
            <a:r>
              <a:rPr lang="en-US" sz="3800" dirty="0"/>
              <a:t> Low model complexity. Corresponds to </a:t>
            </a:r>
            <a:r>
              <a:rPr lang="en-US" sz="3800" b="1" dirty="0"/>
              <a:t>high bias and low variance</a:t>
            </a:r>
            <a:r>
              <a:rPr lang="en-US" sz="3800" dirty="0"/>
              <a:t>. </a:t>
            </a:r>
            <a:endParaRPr lang="en-US" sz="3800" b="1" dirty="0">
              <a:solidFill>
                <a:schemeClr val="accent3"/>
              </a:solidFill>
            </a:endParaRPr>
          </a:p>
          <a:p>
            <a:r>
              <a:rPr lang="en-US" sz="3800" b="1" dirty="0">
                <a:solidFill>
                  <a:schemeClr val="accent3"/>
                </a:solidFill>
              </a:rPr>
              <a:t>Overfitting:</a:t>
            </a:r>
            <a:r>
              <a:rPr lang="en-US" sz="3800" b="1" dirty="0"/>
              <a:t> </a:t>
            </a:r>
            <a:r>
              <a:rPr lang="en-US" sz="3800" dirty="0"/>
              <a:t>Over-complex model and it doesn’t generalize well. Corresponds to </a:t>
            </a:r>
            <a:r>
              <a:rPr lang="en-US" sz="3800" b="1" dirty="0"/>
              <a:t>low bias and high variance.</a:t>
            </a:r>
          </a:p>
          <a:p>
            <a:r>
              <a:rPr lang="en-US" sz="3800" b="1" dirty="0"/>
              <a:t>Example: </a:t>
            </a:r>
            <a:r>
              <a:rPr lang="en-US" sz="3800" dirty="0"/>
              <a:t>Fitting </a:t>
            </a:r>
            <a:r>
              <a:rPr lang="en-US" sz="3800" u="sng" dirty="0"/>
              <a:t>multiple</a:t>
            </a:r>
            <a:r>
              <a:rPr lang="en-US" sz="3800" dirty="0"/>
              <a:t> polynomials to a set of data points. We are using an example from here: </a:t>
            </a:r>
            <a:r>
              <a:rPr lang="en-US" sz="3800" dirty="0">
                <a:hlinkClick r:id="rId2"/>
              </a:rPr>
              <a:t>Understanding Random Forests</a:t>
            </a:r>
            <a:r>
              <a:rPr lang="en-US" sz="3800" dirty="0"/>
              <a:t>, p.58</a:t>
            </a:r>
          </a:p>
          <a:p>
            <a:endParaRPr lang="en-US" dirty="0"/>
          </a:p>
          <a:p>
            <a:endParaRPr lang="en-US" dirty="0"/>
          </a:p>
        </p:txBody>
      </p:sp>
      <p:pic>
        <p:nvPicPr>
          <p:cNvPr id="5" name="Graphic 4">
            <a:extLst>
              <a:ext uri="{FF2B5EF4-FFF2-40B4-BE49-F238E27FC236}">
                <a16:creationId xmlns:a16="http://schemas.microsoft.com/office/drawing/2014/main" id="{11558913-EF2F-9540-B58F-BF7AB8A6CAD8}"/>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0208" r="12918"/>
          <a:stretch/>
        </p:blipFill>
        <p:spPr>
          <a:xfrm>
            <a:off x="10616317" y="2560320"/>
            <a:ext cx="13355955" cy="8686800"/>
          </a:xfrm>
          <a:prstGeom prst="rect">
            <a:avLst/>
          </a:prstGeom>
        </p:spPr>
      </p:pic>
    </p:spTree>
    <p:extLst>
      <p:ext uri="{BB962C8B-B14F-4D97-AF65-F5344CB8AC3E}">
        <p14:creationId xmlns:p14="http://schemas.microsoft.com/office/powerpoint/2010/main" val="26367556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7D3F-17A1-5046-8E21-1D6F18028266}"/>
              </a:ext>
            </a:extLst>
          </p:cNvPr>
          <p:cNvSpPr>
            <a:spLocks noGrp="1"/>
          </p:cNvSpPr>
          <p:nvPr>
            <p:ph type="title"/>
          </p:nvPr>
        </p:nvSpPr>
        <p:spPr/>
        <p:txBody>
          <a:bodyPr/>
          <a:lstStyle/>
          <a:p>
            <a:r>
              <a:rPr lang="en-US" dirty="0"/>
              <a:t>Bias-variance and Model Performance</a:t>
            </a:r>
          </a:p>
        </p:txBody>
      </p:sp>
      <p:sp>
        <p:nvSpPr>
          <p:cNvPr id="3" name="Text Placeholder 2">
            <a:extLst>
              <a:ext uri="{FF2B5EF4-FFF2-40B4-BE49-F238E27FC236}">
                <a16:creationId xmlns:a16="http://schemas.microsoft.com/office/drawing/2014/main" id="{987DCB1E-A63C-9C4D-B7A0-3778BE47D923}"/>
              </a:ext>
            </a:extLst>
          </p:cNvPr>
          <p:cNvSpPr>
            <a:spLocks noGrp="1"/>
          </p:cNvSpPr>
          <p:nvPr>
            <p:ph type="body" idx="1"/>
          </p:nvPr>
        </p:nvSpPr>
        <p:spPr>
          <a:xfrm>
            <a:off x="1689100" y="2756958"/>
            <a:ext cx="8585868" cy="7369176"/>
          </a:xfrm>
        </p:spPr>
        <p:txBody>
          <a:bodyPr/>
          <a:lstStyle/>
          <a:p>
            <a:r>
              <a:rPr lang="en-US" sz="3800" b="1" dirty="0"/>
              <a:t>Example: </a:t>
            </a:r>
            <a:r>
              <a:rPr lang="en-US" sz="3800" dirty="0"/>
              <a:t>Fitting </a:t>
            </a:r>
            <a:r>
              <a:rPr lang="en-US" sz="3800" u="sng" dirty="0"/>
              <a:t>multiple</a:t>
            </a:r>
            <a:r>
              <a:rPr lang="en-US" sz="3800" dirty="0"/>
              <a:t> polynomials to a set of data points. We are using an example from here: </a:t>
            </a:r>
            <a:r>
              <a:rPr lang="en-US" sz="3800" dirty="0">
                <a:hlinkClick r:id="rId2"/>
              </a:rPr>
              <a:t>Understanding Random Forests</a:t>
            </a:r>
            <a:r>
              <a:rPr lang="en-US" sz="3800" dirty="0"/>
              <a:t>, p.58</a:t>
            </a:r>
          </a:p>
          <a:p>
            <a:pPr marL="571500" indent="-571500">
              <a:buFont typeface="Arial" panose="020B0604020202020204" pitchFamily="34" charset="0"/>
              <a:buChar char="•"/>
            </a:pPr>
            <a:r>
              <a:rPr lang="en-US" sz="3800" dirty="0">
                <a:solidFill>
                  <a:srgbClr val="0070C0"/>
                </a:solidFill>
              </a:rPr>
              <a:t>Blue</a:t>
            </a:r>
            <a:r>
              <a:rPr lang="en-US" sz="3800" dirty="0"/>
              <a:t> line is the true function. </a:t>
            </a:r>
            <a:r>
              <a:rPr lang="en-US" sz="3800" dirty="0">
                <a:solidFill>
                  <a:schemeClr val="accent4"/>
                </a:solidFill>
              </a:rPr>
              <a:t>Red</a:t>
            </a:r>
            <a:r>
              <a:rPr lang="en-US" sz="3800" dirty="0"/>
              <a:t> lines are multiple polynomials (in top figures).</a:t>
            </a:r>
            <a:endParaRPr lang="en-US" dirty="0"/>
          </a:p>
          <a:p>
            <a:endParaRPr lang="en-US" dirty="0"/>
          </a:p>
        </p:txBody>
      </p:sp>
      <p:sp>
        <p:nvSpPr>
          <p:cNvPr id="5" name="Rectangle 4">
            <a:extLst>
              <a:ext uri="{FF2B5EF4-FFF2-40B4-BE49-F238E27FC236}">
                <a16:creationId xmlns:a16="http://schemas.microsoft.com/office/drawing/2014/main" id="{18B81673-AD6D-FA49-B978-3840F06635A2}"/>
              </a:ext>
            </a:extLst>
          </p:cNvPr>
          <p:cNvSpPr/>
          <p:nvPr/>
        </p:nvSpPr>
        <p:spPr>
          <a:xfrm>
            <a:off x="15797708" y="11194003"/>
            <a:ext cx="7467109" cy="584775"/>
          </a:xfrm>
          <a:prstGeom prst="rect">
            <a:avLst/>
          </a:prstGeom>
        </p:spPr>
        <p:txBody>
          <a:bodyPr wrap="none">
            <a:spAutoFit/>
          </a:bodyPr>
          <a:lstStyle/>
          <a:p>
            <a:r>
              <a:rPr lang="en-US" sz="3200" dirty="0">
                <a:hlinkClick r:id="rId2"/>
              </a:rPr>
              <a:t>Understanding Random Forests</a:t>
            </a:r>
            <a:r>
              <a:rPr lang="en-US" sz="3200" dirty="0"/>
              <a:t>, p.58</a:t>
            </a:r>
            <a:endParaRPr lang="en-US" dirty="0"/>
          </a:p>
        </p:txBody>
      </p:sp>
      <p:pic>
        <p:nvPicPr>
          <p:cNvPr id="10" name="Graphic 9">
            <a:extLst>
              <a:ext uri="{FF2B5EF4-FFF2-40B4-BE49-F238E27FC236}">
                <a16:creationId xmlns:a16="http://schemas.microsoft.com/office/drawing/2014/main" id="{24EC594F-4960-3647-AF21-2B1461192BDF}"/>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0208" r="12918"/>
          <a:stretch/>
        </p:blipFill>
        <p:spPr>
          <a:xfrm>
            <a:off x="10616317" y="2560320"/>
            <a:ext cx="13355955" cy="8686800"/>
          </a:xfrm>
          <a:prstGeom prst="rect">
            <a:avLst/>
          </a:prstGeom>
        </p:spPr>
      </p:pic>
      <p:sp>
        <p:nvSpPr>
          <p:cNvPr id="11" name="Rectangle 10">
            <a:extLst>
              <a:ext uri="{FF2B5EF4-FFF2-40B4-BE49-F238E27FC236}">
                <a16:creationId xmlns:a16="http://schemas.microsoft.com/office/drawing/2014/main" id="{5008F6E5-258C-CE4F-A040-E7B8DB05BF8E}"/>
              </a:ext>
            </a:extLst>
          </p:cNvPr>
          <p:cNvSpPr/>
          <p:nvPr/>
        </p:nvSpPr>
        <p:spPr>
          <a:xfrm>
            <a:off x="10616316" y="3108960"/>
            <a:ext cx="13355955" cy="3749040"/>
          </a:xfrm>
          <a:prstGeom prst="rect">
            <a:avLst/>
          </a:prstGeom>
          <a:noFill/>
          <a:ln w="47625" cap="flat">
            <a:solidFill>
              <a:schemeClr val="accent3"/>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267957142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7D3F-17A1-5046-8E21-1D6F18028266}"/>
              </a:ext>
            </a:extLst>
          </p:cNvPr>
          <p:cNvSpPr>
            <a:spLocks noGrp="1"/>
          </p:cNvSpPr>
          <p:nvPr>
            <p:ph type="title"/>
          </p:nvPr>
        </p:nvSpPr>
        <p:spPr/>
        <p:txBody>
          <a:bodyPr/>
          <a:lstStyle/>
          <a:p>
            <a:r>
              <a:rPr lang="en-US" dirty="0"/>
              <a:t>Bias-variance and Model Performance</a:t>
            </a:r>
          </a:p>
        </p:txBody>
      </p:sp>
      <p:sp>
        <p:nvSpPr>
          <p:cNvPr id="3" name="Text Placeholder 2">
            <a:extLst>
              <a:ext uri="{FF2B5EF4-FFF2-40B4-BE49-F238E27FC236}">
                <a16:creationId xmlns:a16="http://schemas.microsoft.com/office/drawing/2014/main" id="{987DCB1E-A63C-9C4D-B7A0-3778BE47D923}"/>
              </a:ext>
            </a:extLst>
          </p:cNvPr>
          <p:cNvSpPr>
            <a:spLocks noGrp="1"/>
          </p:cNvSpPr>
          <p:nvPr>
            <p:ph type="body" idx="1"/>
          </p:nvPr>
        </p:nvSpPr>
        <p:spPr>
          <a:xfrm>
            <a:off x="1689100" y="2756958"/>
            <a:ext cx="8585868" cy="7369176"/>
          </a:xfrm>
        </p:spPr>
        <p:txBody>
          <a:bodyPr/>
          <a:lstStyle/>
          <a:p>
            <a:r>
              <a:rPr lang="en-US" sz="3800" b="1" dirty="0"/>
              <a:t>Example: </a:t>
            </a:r>
            <a:r>
              <a:rPr lang="en-US" sz="3800" dirty="0"/>
              <a:t>Fitting </a:t>
            </a:r>
            <a:r>
              <a:rPr lang="en-US" sz="3800" u="sng" dirty="0"/>
              <a:t>multiple</a:t>
            </a:r>
            <a:r>
              <a:rPr lang="en-US" sz="3800" dirty="0"/>
              <a:t> polynomials to a set of data points. We are using an example from here: </a:t>
            </a:r>
            <a:r>
              <a:rPr lang="en-US" sz="3800" dirty="0">
                <a:hlinkClick r:id="rId2"/>
              </a:rPr>
              <a:t>Understanding Random Forests</a:t>
            </a:r>
            <a:r>
              <a:rPr lang="en-US" sz="3800" dirty="0"/>
              <a:t>, p.58</a:t>
            </a:r>
          </a:p>
          <a:p>
            <a:pPr marL="571500" indent="-571500">
              <a:buFont typeface="Arial" panose="020B0604020202020204" pitchFamily="34" charset="0"/>
              <a:buChar char="•"/>
            </a:pPr>
            <a:r>
              <a:rPr lang="en-US" sz="3800" dirty="0">
                <a:solidFill>
                  <a:srgbClr val="0070C0"/>
                </a:solidFill>
              </a:rPr>
              <a:t>Blue</a:t>
            </a:r>
            <a:r>
              <a:rPr lang="en-US" sz="3800" dirty="0"/>
              <a:t> line is the true function. </a:t>
            </a:r>
            <a:r>
              <a:rPr lang="en-US" sz="3800" dirty="0">
                <a:solidFill>
                  <a:schemeClr val="accent4"/>
                </a:solidFill>
              </a:rPr>
              <a:t>Red</a:t>
            </a:r>
            <a:r>
              <a:rPr lang="en-US" sz="3800" dirty="0"/>
              <a:t> lines are multiple polynomials (in top figures).</a:t>
            </a:r>
            <a:endParaRPr lang="en-US" sz="4000" dirty="0"/>
          </a:p>
          <a:p>
            <a:pPr marL="571500" indent="-571500">
              <a:buFont typeface="Arial" panose="020B0604020202020204" pitchFamily="34" charset="0"/>
              <a:buChar char="•"/>
            </a:pPr>
            <a:r>
              <a:rPr lang="en-US" dirty="0"/>
              <a:t>Polynomial with </a:t>
            </a:r>
            <a:r>
              <a:rPr lang="en-US" b="1" dirty="0"/>
              <a:t>degree=1: Underfits </a:t>
            </a:r>
            <a:r>
              <a:rPr lang="en-US" dirty="0"/>
              <a:t>with </a:t>
            </a:r>
            <a:r>
              <a:rPr lang="en-US" b="1" dirty="0"/>
              <a:t>high bias, low variance</a:t>
            </a:r>
          </a:p>
          <a:p>
            <a:pPr marL="571500" indent="-571500">
              <a:buFont typeface="Arial" panose="020B0604020202020204" pitchFamily="34" charset="0"/>
              <a:buChar char="•"/>
            </a:pPr>
            <a:r>
              <a:rPr lang="en-US" dirty="0"/>
              <a:t>Polynomial with </a:t>
            </a:r>
            <a:r>
              <a:rPr lang="en-US" b="1" dirty="0"/>
              <a:t>degree=15: Overfits </a:t>
            </a:r>
            <a:r>
              <a:rPr lang="en-US" dirty="0"/>
              <a:t>with </a:t>
            </a:r>
            <a:r>
              <a:rPr lang="en-US" b="1" dirty="0"/>
              <a:t>low bias, high variance</a:t>
            </a:r>
          </a:p>
          <a:p>
            <a:endParaRPr lang="en-US" dirty="0"/>
          </a:p>
        </p:txBody>
      </p:sp>
      <p:sp>
        <p:nvSpPr>
          <p:cNvPr id="5" name="Rectangle 4">
            <a:extLst>
              <a:ext uri="{FF2B5EF4-FFF2-40B4-BE49-F238E27FC236}">
                <a16:creationId xmlns:a16="http://schemas.microsoft.com/office/drawing/2014/main" id="{18B81673-AD6D-FA49-B978-3840F06635A2}"/>
              </a:ext>
            </a:extLst>
          </p:cNvPr>
          <p:cNvSpPr/>
          <p:nvPr/>
        </p:nvSpPr>
        <p:spPr>
          <a:xfrm>
            <a:off x="15797708" y="11194003"/>
            <a:ext cx="7467109" cy="584775"/>
          </a:xfrm>
          <a:prstGeom prst="rect">
            <a:avLst/>
          </a:prstGeom>
        </p:spPr>
        <p:txBody>
          <a:bodyPr wrap="none">
            <a:spAutoFit/>
          </a:bodyPr>
          <a:lstStyle/>
          <a:p>
            <a:r>
              <a:rPr lang="en-US" sz="3200" dirty="0">
                <a:hlinkClick r:id="rId2"/>
              </a:rPr>
              <a:t>Understanding Random Forests</a:t>
            </a:r>
            <a:r>
              <a:rPr lang="en-US" sz="3200" dirty="0"/>
              <a:t>, p.58</a:t>
            </a:r>
            <a:endParaRPr lang="en-US" dirty="0"/>
          </a:p>
        </p:txBody>
      </p:sp>
      <p:pic>
        <p:nvPicPr>
          <p:cNvPr id="12" name="Graphic 11">
            <a:extLst>
              <a:ext uri="{FF2B5EF4-FFF2-40B4-BE49-F238E27FC236}">
                <a16:creationId xmlns:a16="http://schemas.microsoft.com/office/drawing/2014/main" id="{CE16046F-4AEA-5E48-B73C-215604BBF1D8}"/>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0208" r="12918"/>
          <a:stretch/>
        </p:blipFill>
        <p:spPr>
          <a:xfrm>
            <a:off x="10616317" y="2560320"/>
            <a:ext cx="13355955" cy="8686800"/>
          </a:xfrm>
          <a:prstGeom prst="rect">
            <a:avLst/>
          </a:prstGeom>
        </p:spPr>
      </p:pic>
      <p:sp>
        <p:nvSpPr>
          <p:cNvPr id="13" name="Rectangle 12">
            <a:extLst>
              <a:ext uri="{FF2B5EF4-FFF2-40B4-BE49-F238E27FC236}">
                <a16:creationId xmlns:a16="http://schemas.microsoft.com/office/drawing/2014/main" id="{01DA6629-83A0-1640-A21D-1DF73200547F}"/>
              </a:ext>
            </a:extLst>
          </p:cNvPr>
          <p:cNvSpPr>
            <a:spLocks/>
          </p:cNvSpPr>
          <p:nvPr/>
        </p:nvSpPr>
        <p:spPr>
          <a:xfrm>
            <a:off x="10773073" y="7033290"/>
            <a:ext cx="3680152" cy="3566160"/>
          </a:xfrm>
          <a:prstGeom prst="rect">
            <a:avLst/>
          </a:prstGeom>
          <a:noFill/>
          <a:ln w="47625" cap="flat">
            <a:solidFill>
              <a:schemeClr val="accent3"/>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 name="Rectangle 13">
            <a:extLst>
              <a:ext uri="{FF2B5EF4-FFF2-40B4-BE49-F238E27FC236}">
                <a16:creationId xmlns:a16="http://schemas.microsoft.com/office/drawing/2014/main" id="{1F15EA0D-2151-DC4F-9193-C7217B6A9624}"/>
              </a:ext>
            </a:extLst>
          </p:cNvPr>
          <p:cNvSpPr>
            <a:spLocks/>
          </p:cNvSpPr>
          <p:nvPr/>
        </p:nvSpPr>
        <p:spPr>
          <a:xfrm>
            <a:off x="18437930" y="7033290"/>
            <a:ext cx="3680152" cy="3566160"/>
          </a:xfrm>
          <a:prstGeom prst="rect">
            <a:avLst/>
          </a:prstGeom>
          <a:noFill/>
          <a:ln w="47625" cap="flat">
            <a:solidFill>
              <a:schemeClr val="accent3"/>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53879016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36776-FAB6-1745-9BF9-62C57280BCF5}"/>
              </a:ext>
            </a:extLst>
          </p:cNvPr>
          <p:cNvSpPr>
            <a:spLocks noGrp="1"/>
          </p:cNvSpPr>
          <p:nvPr>
            <p:ph type="title"/>
          </p:nvPr>
        </p:nvSpPr>
        <p:spPr/>
        <p:txBody>
          <a:bodyPr/>
          <a:lstStyle/>
          <a:p>
            <a:r>
              <a:rPr lang="en-US" dirty="0"/>
              <a:t>The Bias-Variance Decomposition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11869BB-B4E6-8443-8D34-DED5D9656457}"/>
                  </a:ext>
                </a:extLst>
              </p:cNvPr>
              <p:cNvSpPr>
                <a:spLocks noGrp="1"/>
              </p:cNvSpPr>
              <p:nvPr>
                <p:ph type="body" idx="1"/>
              </p:nvPr>
            </p:nvSpPr>
            <p:spPr/>
            <p:txBody>
              <a:bodyPr/>
              <a:lstStyle/>
              <a:p>
                <a:pPr marL="0" indent="0">
                  <a:buNone/>
                </a:pPr>
                <a:r>
                  <a:rPr lang="en-US" sz="4400" dirty="0"/>
                  <a:t>Let’s write the </a:t>
                </a:r>
                <a:r>
                  <a:rPr lang="en-US" sz="4400" b="1" dirty="0">
                    <a:solidFill>
                      <a:schemeClr val="tx1"/>
                    </a:solidFill>
                  </a:rPr>
                  <a:t>bias-variance decomposition</a:t>
                </a:r>
                <a:r>
                  <a:rPr lang="en-US" sz="4400" dirty="0"/>
                  <a:t>:</a:t>
                </a:r>
              </a:p>
              <a:p>
                <a:pPr marL="0" indent="0">
                  <a:buNone/>
                </a:pPr>
                <a:endParaRPr lang="en-US" sz="4400" b="1" dirty="0">
                  <a:solidFill>
                    <a:schemeClr val="accent6"/>
                  </a:solidFill>
                </a:endParaRPr>
              </a:p>
              <a:p>
                <a:pPr marL="0" indent="0" algn="ctr">
                  <a:buNone/>
                </a:pPr>
                <a14:m>
                  <m:oMathPara xmlns:m="http://schemas.openxmlformats.org/officeDocument/2006/math">
                    <m:oMathParaPr>
                      <m:jc m:val="centerGroup"/>
                    </m:oMathParaPr>
                    <m:oMath xmlns:m="http://schemas.openxmlformats.org/officeDocument/2006/math">
                      <m:r>
                        <m:rPr>
                          <m:sty m:val="p"/>
                        </m:rPr>
                        <a:rPr lang="en-US" sz="4400">
                          <a:latin typeface="Cambria Math" panose="02040503050406030204" pitchFamily="18" charset="0"/>
                        </a:rPr>
                        <m:t>Error</m:t>
                      </m:r>
                      <m:d>
                        <m:dPr>
                          <m:ctrlPr>
                            <a:rPr lang="en-US" sz="4400" i="1">
                              <a:latin typeface="Cambria Math" panose="02040503050406030204" pitchFamily="18" charset="0"/>
                            </a:rPr>
                          </m:ctrlPr>
                        </m:dPr>
                        <m:e>
                          <m:acc>
                            <m:accPr>
                              <m:chr m:val="⃗"/>
                              <m:ctrlPr>
                                <a:rPr lang="en-US" sz="4400" i="1">
                                  <a:latin typeface="Cambria Math" panose="02040503050406030204" pitchFamily="18" charset="0"/>
                                </a:rPr>
                              </m:ctrlPr>
                            </m:accPr>
                            <m:e>
                              <m:r>
                                <a:rPr lang="en-US" sz="4400" i="1">
                                  <a:latin typeface="Cambria Math" panose="02040503050406030204" pitchFamily="18" charset="0"/>
                                </a:rPr>
                                <m:t>𝑥</m:t>
                              </m:r>
                            </m:e>
                          </m:acc>
                        </m:e>
                      </m:d>
                      <m:r>
                        <a:rPr lang="en-US" sz="4400" i="1">
                          <a:latin typeface="Cambria Math" panose="02040503050406030204" pitchFamily="18" charset="0"/>
                        </a:rPr>
                        <m:t>=</m:t>
                      </m:r>
                      <m:r>
                        <m:rPr>
                          <m:sty m:val="p"/>
                        </m:rPr>
                        <a:rPr lang="en-US" sz="4400">
                          <a:latin typeface="Cambria Math" panose="02040503050406030204" pitchFamily="18" charset="0"/>
                          <a:ea typeface="Cambria Math" panose="02040503050406030204" pitchFamily="18" charset="0"/>
                        </a:rPr>
                        <m:t>Bias</m:t>
                      </m:r>
                      <m:sSup>
                        <m:sSupPr>
                          <m:ctrlPr>
                            <a:rPr lang="en-US" sz="4400" i="1">
                              <a:latin typeface="Cambria Math" panose="02040503050406030204" pitchFamily="18" charset="0"/>
                              <a:ea typeface="Cambria Math" panose="02040503050406030204" pitchFamily="18" charset="0"/>
                            </a:rPr>
                          </m:ctrlPr>
                        </m:sSupPr>
                        <m:e>
                          <m:d>
                            <m:dPr>
                              <m:ctrlPr>
                                <a:rPr lang="en-US" sz="4400" i="1">
                                  <a:latin typeface="Cambria Math" panose="02040503050406030204" pitchFamily="18" charset="0"/>
                                  <a:ea typeface="Cambria Math" panose="02040503050406030204" pitchFamily="18" charset="0"/>
                                </a:rPr>
                              </m:ctrlPr>
                            </m:dPr>
                            <m:e>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𝑥</m:t>
                                  </m:r>
                                </m:e>
                              </m:acc>
                            </m:e>
                          </m:d>
                        </m:e>
                        <m:sup>
                          <m:r>
                            <a:rPr lang="en-US" sz="4400" i="1">
                              <a:latin typeface="Cambria Math" panose="02040503050406030204" pitchFamily="18" charset="0"/>
                              <a:ea typeface="Cambria Math" panose="02040503050406030204" pitchFamily="18" charset="0"/>
                            </a:rPr>
                            <m:t>2</m:t>
                          </m:r>
                        </m:sup>
                      </m:sSup>
                      <m:r>
                        <a:rPr lang="en-US" sz="4400" i="1">
                          <a:latin typeface="Cambria Math" panose="02040503050406030204" pitchFamily="18" charset="0"/>
                          <a:ea typeface="Cambria Math" panose="02040503050406030204" pitchFamily="18" charset="0"/>
                        </a:rPr>
                        <m:t>+</m:t>
                      </m:r>
                      <m:r>
                        <m:rPr>
                          <m:sty m:val="p"/>
                        </m:rPr>
                        <a:rPr lang="en-US" sz="4400">
                          <a:latin typeface="Cambria Math" panose="02040503050406030204" pitchFamily="18" charset="0"/>
                          <a:ea typeface="Cambria Math" panose="02040503050406030204" pitchFamily="18" charset="0"/>
                        </a:rPr>
                        <m:t>Var</m:t>
                      </m:r>
                      <m:d>
                        <m:dPr>
                          <m:begChr m:val="["/>
                          <m:endChr m:val="]"/>
                          <m:ctrlPr>
                            <a:rPr lang="en-US" sz="4400" i="1">
                              <a:latin typeface="Cambria Math" panose="02040503050406030204" pitchFamily="18" charset="0"/>
                              <a:ea typeface="Cambria Math" panose="02040503050406030204" pitchFamily="18" charset="0"/>
                            </a:rPr>
                          </m:ctrlPr>
                        </m:dPr>
                        <m:e>
                          <m:sSub>
                            <m:sSubPr>
                              <m:ctrlPr>
                                <a:rPr lang="en-US" sz="4400" i="1">
                                  <a:latin typeface="Cambria Math" panose="02040503050406030204" pitchFamily="18" charset="0"/>
                                  <a:ea typeface="Cambria Math" panose="02040503050406030204" pitchFamily="18" charset="0"/>
                                </a:rPr>
                              </m:ctrlPr>
                            </m:sSubPr>
                            <m:e>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𝑓</m:t>
                                  </m:r>
                                </m:e>
                              </m:acc>
                            </m:e>
                            <m:sub>
                              <m:r>
                                <a:rPr lang="en-US" sz="4400" i="1">
                                  <a:latin typeface="Cambria Math" panose="02040503050406030204" pitchFamily="18" charset="0"/>
                                  <a:ea typeface="Cambria Math" panose="02040503050406030204" pitchFamily="18" charset="0"/>
                                </a:rPr>
                                <m:t>𝒟</m:t>
                              </m:r>
                            </m:sub>
                          </m:sSub>
                          <m:d>
                            <m:dPr>
                              <m:ctrlPr>
                                <a:rPr lang="en-US" sz="4400" i="1">
                                  <a:latin typeface="Cambria Math" panose="02040503050406030204" pitchFamily="18" charset="0"/>
                                  <a:ea typeface="Cambria Math" panose="02040503050406030204" pitchFamily="18" charset="0"/>
                                </a:rPr>
                              </m:ctrlPr>
                            </m:dPr>
                            <m:e>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𝑥</m:t>
                                  </m:r>
                                </m:e>
                              </m:acc>
                            </m:e>
                          </m:d>
                        </m:e>
                      </m:d>
                      <m:r>
                        <a:rPr lang="en-US" sz="4400">
                          <a:latin typeface="Cambria Math" panose="02040503050406030204" pitchFamily="18" charset="0"/>
                          <a:ea typeface="Cambria Math" panose="02040503050406030204" pitchFamily="18" charset="0"/>
                        </a:rPr>
                        <m:t>+</m:t>
                      </m:r>
                      <m:r>
                        <m:rPr>
                          <m:sty m:val="p"/>
                        </m:rPr>
                        <a:rPr lang="en-US" sz="4400">
                          <a:latin typeface="Cambria Math" panose="02040503050406030204" pitchFamily="18" charset="0"/>
                          <a:ea typeface="Cambria Math" panose="02040503050406030204" pitchFamily="18" charset="0"/>
                        </a:rPr>
                        <m:t>Noise</m:t>
                      </m:r>
                      <m:r>
                        <a:rPr lang="en-US" sz="4400" i="1">
                          <a:latin typeface="Cambria Math" panose="02040503050406030204" pitchFamily="18" charset="0"/>
                          <a:ea typeface="Cambria Math" panose="02040503050406030204" pitchFamily="18" charset="0"/>
                        </a:rPr>
                        <m:t>(</m:t>
                      </m:r>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𝑥</m:t>
                          </m:r>
                        </m:e>
                      </m:acc>
                      <m:r>
                        <a:rPr lang="en-US" sz="4400" i="1">
                          <a:latin typeface="Cambria Math" panose="02040503050406030204" pitchFamily="18" charset="0"/>
                          <a:ea typeface="Cambria Math" panose="02040503050406030204" pitchFamily="18" charset="0"/>
                        </a:rPr>
                        <m:t>)</m:t>
                      </m:r>
                    </m:oMath>
                  </m:oMathPara>
                </a14:m>
                <a:endParaRPr lang="en-US" sz="4400" dirty="0"/>
              </a:p>
              <a:p>
                <a:r>
                  <a:rPr lang="en-US" sz="4400" dirty="0"/>
                  <a:t>All errors can be attributed to a combination of three types of errors:</a:t>
                </a:r>
              </a:p>
              <a:p>
                <a:pPr lvl="1">
                  <a:buFont typeface="Wingdings" pitchFamily="2" charset="2"/>
                  <a:buChar char="§"/>
                </a:pPr>
                <a:r>
                  <a:rPr lang="en-US" sz="3800" b="1" dirty="0"/>
                  <a:t>Systematic prediction error (bias)</a:t>
                </a:r>
              </a:p>
              <a:p>
                <a:pPr lvl="1">
                  <a:buFont typeface="Wingdings" pitchFamily="2" charset="2"/>
                  <a:buChar char="§"/>
                </a:pPr>
                <a:r>
                  <a:rPr lang="en-US" sz="3800" b="1" dirty="0">
                    <a:solidFill>
                      <a:schemeClr val="tx1"/>
                    </a:solidFill>
                  </a:rPr>
                  <a:t>Fluctuation of the model</a:t>
                </a:r>
                <a:r>
                  <a:rPr lang="en-US" sz="3800" dirty="0">
                    <a:solidFill>
                      <a:schemeClr val="tx1"/>
                    </a:solidFill>
                  </a:rPr>
                  <a:t> with the selected dataset </a:t>
                </a:r>
                <a:r>
                  <a:rPr lang="en-US" sz="3800" b="1" dirty="0">
                    <a:solidFill>
                      <a:schemeClr val="tx1"/>
                    </a:solidFill>
                  </a:rPr>
                  <a:t>(variance)</a:t>
                </a:r>
                <a:r>
                  <a:rPr lang="en-US" sz="3800" dirty="0">
                    <a:solidFill>
                      <a:schemeClr val="tx1"/>
                    </a:solidFill>
                  </a:rPr>
                  <a:t>.</a:t>
                </a:r>
              </a:p>
              <a:p>
                <a:pPr lvl="1">
                  <a:buFont typeface="Wingdings" pitchFamily="2" charset="2"/>
                  <a:buChar char="§"/>
                </a:pPr>
                <a:r>
                  <a:rPr lang="en-US" sz="4000" b="1" dirty="0"/>
                  <a:t>Inherent noise</a:t>
                </a:r>
                <a:endParaRPr lang="en-US" sz="3800" b="1" dirty="0"/>
              </a:p>
              <a:p>
                <a:r>
                  <a:rPr lang="en-US" sz="4400" dirty="0"/>
                  <a:t>The inherent noise can never be reduced</a:t>
                </a:r>
              </a:p>
              <a:p>
                <a:r>
                  <a:rPr lang="en-US" sz="4400" dirty="0"/>
                  <a:t>The bias and the variance can be controlled through model selection.</a:t>
                </a:r>
              </a:p>
            </p:txBody>
          </p:sp>
        </mc:Choice>
        <mc:Fallback xmlns="">
          <p:sp>
            <p:nvSpPr>
              <p:cNvPr id="3" name="Text Placeholder 2">
                <a:extLst>
                  <a:ext uri="{FF2B5EF4-FFF2-40B4-BE49-F238E27FC236}">
                    <a16:creationId xmlns:a16="http://schemas.microsoft.com/office/drawing/2014/main" id="{311869BB-B4E6-8443-8D34-DED5D9656457}"/>
                  </a:ext>
                </a:extLst>
              </p:cNvPr>
              <p:cNvSpPr>
                <a:spLocks noGrp="1" noRot="1" noChangeAspect="1" noMove="1" noResize="1" noEditPoints="1" noAdjustHandles="1" noChangeArrowheads="1" noChangeShapeType="1" noTextEdit="1"/>
              </p:cNvSpPr>
              <p:nvPr>
                <p:ph type="body" idx="1"/>
              </p:nvPr>
            </p:nvSpPr>
            <p:spPr>
              <a:blipFill>
                <a:blip r:embed="rId3"/>
                <a:stretch>
                  <a:fillRect l="-1813" t="-1549" b="-12737"/>
                </a:stretch>
              </a:blipFill>
            </p:spPr>
            <p:txBody>
              <a:bodyPr/>
              <a:lstStyle/>
              <a:p>
                <a:r>
                  <a:rPr lang="en-US">
                    <a:noFill/>
                  </a:rPr>
                  <a:t> </a:t>
                </a:r>
              </a:p>
            </p:txBody>
          </p:sp>
        </mc:Fallback>
      </mc:AlternateContent>
    </p:spTree>
    <p:extLst>
      <p:ext uri="{BB962C8B-B14F-4D97-AF65-F5344CB8AC3E}">
        <p14:creationId xmlns:p14="http://schemas.microsoft.com/office/powerpoint/2010/main" val="117542146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A0D2D-B6B2-2848-B8F6-2B9401566C6D}"/>
              </a:ext>
            </a:extLst>
          </p:cNvPr>
          <p:cNvSpPr>
            <a:spLocks noGrp="1"/>
          </p:cNvSpPr>
          <p:nvPr>
            <p:ph type="title"/>
          </p:nvPr>
        </p:nvSpPr>
        <p:spPr/>
        <p:txBody>
          <a:bodyPr>
            <a:normAutofit fontScale="90000"/>
          </a:bodyPr>
          <a:lstStyle/>
          <a:p>
            <a:r>
              <a:rPr lang="en-US" dirty="0"/>
              <a:t>Decision Trees &amp; Ensemble Models</a:t>
            </a:r>
          </a:p>
        </p:txBody>
      </p:sp>
      <p:sp>
        <p:nvSpPr>
          <p:cNvPr id="3" name="Text Placeholder 2">
            <a:extLst>
              <a:ext uri="{FF2B5EF4-FFF2-40B4-BE49-F238E27FC236}">
                <a16:creationId xmlns:a16="http://schemas.microsoft.com/office/drawing/2014/main" id="{F1296DE9-6A0C-FE49-9867-7DCE6AFFF28E}"/>
              </a:ext>
            </a:extLst>
          </p:cNvPr>
          <p:cNvSpPr>
            <a:spLocks noGrp="1"/>
          </p:cNvSpPr>
          <p:nvPr>
            <p:ph type="body" sz="half" idx="1"/>
          </p:nvPr>
        </p:nvSpPr>
        <p:spPr/>
        <p:txBody>
          <a:bodyPr/>
          <a:lstStyle/>
          <a:p>
            <a:r>
              <a:rPr lang="en-US" dirty="0"/>
              <a:t>Lecture 2</a:t>
            </a:r>
          </a:p>
        </p:txBody>
      </p:sp>
    </p:spTree>
    <p:extLst>
      <p:ext uri="{BB962C8B-B14F-4D97-AF65-F5344CB8AC3E}">
        <p14:creationId xmlns:p14="http://schemas.microsoft.com/office/powerpoint/2010/main" val="30401827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94A02AD-AED3-9649-B12E-780CE24B958A}"/>
              </a:ext>
            </a:extLst>
          </p:cNvPr>
          <p:cNvSpPr/>
          <p:nvPr/>
        </p:nvSpPr>
        <p:spPr>
          <a:xfrm>
            <a:off x="1452282" y="7342094"/>
            <a:ext cx="12828494" cy="3657600"/>
          </a:xfrm>
          <a:prstGeom prst="rect">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 name="Title 1">
            <a:extLst>
              <a:ext uri="{FF2B5EF4-FFF2-40B4-BE49-F238E27FC236}">
                <a16:creationId xmlns:a16="http://schemas.microsoft.com/office/drawing/2014/main" id="{7B61C6B3-1B82-0043-B47A-DDDDEDA59A19}"/>
              </a:ext>
            </a:extLst>
          </p:cNvPr>
          <p:cNvSpPr>
            <a:spLocks noGrp="1"/>
          </p:cNvSpPr>
          <p:nvPr>
            <p:ph type="title"/>
          </p:nvPr>
        </p:nvSpPr>
        <p:spPr/>
        <p:txBody>
          <a:bodyPr/>
          <a:lstStyle/>
          <a:p>
            <a:r>
              <a:rPr lang="en-US" dirty="0"/>
              <a:t>The Bias-Variance Decomposition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68349AD2-E4FF-4643-B980-FA2FE6FA9206}"/>
                  </a:ext>
                </a:extLst>
              </p:cNvPr>
              <p:cNvSpPr>
                <a:spLocks noGrp="1"/>
              </p:cNvSpPr>
              <p:nvPr>
                <p:ph type="body" idx="1"/>
              </p:nvPr>
            </p:nvSpPr>
            <p:spPr>
              <a:xfrm>
                <a:off x="1689100" y="2756958"/>
                <a:ext cx="22671750" cy="7369176"/>
              </a:xfrm>
            </p:spPr>
            <p:txBody>
              <a:bodyPr/>
              <a:lstStyle/>
              <a:p>
                <a:r>
                  <a:rPr lang="en-US" sz="4400" dirty="0">
                    <a:latin typeface="Amazon Ember" panose="020B0603020204020204" pitchFamily="34" charset="0"/>
                    <a:ea typeface="Amazon Ember" panose="020B0603020204020204" pitchFamily="34" charset="0"/>
                    <a:cs typeface="Amazon Ember" panose="020B0603020204020204" pitchFamily="34" charset="0"/>
                  </a:rPr>
                  <a:t>We will derive this equation:</a:t>
                </a:r>
              </a:p>
              <a:p>
                <a:pPr/>
                <a14:m>
                  <m:oMathPara xmlns:m="http://schemas.openxmlformats.org/officeDocument/2006/math">
                    <m:oMathParaPr>
                      <m:jc m:val="centerGroup"/>
                    </m:oMathParaPr>
                    <m:oMath xmlns:m="http://schemas.openxmlformats.org/officeDocument/2006/math">
                      <m:r>
                        <m:rPr>
                          <m:sty m:val="p"/>
                        </m:rPr>
                        <a:rPr lang="en-US" sz="4400" smtClean="0">
                          <a:solidFill>
                            <a:schemeClr val="accent1"/>
                          </a:solidFill>
                          <a:latin typeface="Cambria Math" panose="02040503050406030204" pitchFamily="18" charset="0"/>
                        </a:rPr>
                        <m:t>Error</m:t>
                      </m:r>
                      <m:d>
                        <m:dPr>
                          <m:ctrlPr>
                            <a:rPr lang="en-US" sz="4400" i="1">
                              <a:solidFill>
                                <a:schemeClr val="accent1"/>
                              </a:solidFill>
                              <a:latin typeface="Cambria Math" panose="02040503050406030204" pitchFamily="18" charset="0"/>
                            </a:rPr>
                          </m:ctrlPr>
                        </m:dPr>
                        <m:e>
                          <m:acc>
                            <m:accPr>
                              <m:chr m:val="⃗"/>
                              <m:ctrlPr>
                                <a:rPr lang="en-US" sz="4400" i="1">
                                  <a:solidFill>
                                    <a:schemeClr val="accent1"/>
                                  </a:solidFill>
                                  <a:latin typeface="Cambria Math" panose="02040503050406030204" pitchFamily="18" charset="0"/>
                                </a:rPr>
                              </m:ctrlPr>
                            </m:accPr>
                            <m:e>
                              <m:r>
                                <a:rPr lang="en-US" sz="4400" i="1">
                                  <a:solidFill>
                                    <a:schemeClr val="accent1"/>
                                  </a:solidFill>
                                  <a:latin typeface="Cambria Math" panose="02040503050406030204" pitchFamily="18" charset="0"/>
                                </a:rPr>
                                <m:t>𝑥</m:t>
                              </m:r>
                            </m:e>
                          </m:acc>
                        </m:e>
                      </m:d>
                      <m:r>
                        <a:rPr lang="en-US" sz="4400" i="1">
                          <a:latin typeface="Cambria Math" panose="02040503050406030204" pitchFamily="18" charset="0"/>
                        </a:rPr>
                        <m:t>=</m:t>
                      </m:r>
                      <m:r>
                        <m:rPr>
                          <m:sty m:val="p"/>
                        </m:rPr>
                        <a:rPr lang="en-US" sz="4400" smtClean="0">
                          <a:solidFill>
                            <a:schemeClr val="accent2"/>
                          </a:solidFill>
                          <a:latin typeface="Cambria Math" panose="02040503050406030204" pitchFamily="18" charset="0"/>
                          <a:ea typeface="Cambria Math" panose="02040503050406030204" pitchFamily="18" charset="0"/>
                        </a:rPr>
                        <m:t>Bias</m:t>
                      </m:r>
                      <m:sSup>
                        <m:sSupPr>
                          <m:ctrlPr>
                            <a:rPr lang="en-US" sz="4400" i="1">
                              <a:solidFill>
                                <a:schemeClr val="accent2"/>
                              </a:solidFill>
                              <a:latin typeface="Cambria Math" panose="02040503050406030204" pitchFamily="18" charset="0"/>
                              <a:ea typeface="Cambria Math" panose="02040503050406030204" pitchFamily="18" charset="0"/>
                            </a:rPr>
                          </m:ctrlPr>
                        </m:sSupPr>
                        <m:e>
                          <m:d>
                            <m:dPr>
                              <m:ctrlPr>
                                <a:rPr lang="en-US" sz="4400" i="1">
                                  <a:solidFill>
                                    <a:schemeClr val="accent2"/>
                                  </a:solidFill>
                                  <a:latin typeface="Cambria Math" panose="02040503050406030204" pitchFamily="18" charset="0"/>
                                  <a:ea typeface="Cambria Math" panose="02040503050406030204" pitchFamily="18" charset="0"/>
                                </a:rPr>
                              </m:ctrlPr>
                            </m:dPr>
                            <m:e>
                              <m:acc>
                                <m:accPr>
                                  <m:chr m:val="⃗"/>
                                  <m:ctrlPr>
                                    <a:rPr lang="en-US" sz="4400" i="1">
                                      <a:solidFill>
                                        <a:schemeClr val="accent2"/>
                                      </a:solidFill>
                                      <a:latin typeface="Cambria Math" panose="02040503050406030204" pitchFamily="18" charset="0"/>
                                      <a:ea typeface="Cambria Math" panose="02040503050406030204" pitchFamily="18" charset="0"/>
                                    </a:rPr>
                                  </m:ctrlPr>
                                </m:accPr>
                                <m:e>
                                  <m:r>
                                    <a:rPr lang="en-US" sz="4400" i="1">
                                      <a:solidFill>
                                        <a:schemeClr val="accent2"/>
                                      </a:solidFill>
                                      <a:latin typeface="Cambria Math" panose="02040503050406030204" pitchFamily="18" charset="0"/>
                                      <a:ea typeface="Cambria Math" panose="02040503050406030204" pitchFamily="18" charset="0"/>
                                    </a:rPr>
                                    <m:t>𝑥</m:t>
                                  </m:r>
                                </m:e>
                              </m:acc>
                            </m:e>
                          </m:d>
                        </m:e>
                        <m:sup>
                          <m:r>
                            <a:rPr lang="en-US" sz="4400" i="1">
                              <a:solidFill>
                                <a:schemeClr val="accent2"/>
                              </a:solidFill>
                              <a:latin typeface="Cambria Math" panose="02040503050406030204" pitchFamily="18" charset="0"/>
                              <a:ea typeface="Cambria Math" panose="02040503050406030204" pitchFamily="18" charset="0"/>
                            </a:rPr>
                            <m:t>2</m:t>
                          </m:r>
                        </m:sup>
                      </m:sSup>
                      <m:r>
                        <a:rPr lang="en-US" sz="4400" i="1">
                          <a:latin typeface="Cambria Math" panose="02040503050406030204" pitchFamily="18" charset="0"/>
                          <a:ea typeface="Cambria Math" panose="02040503050406030204" pitchFamily="18" charset="0"/>
                        </a:rPr>
                        <m:t>+</m:t>
                      </m:r>
                      <m:r>
                        <m:rPr>
                          <m:sty m:val="p"/>
                        </m:rPr>
                        <a:rPr lang="en-US" sz="4400" smtClean="0">
                          <a:solidFill>
                            <a:schemeClr val="accent3"/>
                          </a:solidFill>
                          <a:latin typeface="Cambria Math" panose="02040503050406030204" pitchFamily="18" charset="0"/>
                          <a:ea typeface="Cambria Math" panose="02040503050406030204" pitchFamily="18" charset="0"/>
                        </a:rPr>
                        <m:t>Var</m:t>
                      </m:r>
                      <m:d>
                        <m:dPr>
                          <m:begChr m:val="["/>
                          <m:endChr m:val="]"/>
                          <m:ctrlPr>
                            <a:rPr lang="en-US" sz="4400" i="1">
                              <a:solidFill>
                                <a:schemeClr val="accent3"/>
                              </a:solidFill>
                              <a:latin typeface="Cambria Math" panose="02040503050406030204" pitchFamily="18" charset="0"/>
                              <a:ea typeface="Cambria Math" panose="02040503050406030204" pitchFamily="18" charset="0"/>
                            </a:rPr>
                          </m:ctrlPr>
                        </m:dPr>
                        <m:e>
                          <m:sSub>
                            <m:sSubPr>
                              <m:ctrlPr>
                                <a:rPr lang="en-US" sz="4400" i="1">
                                  <a:solidFill>
                                    <a:schemeClr val="accent3"/>
                                  </a:solidFill>
                                  <a:latin typeface="Cambria Math" panose="02040503050406030204" pitchFamily="18" charset="0"/>
                                  <a:ea typeface="Cambria Math" panose="02040503050406030204" pitchFamily="18" charset="0"/>
                                </a:rPr>
                              </m:ctrlPr>
                            </m:sSubPr>
                            <m:e>
                              <m:acc>
                                <m:accPr>
                                  <m:chr m:val="̂"/>
                                  <m:ctrlPr>
                                    <a:rPr lang="en-US" sz="4400" i="1">
                                      <a:solidFill>
                                        <a:schemeClr val="accent3"/>
                                      </a:solidFill>
                                      <a:latin typeface="Cambria Math" panose="02040503050406030204" pitchFamily="18" charset="0"/>
                                      <a:ea typeface="Cambria Math" panose="02040503050406030204" pitchFamily="18" charset="0"/>
                                    </a:rPr>
                                  </m:ctrlPr>
                                </m:accPr>
                                <m:e>
                                  <m:r>
                                    <a:rPr lang="en-US" sz="4400" i="1">
                                      <a:solidFill>
                                        <a:schemeClr val="accent3"/>
                                      </a:solidFill>
                                      <a:latin typeface="Cambria Math" panose="02040503050406030204" pitchFamily="18" charset="0"/>
                                      <a:ea typeface="Cambria Math" panose="02040503050406030204" pitchFamily="18" charset="0"/>
                                    </a:rPr>
                                    <m:t>𝑓</m:t>
                                  </m:r>
                                </m:e>
                              </m:acc>
                            </m:e>
                            <m:sub>
                              <m:r>
                                <a:rPr lang="en-US" sz="4400" i="1">
                                  <a:solidFill>
                                    <a:schemeClr val="accent3"/>
                                  </a:solidFill>
                                  <a:latin typeface="Cambria Math" panose="02040503050406030204" pitchFamily="18" charset="0"/>
                                  <a:ea typeface="Cambria Math" panose="02040503050406030204" pitchFamily="18" charset="0"/>
                                </a:rPr>
                                <m:t>𝒟</m:t>
                              </m:r>
                            </m:sub>
                          </m:sSub>
                          <m:d>
                            <m:dPr>
                              <m:ctrlPr>
                                <a:rPr lang="en-US" sz="4400" i="1">
                                  <a:solidFill>
                                    <a:schemeClr val="accent3"/>
                                  </a:solidFill>
                                  <a:latin typeface="Cambria Math" panose="02040503050406030204" pitchFamily="18" charset="0"/>
                                  <a:ea typeface="Cambria Math" panose="02040503050406030204" pitchFamily="18" charset="0"/>
                                </a:rPr>
                              </m:ctrlPr>
                            </m:dPr>
                            <m:e>
                              <m:acc>
                                <m:accPr>
                                  <m:chr m:val="⃗"/>
                                  <m:ctrlPr>
                                    <a:rPr lang="en-US" sz="4400" i="1">
                                      <a:solidFill>
                                        <a:schemeClr val="accent3"/>
                                      </a:solidFill>
                                      <a:latin typeface="Cambria Math" panose="02040503050406030204" pitchFamily="18" charset="0"/>
                                      <a:ea typeface="Cambria Math" panose="02040503050406030204" pitchFamily="18" charset="0"/>
                                    </a:rPr>
                                  </m:ctrlPr>
                                </m:accPr>
                                <m:e>
                                  <m:r>
                                    <a:rPr lang="en-US" sz="4400" i="1">
                                      <a:solidFill>
                                        <a:schemeClr val="accent3"/>
                                      </a:solidFill>
                                      <a:latin typeface="Cambria Math" panose="02040503050406030204" pitchFamily="18" charset="0"/>
                                      <a:ea typeface="Cambria Math" panose="02040503050406030204" pitchFamily="18" charset="0"/>
                                    </a:rPr>
                                    <m:t>𝑥</m:t>
                                  </m:r>
                                </m:e>
                              </m:acc>
                            </m:e>
                          </m:d>
                        </m:e>
                      </m:d>
                      <m:r>
                        <a:rPr lang="en-US" sz="4400">
                          <a:latin typeface="Cambria Math" panose="02040503050406030204" pitchFamily="18" charset="0"/>
                          <a:ea typeface="Cambria Math" panose="02040503050406030204" pitchFamily="18" charset="0"/>
                        </a:rPr>
                        <m:t>+</m:t>
                      </m:r>
                      <m:r>
                        <m:rPr>
                          <m:sty m:val="p"/>
                        </m:rPr>
                        <a:rPr lang="en-US" sz="4400">
                          <a:latin typeface="Cambria Math" panose="02040503050406030204" pitchFamily="18" charset="0"/>
                          <a:ea typeface="Cambria Math" panose="02040503050406030204" pitchFamily="18" charset="0"/>
                        </a:rPr>
                        <m:t>Noise</m:t>
                      </m:r>
                      <m:r>
                        <a:rPr lang="en-US" sz="4400" i="1">
                          <a:latin typeface="Cambria Math" panose="02040503050406030204" pitchFamily="18" charset="0"/>
                          <a:ea typeface="Cambria Math" panose="02040503050406030204" pitchFamily="18" charset="0"/>
                        </a:rPr>
                        <m:t>(</m:t>
                      </m:r>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𝑥</m:t>
                          </m:r>
                        </m:e>
                      </m:acc>
                      <m:r>
                        <a:rPr lang="en-US" sz="4400" i="1">
                          <a:latin typeface="Cambria Math" panose="02040503050406030204" pitchFamily="18" charset="0"/>
                          <a:ea typeface="Cambria Math" panose="02040503050406030204" pitchFamily="18" charset="0"/>
                        </a:rPr>
                        <m:t>)</m:t>
                      </m:r>
                    </m:oMath>
                  </m:oMathPara>
                </a14:m>
                <a:endParaRPr lang="en-US" sz="4400" dirty="0">
                  <a:latin typeface="Amazon Ember" panose="020B0603020204020204" pitchFamily="34" charset="0"/>
                  <a:ea typeface="Amazon Ember" panose="020B0603020204020204" pitchFamily="34" charset="0"/>
                  <a:cs typeface="Amazon Ember" panose="020B0603020204020204" pitchFamily="34" charset="0"/>
                </a:endParaRPr>
              </a:p>
              <a:p>
                <a:pPr algn="ctr"/>
                <a14:m>
                  <m:oMathPara xmlns:m="http://schemas.openxmlformats.org/officeDocument/2006/math">
                    <m:oMathParaPr>
                      <m:jc m:val="centerGroup"/>
                    </m:oMathParaPr>
                    <m:oMath xmlns:m="http://schemas.openxmlformats.org/officeDocument/2006/math">
                      <m:sSub>
                        <m:sSubPr>
                          <m:ctrlPr>
                            <a:rPr lang="en-US" sz="4400" i="1" smtClean="0">
                              <a:solidFill>
                                <a:schemeClr val="accent1"/>
                              </a:solidFill>
                              <a:latin typeface="Cambria Math" panose="02040503050406030204" pitchFamily="18" charset="0"/>
                              <a:ea typeface="Cambria Math" panose="02040503050406030204" pitchFamily="18" charset="0"/>
                            </a:rPr>
                          </m:ctrlPr>
                        </m:sSubPr>
                        <m:e>
                          <m:r>
                            <a:rPr lang="en-US" sz="4400" i="1">
                              <a:solidFill>
                                <a:schemeClr val="accent1"/>
                              </a:solidFill>
                              <a:latin typeface="Cambria Math" panose="02040503050406030204" pitchFamily="18" charset="0"/>
                              <a:ea typeface="Cambria Math" panose="02040503050406030204" pitchFamily="18" charset="0"/>
                            </a:rPr>
                            <m:t>𝔼</m:t>
                          </m:r>
                        </m:e>
                        <m:sub>
                          <m:r>
                            <a:rPr lang="en-US" sz="4400" i="1">
                              <a:solidFill>
                                <a:schemeClr val="accent1"/>
                              </a:solidFill>
                              <a:latin typeface="Cambria Math" panose="02040503050406030204" pitchFamily="18" charset="0"/>
                              <a:ea typeface="Cambria Math" panose="02040503050406030204" pitchFamily="18" charset="0"/>
                            </a:rPr>
                            <m:t>𝒟</m:t>
                          </m:r>
                          <m:r>
                            <a:rPr lang="en-US" sz="4400" i="1">
                              <a:solidFill>
                                <a:schemeClr val="accent1"/>
                              </a:solidFill>
                              <a:latin typeface="Cambria Math" panose="02040503050406030204" pitchFamily="18" charset="0"/>
                              <a:ea typeface="Cambria Math" panose="02040503050406030204" pitchFamily="18" charset="0"/>
                            </a:rPr>
                            <m:t>,</m:t>
                          </m:r>
                          <m:r>
                            <a:rPr lang="en-US" sz="4400" i="1">
                              <a:solidFill>
                                <a:schemeClr val="accent1"/>
                              </a:solidFill>
                              <a:latin typeface="Cambria Math" panose="02040503050406030204" pitchFamily="18" charset="0"/>
                              <a:ea typeface="Cambria Math" panose="02040503050406030204" pitchFamily="18" charset="0"/>
                            </a:rPr>
                            <m:t>𝑦</m:t>
                          </m:r>
                        </m:sub>
                      </m:sSub>
                      <m:d>
                        <m:dPr>
                          <m:begChr m:val="["/>
                          <m:endChr m:val="]"/>
                          <m:ctrlPr>
                            <a:rPr lang="en-US" sz="4400" i="1">
                              <a:solidFill>
                                <a:schemeClr val="accent1"/>
                              </a:solidFill>
                              <a:latin typeface="Cambria Math" panose="02040503050406030204" pitchFamily="18" charset="0"/>
                              <a:ea typeface="Cambria Math" panose="02040503050406030204" pitchFamily="18" charset="0"/>
                            </a:rPr>
                          </m:ctrlPr>
                        </m:dPr>
                        <m:e>
                          <m:sSup>
                            <m:sSupPr>
                              <m:ctrlPr>
                                <a:rPr lang="en-US" sz="4400" i="1">
                                  <a:solidFill>
                                    <a:schemeClr val="accent1"/>
                                  </a:solidFill>
                                  <a:latin typeface="Cambria Math" panose="02040503050406030204" pitchFamily="18" charset="0"/>
                                  <a:ea typeface="Cambria Math" panose="02040503050406030204" pitchFamily="18" charset="0"/>
                                </a:rPr>
                              </m:ctrlPr>
                            </m:sSupPr>
                            <m:e>
                              <m:d>
                                <m:dPr>
                                  <m:ctrlPr>
                                    <a:rPr lang="en-US" sz="4400" i="1">
                                      <a:solidFill>
                                        <a:schemeClr val="accent1"/>
                                      </a:solidFill>
                                      <a:latin typeface="Cambria Math" panose="02040503050406030204" pitchFamily="18" charset="0"/>
                                      <a:ea typeface="Cambria Math" panose="02040503050406030204" pitchFamily="18" charset="0"/>
                                    </a:rPr>
                                  </m:ctrlPr>
                                </m:dPr>
                                <m:e>
                                  <m:r>
                                    <a:rPr lang="en-US" sz="4400" i="1">
                                      <a:solidFill>
                                        <a:schemeClr val="accent1"/>
                                      </a:solidFill>
                                      <a:latin typeface="Cambria Math" panose="02040503050406030204" pitchFamily="18" charset="0"/>
                                      <a:ea typeface="Cambria Math" panose="02040503050406030204" pitchFamily="18" charset="0"/>
                                    </a:rPr>
                                    <m:t>𝑦</m:t>
                                  </m:r>
                                  <m:r>
                                    <a:rPr lang="en-US" sz="4400" i="1">
                                      <a:solidFill>
                                        <a:schemeClr val="accent1"/>
                                      </a:solidFill>
                                      <a:latin typeface="Cambria Math" panose="02040503050406030204" pitchFamily="18" charset="0"/>
                                      <a:ea typeface="Cambria Math" panose="02040503050406030204" pitchFamily="18" charset="0"/>
                                    </a:rPr>
                                    <m:t>−</m:t>
                                  </m:r>
                                  <m:sSub>
                                    <m:sSubPr>
                                      <m:ctrlPr>
                                        <a:rPr lang="en-US" sz="4400" i="1">
                                          <a:solidFill>
                                            <a:schemeClr val="accent1"/>
                                          </a:solidFill>
                                          <a:latin typeface="Cambria Math" panose="02040503050406030204" pitchFamily="18" charset="0"/>
                                          <a:ea typeface="Cambria Math" panose="02040503050406030204" pitchFamily="18" charset="0"/>
                                        </a:rPr>
                                      </m:ctrlPr>
                                    </m:sSubPr>
                                    <m:e>
                                      <m:acc>
                                        <m:accPr>
                                          <m:chr m:val="̂"/>
                                          <m:ctrlPr>
                                            <a:rPr lang="en-US" sz="4400" i="1">
                                              <a:solidFill>
                                                <a:schemeClr val="accent1"/>
                                              </a:solidFill>
                                              <a:latin typeface="Cambria Math" panose="02040503050406030204" pitchFamily="18" charset="0"/>
                                              <a:ea typeface="Cambria Math" panose="02040503050406030204" pitchFamily="18" charset="0"/>
                                            </a:rPr>
                                          </m:ctrlPr>
                                        </m:accPr>
                                        <m:e>
                                          <m:r>
                                            <a:rPr lang="en-US" sz="4400" i="1">
                                              <a:solidFill>
                                                <a:schemeClr val="accent1"/>
                                              </a:solidFill>
                                              <a:latin typeface="Cambria Math" panose="02040503050406030204" pitchFamily="18" charset="0"/>
                                              <a:ea typeface="Cambria Math" panose="02040503050406030204" pitchFamily="18" charset="0"/>
                                            </a:rPr>
                                            <m:t>𝑓</m:t>
                                          </m:r>
                                        </m:e>
                                      </m:acc>
                                    </m:e>
                                    <m:sub>
                                      <m:r>
                                        <a:rPr lang="en-US" sz="4400" i="1">
                                          <a:solidFill>
                                            <a:schemeClr val="accent1"/>
                                          </a:solidFill>
                                          <a:latin typeface="Cambria Math" panose="02040503050406030204" pitchFamily="18" charset="0"/>
                                          <a:ea typeface="Cambria Math" panose="02040503050406030204" pitchFamily="18" charset="0"/>
                                        </a:rPr>
                                        <m:t>𝒟</m:t>
                                      </m:r>
                                    </m:sub>
                                  </m:sSub>
                                  <m:d>
                                    <m:dPr>
                                      <m:ctrlPr>
                                        <a:rPr lang="en-US" sz="4400" i="1">
                                          <a:solidFill>
                                            <a:schemeClr val="accent1"/>
                                          </a:solidFill>
                                          <a:latin typeface="Cambria Math" panose="02040503050406030204" pitchFamily="18" charset="0"/>
                                          <a:ea typeface="Cambria Math" panose="02040503050406030204" pitchFamily="18" charset="0"/>
                                        </a:rPr>
                                      </m:ctrlPr>
                                    </m:dPr>
                                    <m:e>
                                      <m:acc>
                                        <m:accPr>
                                          <m:chr m:val="⃗"/>
                                          <m:ctrlPr>
                                            <a:rPr lang="en-US" sz="4400" i="1">
                                              <a:solidFill>
                                                <a:schemeClr val="accent1"/>
                                              </a:solidFill>
                                              <a:latin typeface="Cambria Math" panose="02040503050406030204" pitchFamily="18" charset="0"/>
                                              <a:ea typeface="Cambria Math" panose="02040503050406030204" pitchFamily="18" charset="0"/>
                                            </a:rPr>
                                          </m:ctrlPr>
                                        </m:accPr>
                                        <m:e>
                                          <m:r>
                                            <a:rPr lang="en-US" sz="4400" i="1">
                                              <a:solidFill>
                                                <a:schemeClr val="accent1"/>
                                              </a:solidFill>
                                              <a:latin typeface="Cambria Math" panose="02040503050406030204" pitchFamily="18" charset="0"/>
                                              <a:ea typeface="Cambria Math" panose="02040503050406030204" pitchFamily="18" charset="0"/>
                                            </a:rPr>
                                            <m:t>𝑥</m:t>
                                          </m:r>
                                        </m:e>
                                      </m:acc>
                                    </m:e>
                                  </m:d>
                                </m:e>
                              </m:d>
                            </m:e>
                            <m:sup>
                              <m:r>
                                <a:rPr lang="en-US" sz="4400" i="1">
                                  <a:solidFill>
                                    <a:schemeClr val="accent1"/>
                                  </a:solidFill>
                                  <a:latin typeface="Cambria Math" panose="02040503050406030204" pitchFamily="18" charset="0"/>
                                  <a:ea typeface="Cambria Math" panose="02040503050406030204" pitchFamily="18" charset="0"/>
                                </a:rPr>
                                <m:t>2</m:t>
                              </m:r>
                            </m:sup>
                          </m:sSup>
                        </m:e>
                      </m:d>
                      <m:r>
                        <a:rPr lang="en-US" sz="4400">
                          <a:latin typeface="Cambria Math" panose="02040503050406030204" pitchFamily="18" charset="0"/>
                          <a:ea typeface="Cambria Math" panose="02040503050406030204" pitchFamily="18" charset="0"/>
                        </a:rPr>
                        <m:t>=</m:t>
                      </m:r>
                      <m:sSup>
                        <m:sSupPr>
                          <m:ctrlPr>
                            <a:rPr lang="en-US" sz="4400" i="1" smtClean="0">
                              <a:solidFill>
                                <a:schemeClr val="accent2"/>
                              </a:solidFill>
                              <a:latin typeface="Cambria Math" panose="02040503050406030204" pitchFamily="18" charset="0"/>
                              <a:ea typeface="Cambria Math" panose="02040503050406030204" pitchFamily="18" charset="0"/>
                            </a:rPr>
                          </m:ctrlPr>
                        </m:sSupPr>
                        <m:e>
                          <m:d>
                            <m:dPr>
                              <m:ctrlPr>
                                <a:rPr lang="en-US" sz="4400" i="1">
                                  <a:solidFill>
                                    <a:schemeClr val="accent2"/>
                                  </a:solidFill>
                                  <a:latin typeface="Cambria Math" panose="02040503050406030204" pitchFamily="18" charset="0"/>
                                  <a:ea typeface="Cambria Math" panose="02040503050406030204" pitchFamily="18" charset="0"/>
                                </a:rPr>
                              </m:ctrlPr>
                            </m:dPr>
                            <m:e>
                              <m:r>
                                <a:rPr lang="en-US" sz="4400" i="1">
                                  <a:solidFill>
                                    <a:schemeClr val="accent2"/>
                                  </a:solidFill>
                                  <a:latin typeface="Cambria Math" panose="02040503050406030204" pitchFamily="18" charset="0"/>
                                  <a:ea typeface="Cambria Math" panose="02040503050406030204" pitchFamily="18" charset="0"/>
                                </a:rPr>
                                <m:t>𝑓</m:t>
                              </m:r>
                              <m:d>
                                <m:dPr>
                                  <m:ctrlPr>
                                    <a:rPr lang="en-US" sz="4400" i="1">
                                      <a:solidFill>
                                        <a:schemeClr val="accent2"/>
                                      </a:solidFill>
                                      <a:latin typeface="Cambria Math" panose="02040503050406030204" pitchFamily="18" charset="0"/>
                                      <a:ea typeface="Cambria Math" panose="02040503050406030204" pitchFamily="18" charset="0"/>
                                    </a:rPr>
                                  </m:ctrlPr>
                                </m:dPr>
                                <m:e>
                                  <m:acc>
                                    <m:accPr>
                                      <m:chr m:val="⃗"/>
                                      <m:ctrlPr>
                                        <a:rPr lang="en-US" sz="4400" i="1">
                                          <a:solidFill>
                                            <a:schemeClr val="accent2"/>
                                          </a:solidFill>
                                          <a:latin typeface="Cambria Math" panose="02040503050406030204" pitchFamily="18" charset="0"/>
                                          <a:ea typeface="Cambria Math" panose="02040503050406030204" pitchFamily="18" charset="0"/>
                                        </a:rPr>
                                      </m:ctrlPr>
                                    </m:accPr>
                                    <m:e>
                                      <m:r>
                                        <a:rPr lang="en-US" sz="4400" i="1">
                                          <a:solidFill>
                                            <a:schemeClr val="accent2"/>
                                          </a:solidFill>
                                          <a:latin typeface="Cambria Math" panose="02040503050406030204" pitchFamily="18" charset="0"/>
                                          <a:ea typeface="Cambria Math" panose="02040503050406030204" pitchFamily="18" charset="0"/>
                                        </a:rPr>
                                        <m:t>𝑥</m:t>
                                      </m:r>
                                    </m:e>
                                  </m:acc>
                                </m:e>
                              </m:d>
                              <m:r>
                                <a:rPr lang="en-US" sz="4400" i="1">
                                  <a:solidFill>
                                    <a:schemeClr val="accent2"/>
                                  </a:solidFill>
                                  <a:latin typeface="Cambria Math" panose="02040503050406030204" pitchFamily="18" charset="0"/>
                                  <a:ea typeface="Cambria Math" panose="02040503050406030204" pitchFamily="18" charset="0"/>
                                </a:rPr>
                                <m:t>−</m:t>
                              </m:r>
                              <m:acc>
                                <m:accPr>
                                  <m:chr m:val="̅"/>
                                  <m:ctrlPr>
                                    <a:rPr lang="en-US" sz="4400" i="1">
                                      <a:solidFill>
                                        <a:schemeClr val="accent2"/>
                                      </a:solidFill>
                                      <a:latin typeface="Cambria Math" panose="02040503050406030204" pitchFamily="18" charset="0"/>
                                      <a:ea typeface="Cambria Math" panose="02040503050406030204" pitchFamily="18" charset="0"/>
                                    </a:rPr>
                                  </m:ctrlPr>
                                </m:accPr>
                                <m:e>
                                  <m:r>
                                    <a:rPr lang="en-US" sz="4400" i="1">
                                      <a:solidFill>
                                        <a:schemeClr val="accent2"/>
                                      </a:solidFill>
                                      <a:latin typeface="Cambria Math" panose="02040503050406030204" pitchFamily="18" charset="0"/>
                                      <a:ea typeface="Cambria Math" panose="02040503050406030204" pitchFamily="18" charset="0"/>
                                    </a:rPr>
                                    <m:t>𝑓</m:t>
                                  </m:r>
                                </m:e>
                              </m:acc>
                              <m:d>
                                <m:dPr>
                                  <m:ctrlPr>
                                    <a:rPr lang="en-US" sz="4400" i="1">
                                      <a:solidFill>
                                        <a:schemeClr val="accent2"/>
                                      </a:solidFill>
                                      <a:latin typeface="Cambria Math" panose="02040503050406030204" pitchFamily="18" charset="0"/>
                                      <a:ea typeface="Cambria Math" panose="02040503050406030204" pitchFamily="18" charset="0"/>
                                    </a:rPr>
                                  </m:ctrlPr>
                                </m:dPr>
                                <m:e>
                                  <m:acc>
                                    <m:accPr>
                                      <m:chr m:val="⃗"/>
                                      <m:ctrlPr>
                                        <a:rPr lang="en-US" sz="4400" i="1">
                                          <a:solidFill>
                                            <a:schemeClr val="accent2"/>
                                          </a:solidFill>
                                          <a:latin typeface="Cambria Math" panose="02040503050406030204" pitchFamily="18" charset="0"/>
                                          <a:ea typeface="Cambria Math" panose="02040503050406030204" pitchFamily="18" charset="0"/>
                                        </a:rPr>
                                      </m:ctrlPr>
                                    </m:accPr>
                                    <m:e>
                                      <m:r>
                                        <a:rPr lang="en-US" sz="4400" i="1">
                                          <a:solidFill>
                                            <a:schemeClr val="accent2"/>
                                          </a:solidFill>
                                          <a:latin typeface="Cambria Math" panose="02040503050406030204" pitchFamily="18" charset="0"/>
                                          <a:ea typeface="Cambria Math" panose="02040503050406030204" pitchFamily="18" charset="0"/>
                                        </a:rPr>
                                        <m:t>𝑥</m:t>
                                      </m:r>
                                    </m:e>
                                  </m:acc>
                                </m:e>
                              </m:d>
                            </m:e>
                          </m:d>
                        </m:e>
                        <m:sup>
                          <m:r>
                            <a:rPr lang="en-US" sz="4400" i="1">
                              <a:solidFill>
                                <a:schemeClr val="accent2"/>
                              </a:solidFill>
                              <a:latin typeface="Cambria Math" panose="02040503050406030204" pitchFamily="18" charset="0"/>
                              <a:ea typeface="Cambria Math" panose="02040503050406030204" pitchFamily="18" charset="0"/>
                            </a:rPr>
                            <m:t>2</m:t>
                          </m:r>
                        </m:sup>
                      </m:sSup>
                      <m:r>
                        <a:rPr lang="en-US" sz="4400" i="1">
                          <a:latin typeface="Cambria Math" panose="02040503050406030204" pitchFamily="18" charset="0"/>
                          <a:ea typeface="Cambria Math" panose="02040503050406030204" pitchFamily="18" charset="0"/>
                        </a:rPr>
                        <m:t>+</m:t>
                      </m:r>
                      <m:sSub>
                        <m:sSubPr>
                          <m:ctrlPr>
                            <a:rPr lang="en-US" sz="4400" i="1" smtClean="0">
                              <a:solidFill>
                                <a:schemeClr val="accent3"/>
                              </a:solidFill>
                              <a:latin typeface="Cambria Math" panose="02040503050406030204" pitchFamily="18" charset="0"/>
                              <a:ea typeface="Cambria Math" panose="02040503050406030204" pitchFamily="18" charset="0"/>
                            </a:rPr>
                          </m:ctrlPr>
                        </m:sSubPr>
                        <m:e>
                          <m:r>
                            <a:rPr lang="en-US" sz="4400" i="1">
                              <a:solidFill>
                                <a:schemeClr val="accent3"/>
                              </a:solidFill>
                              <a:latin typeface="Cambria Math" panose="02040503050406030204" pitchFamily="18" charset="0"/>
                              <a:ea typeface="Cambria Math" panose="02040503050406030204" pitchFamily="18" charset="0"/>
                            </a:rPr>
                            <m:t>𝔼</m:t>
                          </m:r>
                        </m:e>
                        <m:sub>
                          <m:r>
                            <a:rPr lang="en-US" sz="4400" i="1">
                              <a:solidFill>
                                <a:schemeClr val="accent3"/>
                              </a:solidFill>
                              <a:latin typeface="Cambria Math" panose="02040503050406030204" pitchFamily="18" charset="0"/>
                              <a:ea typeface="Cambria Math" panose="02040503050406030204" pitchFamily="18" charset="0"/>
                            </a:rPr>
                            <m:t>𝒟</m:t>
                          </m:r>
                        </m:sub>
                      </m:sSub>
                      <m:d>
                        <m:dPr>
                          <m:begChr m:val="["/>
                          <m:endChr m:val="]"/>
                          <m:ctrlPr>
                            <a:rPr lang="en-US" sz="4400" i="1">
                              <a:solidFill>
                                <a:schemeClr val="accent3"/>
                              </a:solidFill>
                              <a:latin typeface="Cambria Math" panose="02040503050406030204" pitchFamily="18" charset="0"/>
                              <a:ea typeface="Cambria Math" panose="02040503050406030204" pitchFamily="18" charset="0"/>
                            </a:rPr>
                          </m:ctrlPr>
                        </m:dPr>
                        <m:e>
                          <m:sSup>
                            <m:sSupPr>
                              <m:ctrlPr>
                                <a:rPr lang="en-US" sz="4400" i="1">
                                  <a:solidFill>
                                    <a:schemeClr val="accent3"/>
                                  </a:solidFill>
                                  <a:latin typeface="Cambria Math" panose="02040503050406030204" pitchFamily="18" charset="0"/>
                                  <a:ea typeface="Cambria Math" panose="02040503050406030204" pitchFamily="18" charset="0"/>
                                </a:rPr>
                              </m:ctrlPr>
                            </m:sSupPr>
                            <m:e>
                              <m:d>
                                <m:dPr>
                                  <m:ctrlPr>
                                    <a:rPr lang="en-US" sz="4400" i="1">
                                      <a:solidFill>
                                        <a:schemeClr val="accent3"/>
                                      </a:solidFill>
                                      <a:latin typeface="Cambria Math" panose="02040503050406030204" pitchFamily="18" charset="0"/>
                                      <a:ea typeface="Cambria Math" panose="02040503050406030204" pitchFamily="18" charset="0"/>
                                    </a:rPr>
                                  </m:ctrlPr>
                                </m:dPr>
                                <m:e>
                                  <m:acc>
                                    <m:accPr>
                                      <m:chr m:val="̅"/>
                                      <m:ctrlPr>
                                        <a:rPr lang="en-US" sz="4400" i="1">
                                          <a:solidFill>
                                            <a:schemeClr val="accent3"/>
                                          </a:solidFill>
                                          <a:latin typeface="Cambria Math" panose="02040503050406030204" pitchFamily="18" charset="0"/>
                                          <a:ea typeface="Cambria Math" panose="02040503050406030204" pitchFamily="18" charset="0"/>
                                        </a:rPr>
                                      </m:ctrlPr>
                                    </m:accPr>
                                    <m:e>
                                      <m:r>
                                        <a:rPr lang="en-US" sz="4400" i="1">
                                          <a:solidFill>
                                            <a:schemeClr val="accent3"/>
                                          </a:solidFill>
                                          <a:latin typeface="Cambria Math" panose="02040503050406030204" pitchFamily="18" charset="0"/>
                                          <a:ea typeface="Cambria Math" panose="02040503050406030204" pitchFamily="18" charset="0"/>
                                        </a:rPr>
                                        <m:t>𝑓</m:t>
                                      </m:r>
                                    </m:e>
                                  </m:acc>
                                  <m:d>
                                    <m:dPr>
                                      <m:ctrlPr>
                                        <a:rPr lang="en-US" sz="4400" i="1">
                                          <a:solidFill>
                                            <a:schemeClr val="accent3"/>
                                          </a:solidFill>
                                          <a:latin typeface="Cambria Math" panose="02040503050406030204" pitchFamily="18" charset="0"/>
                                          <a:ea typeface="Cambria Math" panose="02040503050406030204" pitchFamily="18" charset="0"/>
                                        </a:rPr>
                                      </m:ctrlPr>
                                    </m:dPr>
                                    <m:e>
                                      <m:acc>
                                        <m:accPr>
                                          <m:chr m:val="⃗"/>
                                          <m:ctrlPr>
                                            <a:rPr lang="en-US" sz="4400" i="1">
                                              <a:solidFill>
                                                <a:schemeClr val="accent3"/>
                                              </a:solidFill>
                                              <a:latin typeface="Cambria Math" panose="02040503050406030204" pitchFamily="18" charset="0"/>
                                              <a:ea typeface="Cambria Math" panose="02040503050406030204" pitchFamily="18" charset="0"/>
                                            </a:rPr>
                                          </m:ctrlPr>
                                        </m:accPr>
                                        <m:e>
                                          <m:r>
                                            <a:rPr lang="en-US" sz="4400" i="1">
                                              <a:solidFill>
                                                <a:schemeClr val="accent3"/>
                                              </a:solidFill>
                                              <a:latin typeface="Cambria Math" panose="02040503050406030204" pitchFamily="18" charset="0"/>
                                              <a:ea typeface="Cambria Math" panose="02040503050406030204" pitchFamily="18" charset="0"/>
                                            </a:rPr>
                                            <m:t>𝑥</m:t>
                                          </m:r>
                                        </m:e>
                                      </m:acc>
                                    </m:e>
                                  </m:d>
                                  <m:r>
                                    <a:rPr lang="en-US" sz="4400" i="1">
                                      <a:solidFill>
                                        <a:schemeClr val="accent3"/>
                                      </a:solidFill>
                                      <a:latin typeface="Cambria Math" panose="02040503050406030204" pitchFamily="18" charset="0"/>
                                      <a:ea typeface="Cambria Math" panose="02040503050406030204" pitchFamily="18" charset="0"/>
                                    </a:rPr>
                                    <m:t>−</m:t>
                                  </m:r>
                                  <m:sSub>
                                    <m:sSubPr>
                                      <m:ctrlPr>
                                        <a:rPr lang="en-US" sz="4400" i="1">
                                          <a:solidFill>
                                            <a:schemeClr val="accent3"/>
                                          </a:solidFill>
                                          <a:latin typeface="Cambria Math" panose="02040503050406030204" pitchFamily="18" charset="0"/>
                                          <a:ea typeface="Cambria Math" panose="02040503050406030204" pitchFamily="18" charset="0"/>
                                        </a:rPr>
                                      </m:ctrlPr>
                                    </m:sSubPr>
                                    <m:e>
                                      <m:acc>
                                        <m:accPr>
                                          <m:chr m:val="̂"/>
                                          <m:ctrlPr>
                                            <a:rPr lang="en-US" sz="4400" i="1">
                                              <a:solidFill>
                                                <a:schemeClr val="accent3"/>
                                              </a:solidFill>
                                              <a:latin typeface="Cambria Math" panose="02040503050406030204" pitchFamily="18" charset="0"/>
                                              <a:ea typeface="Cambria Math" panose="02040503050406030204" pitchFamily="18" charset="0"/>
                                            </a:rPr>
                                          </m:ctrlPr>
                                        </m:accPr>
                                        <m:e>
                                          <m:r>
                                            <a:rPr lang="en-US" sz="4400" i="1">
                                              <a:solidFill>
                                                <a:schemeClr val="accent3"/>
                                              </a:solidFill>
                                              <a:latin typeface="Cambria Math" panose="02040503050406030204" pitchFamily="18" charset="0"/>
                                              <a:ea typeface="Cambria Math" panose="02040503050406030204" pitchFamily="18" charset="0"/>
                                            </a:rPr>
                                            <m:t>𝑓</m:t>
                                          </m:r>
                                        </m:e>
                                      </m:acc>
                                    </m:e>
                                    <m:sub>
                                      <m:r>
                                        <a:rPr lang="en-US" sz="4400" i="1">
                                          <a:solidFill>
                                            <a:schemeClr val="accent3"/>
                                          </a:solidFill>
                                          <a:latin typeface="Cambria Math" panose="02040503050406030204" pitchFamily="18" charset="0"/>
                                          <a:ea typeface="Cambria Math" panose="02040503050406030204" pitchFamily="18" charset="0"/>
                                        </a:rPr>
                                        <m:t>𝒟</m:t>
                                      </m:r>
                                    </m:sub>
                                  </m:sSub>
                                  <m:d>
                                    <m:dPr>
                                      <m:ctrlPr>
                                        <a:rPr lang="en-US" sz="4400" i="1">
                                          <a:solidFill>
                                            <a:schemeClr val="accent3"/>
                                          </a:solidFill>
                                          <a:latin typeface="Cambria Math" panose="02040503050406030204" pitchFamily="18" charset="0"/>
                                          <a:ea typeface="Cambria Math" panose="02040503050406030204" pitchFamily="18" charset="0"/>
                                        </a:rPr>
                                      </m:ctrlPr>
                                    </m:dPr>
                                    <m:e>
                                      <m:acc>
                                        <m:accPr>
                                          <m:chr m:val="⃗"/>
                                          <m:ctrlPr>
                                            <a:rPr lang="en-US" sz="4400" i="1">
                                              <a:solidFill>
                                                <a:schemeClr val="accent3"/>
                                              </a:solidFill>
                                              <a:latin typeface="Cambria Math" panose="02040503050406030204" pitchFamily="18" charset="0"/>
                                              <a:ea typeface="Cambria Math" panose="02040503050406030204" pitchFamily="18" charset="0"/>
                                            </a:rPr>
                                          </m:ctrlPr>
                                        </m:accPr>
                                        <m:e>
                                          <m:r>
                                            <a:rPr lang="en-US" sz="4400" i="1">
                                              <a:solidFill>
                                                <a:schemeClr val="accent3"/>
                                              </a:solidFill>
                                              <a:latin typeface="Cambria Math" panose="02040503050406030204" pitchFamily="18" charset="0"/>
                                              <a:ea typeface="Cambria Math" panose="02040503050406030204" pitchFamily="18" charset="0"/>
                                            </a:rPr>
                                            <m:t>𝑥</m:t>
                                          </m:r>
                                        </m:e>
                                      </m:acc>
                                    </m:e>
                                  </m:d>
                                </m:e>
                              </m:d>
                            </m:e>
                            <m:sup>
                              <m:r>
                                <a:rPr lang="en-US" sz="4400" i="1">
                                  <a:solidFill>
                                    <a:schemeClr val="accent3"/>
                                  </a:solidFill>
                                  <a:latin typeface="Cambria Math" panose="02040503050406030204" pitchFamily="18" charset="0"/>
                                  <a:ea typeface="Cambria Math" panose="02040503050406030204" pitchFamily="18" charset="0"/>
                                </a:rPr>
                                <m:t>2</m:t>
                              </m:r>
                            </m:sup>
                          </m:sSup>
                        </m:e>
                      </m:d>
                      <m:r>
                        <a:rPr lang="en-US" sz="4400">
                          <a:latin typeface="Cambria Math" panose="02040503050406030204" pitchFamily="18" charset="0"/>
                          <a:ea typeface="Cambria Math" panose="02040503050406030204" pitchFamily="18" charset="0"/>
                        </a:rPr>
                        <m:t>+</m:t>
                      </m:r>
                      <m:sSub>
                        <m:sSubPr>
                          <m:ctrlPr>
                            <a:rPr lang="en-US" sz="4400" i="1">
                              <a:latin typeface="Cambria Math" panose="02040503050406030204" pitchFamily="18" charset="0"/>
                              <a:ea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𝔼</m:t>
                          </m:r>
                        </m:e>
                        <m:sub>
                          <m:r>
                            <a:rPr lang="en-US" sz="4400" i="1">
                              <a:latin typeface="Cambria Math" panose="02040503050406030204" pitchFamily="18" charset="0"/>
                              <a:ea typeface="Cambria Math" panose="02040503050406030204" pitchFamily="18" charset="0"/>
                            </a:rPr>
                            <m:t>𝜖</m:t>
                          </m:r>
                        </m:sub>
                      </m:sSub>
                      <m:d>
                        <m:dPr>
                          <m:begChr m:val="["/>
                          <m:endChr m:val="]"/>
                          <m:ctrlPr>
                            <a:rPr lang="en-US" sz="4400" i="1">
                              <a:latin typeface="Cambria Math" panose="02040503050406030204" pitchFamily="18" charset="0"/>
                              <a:ea typeface="Cambria Math" panose="02040503050406030204" pitchFamily="18" charset="0"/>
                            </a:rPr>
                          </m:ctrlPr>
                        </m:dPr>
                        <m:e>
                          <m:sSup>
                            <m:sSupPr>
                              <m:ctrlPr>
                                <a:rPr lang="en-US" sz="4400" i="1">
                                  <a:latin typeface="Cambria Math" panose="02040503050406030204" pitchFamily="18" charset="0"/>
                                  <a:ea typeface="Cambria Math" panose="02040503050406030204" pitchFamily="18" charset="0"/>
                                </a:rPr>
                              </m:ctrlPr>
                            </m:sSupPr>
                            <m:e>
                              <m:r>
                                <a:rPr lang="en-US" sz="4400" i="1">
                                  <a:latin typeface="Cambria Math" panose="02040503050406030204" pitchFamily="18" charset="0"/>
                                  <a:ea typeface="Cambria Math" panose="02040503050406030204" pitchFamily="18" charset="0"/>
                                </a:rPr>
                                <m:t>𝜖</m:t>
                              </m:r>
                              <m:r>
                                <a:rPr lang="en-US" sz="4400" i="1">
                                  <a:latin typeface="Cambria Math" panose="02040503050406030204" pitchFamily="18" charset="0"/>
                                  <a:ea typeface="Cambria Math" panose="02040503050406030204" pitchFamily="18" charset="0"/>
                                </a:rPr>
                                <m:t>(</m:t>
                              </m:r>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𝑥</m:t>
                                  </m:r>
                                </m:e>
                              </m:acc>
                              <m:r>
                                <a:rPr lang="en-US" sz="4400" i="1">
                                  <a:latin typeface="Cambria Math" panose="02040503050406030204" pitchFamily="18" charset="0"/>
                                  <a:ea typeface="Cambria Math" panose="02040503050406030204" pitchFamily="18" charset="0"/>
                                </a:rPr>
                                <m:t>)</m:t>
                              </m:r>
                            </m:e>
                            <m:sup>
                              <m:r>
                                <a:rPr lang="en-US" sz="4400" i="1">
                                  <a:latin typeface="Cambria Math" panose="02040503050406030204" pitchFamily="18" charset="0"/>
                                  <a:ea typeface="Cambria Math" panose="02040503050406030204" pitchFamily="18" charset="0"/>
                                </a:rPr>
                                <m:t>2</m:t>
                              </m:r>
                            </m:sup>
                          </m:sSup>
                        </m:e>
                      </m:d>
                    </m:oMath>
                  </m:oMathPara>
                </a14:m>
                <a:endParaRPr lang="en-US" sz="4400" dirty="0">
                  <a:latin typeface="Amazon Ember" panose="020B0603020204020204" pitchFamily="34" charset="0"/>
                  <a:ea typeface="Cambria Math" panose="02040503050406030204" pitchFamily="18" charset="0"/>
                </a:endParaRPr>
              </a:p>
              <a:p>
                <a:r>
                  <a:rPr lang="en-US" sz="4400" dirty="0">
                    <a:latin typeface="Amazon Ember" panose="020B0603020204020204" pitchFamily="34" charset="0"/>
                    <a:ea typeface="Amazon Ember" panose="020B0603020204020204" pitchFamily="34" charset="0"/>
                    <a:cs typeface="Amazon Ember" panose="020B0603020204020204" pitchFamily="34" charset="0"/>
                  </a:rPr>
                  <a:t>The </a:t>
                </a:r>
                <a:r>
                  <a:rPr lang="en-US" sz="4400" b="1" dirty="0">
                    <a:solidFill>
                      <a:schemeClr val="accent3"/>
                    </a:solidFill>
                    <a:latin typeface="Amazon Ember" panose="020B0603020204020204" pitchFamily="34" charset="0"/>
                    <a:ea typeface="Amazon Ember" panose="020B0603020204020204" pitchFamily="34" charset="0"/>
                    <a:cs typeface="Amazon Ember" panose="020B0603020204020204" pitchFamily="34" charset="0"/>
                  </a:rPr>
                  <a:t>mean squared error</a:t>
                </a:r>
                <a:r>
                  <a:rPr lang="en-US" sz="4400" dirty="0">
                    <a:latin typeface="Amazon Ember" panose="020B0603020204020204" pitchFamily="34" charset="0"/>
                    <a:ea typeface="Amazon Ember" panose="020B0603020204020204" pitchFamily="34" charset="0"/>
                    <a:cs typeface="Amazon Ember" panose="020B0603020204020204" pitchFamily="34" charset="0"/>
                  </a:rPr>
                  <a:t>:  </a:t>
                </a:r>
                <a14:m>
                  <m:oMath xmlns:m="http://schemas.openxmlformats.org/officeDocument/2006/math">
                    <m:r>
                      <m:rPr>
                        <m:sty m:val="p"/>
                      </m:rPr>
                      <a:rPr lang="en-US" sz="4400">
                        <a:latin typeface="Cambria Math" panose="02040503050406030204" pitchFamily="18" charset="0"/>
                      </a:rPr>
                      <m:t>Error</m:t>
                    </m:r>
                    <m:d>
                      <m:dPr>
                        <m:ctrlPr>
                          <a:rPr lang="en-US" sz="4400" i="1">
                            <a:latin typeface="Cambria Math" panose="02040503050406030204" pitchFamily="18" charset="0"/>
                          </a:rPr>
                        </m:ctrlPr>
                      </m:dPr>
                      <m:e>
                        <m:acc>
                          <m:accPr>
                            <m:chr m:val="⃗"/>
                            <m:ctrlPr>
                              <a:rPr lang="en-US" sz="4400" i="1">
                                <a:latin typeface="Cambria Math" panose="02040503050406030204" pitchFamily="18" charset="0"/>
                              </a:rPr>
                            </m:ctrlPr>
                          </m:accPr>
                          <m:e>
                            <m:r>
                              <a:rPr lang="en-US" sz="4400" i="1">
                                <a:latin typeface="Cambria Math" panose="02040503050406030204" pitchFamily="18" charset="0"/>
                              </a:rPr>
                              <m:t>𝑥</m:t>
                            </m:r>
                          </m:e>
                        </m:acc>
                      </m:e>
                    </m:d>
                    <m:r>
                      <a:rPr lang="en-US" sz="4400" i="1">
                        <a:latin typeface="Cambria Math" panose="02040503050406030204" pitchFamily="18" charset="0"/>
                      </a:rPr>
                      <m:t>=</m:t>
                    </m:r>
                    <m:sSub>
                      <m:sSubPr>
                        <m:ctrlPr>
                          <a:rPr lang="en-US" sz="4400" i="1">
                            <a:latin typeface="Cambria Math" panose="02040503050406030204" pitchFamily="18" charset="0"/>
                            <a:ea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𝔼</m:t>
                        </m:r>
                      </m:e>
                      <m:sub>
                        <m:r>
                          <a:rPr lang="en-US" sz="4400" i="1">
                            <a:latin typeface="Cambria Math" panose="02040503050406030204" pitchFamily="18" charset="0"/>
                            <a:ea typeface="Cambria Math" panose="02040503050406030204" pitchFamily="18" charset="0"/>
                          </a:rPr>
                          <m:t>𝒟</m:t>
                        </m:r>
                        <m:r>
                          <a:rPr lang="en-US" sz="4400" i="1">
                            <a:latin typeface="Cambria Math" panose="02040503050406030204" pitchFamily="18" charset="0"/>
                            <a:ea typeface="Cambria Math" panose="02040503050406030204" pitchFamily="18" charset="0"/>
                          </a:rPr>
                          <m:t>,</m:t>
                        </m:r>
                        <m:r>
                          <a:rPr lang="en-US" sz="4400" i="1">
                            <a:latin typeface="Cambria Math" panose="02040503050406030204" pitchFamily="18" charset="0"/>
                            <a:ea typeface="Cambria Math" panose="02040503050406030204" pitchFamily="18" charset="0"/>
                          </a:rPr>
                          <m:t>𝑦</m:t>
                        </m:r>
                      </m:sub>
                    </m:sSub>
                    <m:d>
                      <m:dPr>
                        <m:begChr m:val="["/>
                        <m:endChr m:val="]"/>
                        <m:ctrlPr>
                          <a:rPr lang="en-US" sz="4400" i="1">
                            <a:latin typeface="Cambria Math" panose="02040503050406030204" pitchFamily="18" charset="0"/>
                            <a:ea typeface="Cambria Math" panose="02040503050406030204" pitchFamily="18" charset="0"/>
                          </a:rPr>
                        </m:ctrlPr>
                      </m:dPr>
                      <m:e>
                        <m:sSup>
                          <m:sSupPr>
                            <m:ctrlPr>
                              <a:rPr lang="en-US" sz="4400" i="1">
                                <a:latin typeface="Cambria Math" panose="02040503050406030204" pitchFamily="18" charset="0"/>
                                <a:ea typeface="Cambria Math" panose="02040503050406030204" pitchFamily="18" charset="0"/>
                              </a:rPr>
                            </m:ctrlPr>
                          </m:sSupPr>
                          <m:e>
                            <m:d>
                              <m:dPr>
                                <m:ctrlPr>
                                  <a:rPr lang="en-US" sz="4400" i="1">
                                    <a:latin typeface="Cambria Math" panose="02040503050406030204" pitchFamily="18" charset="0"/>
                                    <a:ea typeface="Cambria Math" panose="02040503050406030204" pitchFamily="18" charset="0"/>
                                  </a:rPr>
                                </m:ctrlPr>
                              </m:dPr>
                              <m:e>
                                <m:r>
                                  <a:rPr lang="en-US" sz="4400" i="1">
                                    <a:latin typeface="Cambria Math" panose="02040503050406030204" pitchFamily="18" charset="0"/>
                                    <a:ea typeface="Cambria Math" panose="02040503050406030204" pitchFamily="18" charset="0"/>
                                  </a:rPr>
                                  <m:t>𝑦</m:t>
                                </m:r>
                                <m:r>
                                  <a:rPr lang="en-US" sz="4400" i="1">
                                    <a:latin typeface="Cambria Math" panose="02040503050406030204" pitchFamily="18" charset="0"/>
                                    <a:ea typeface="Cambria Math" panose="02040503050406030204" pitchFamily="18" charset="0"/>
                                  </a:rPr>
                                  <m:t>−</m:t>
                                </m:r>
                                <m:sSub>
                                  <m:sSubPr>
                                    <m:ctrlPr>
                                      <a:rPr lang="en-US" sz="4400" i="1">
                                        <a:latin typeface="Cambria Math" panose="02040503050406030204" pitchFamily="18" charset="0"/>
                                        <a:ea typeface="Cambria Math" panose="02040503050406030204" pitchFamily="18" charset="0"/>
                                      </a:rPr>
                                    </m:ctrlPr>
                                  </m:sSubPr>
                                  <m:e>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𝑓</m:t>
                                        </m:r>
                                      </m:e>
                                    </m:acc>
                                  </m:e>
                                  <m:sub>
                                    <m:r>
                                      <a:rPr lang="en-US" sz="4400" i="1">
                                        <a:latin typeface="Cambria Math" panose="02040503050406030204" pitchFamily="18" charset="0"/>
                                        <a:ea typeface="Cambria Math" panose="02040503050406030204" pitchFamily="18" charset="0"/>
                                      </a:rPr>
                                      <m:t>𝒟</m:t>
                                    </m:r>
                                  </m:sub>
                                </m:sSub>
                                <m:d>
                                  <m:dPr>
                                    <m:ctrlPr>
                                      <a:rPr lang="en-US" sz="4400" i="1">
                                        <a:latin typeface="Cambria Math" panose="02040503050406030204" pitchFamily="18" charset="0"/>
                                        <a:ea typeface="Cambria Math" panose="02040503050406030204" pitchFamily="18" charset="0"/>
                                      </a:rPr>
                                    </m:ctrlPr>
                                  </m:dPr>
                                  <m:e>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𝑥</m:t>
                                        </m:r>
                                      </m:e>
                                    </m:acc>
                                  </m:e>
                                </m:d>
                              </m:e>
                            </m:d>
                          </m:e>
                          <m:sup>
                            <m:r>
                              <a:rPr lang="en-US" sz="4400" i="1">
                                <a:latin typeface="Cambria Math" panose="02040503050406030204" pitchFamily="18" charset="0"/>
                                <a:ea typeface="Cambria Math" panose="02040503050406030204" pitchFamily="18" charset="0"/>
                              </a:rPr>
                              <m:t>2</m:t>
                            </m:r>
                          </m:sup>
                        </m:sSup>
                      </m:e>
                    </m:d>
                  </m:oMath>
                </a14:m>
                <a:endParaRPr lang="en-US" sz="4400" dirty="0">
                  <a:latin typeface="Amazon Ember" panose="020B0603020204020204" pitchFamily="34" charset="0"/>
                  <a:ea typeface="Amazon Ember" panose="020B0603020204020204" pitchFamily="34" charset="0"/>
                  <a:cs typeface="Amazon Ember" panose="020B0603020204020204" pitchFamily="34" charset="0"/>
                </a:endParaRPr>
              </a:p>
              <a:p>
                <a:r>
                  <a:rPr lang="en-US" sz="4400" dirty="0">
                    <a:latin typeface="Amazon Ember" panose="020B0603020204020204" pitchFamily="34" charset="0"/>
                    <a:ea typeface="Amazon Ember" panose="020B0603020204020204" pitchFamily="34" charset="0"/>
                    <a:cs typeface="Amazon Ember" panose="020B0603020204020204" pitchFamily="34" charset="0"/>
                  </a:rPr>
                  <a:t>The </a:t>
                </a:r>
                <a:r>
                  <a:rPr lang="en-US" sz="4400" b="1" dirty="0">
                    <a:solidFill>
                      <a:schemeClr val="accent3"/>
                    </a:solidFill>
                    <a:latin typeface="Amazon Ember" panose="020B0603020204020204" pitchFamily="34" charset="0"/>
                    <a:ea typeface="Amazon Ember" panose="020B0603020204020204" pitchFamily="34" charset="0"/>
                    <a:cs typeface="Amazon Ember" panose="020B0603020204020204" pitchFamily="34" charset="0"/>
                  </a:rPr>
                  <a:t>bias</a:t>
                </a:r>
                <a:r>
                  <a:rPr lang="en-US" sz="4400" dirty="0">
                    <a:latin typeface="Amazon Ember" panose="020B0603020204020204" pitchFamily="34" charset="0"/>
                    <a:ea typeface="Amazon Ember" panose="020B0603020204020204" pitchFamily="34" charset="0"/>
                    <a:cs typeface="Amazon Ember" panose="020B0603020204020204" pitchFamily="34" charset="0"/>
                  </a:rPr>
                  <a:t>:  </a:t>
                </a:r>
                <a14:m>
                  <m:oMath xmlns:m="http://schemas.openxmlformats.org/officeDocument/2006/math">
                    <m:r>
                      <m:rPr>
                        <m:sty m:val="p"/>
                      </m:rPr>
                      <a:rPr lang="en-US" sz="4400">
                        <a:latin typeface="Cambria Math" panose="02040503050406030204" pitchFamily="18" charset="0"/>
                        <a:ea typeface="Cambria Math" panose="02040503050406030204" pitchFamily="18" charset="0"/>
                      </a:rPr>
                      <m:t>Bias</m:t>
                    </m:r>
                    <m:d>
                      <m:dPr>
                        <m:ctrlPr>
                          <a:rPr lang="en-US" sz="4400" i="1">
                            <a:latin typeface="Cambria Math" panose="02040503050406030204" pitchFamily="18" charset="0"/>
                            <a:ea typeface="Cambria Math" panose="02040503050406030204" pitchFamily="18" charset="0"/>
                          </a:rPr>
                        </m:ctrlPr>
                      </m:dPr>
                      <m:e>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𝑥</m:t>
                            </m:r>
                          </m:e>
                        </m:acc>
                      </m:e>
                    </m:d>
                    <m:r>
                      <a:rPr lang="en-US" sz="4400" i="1">
                        <a:latin typeface="Cambria Math" panose="02040503050406030204" pitchFamily="18" charset="0"/>
                        <a:ea typeface="Cambria Math" panose="02040503050406030204" pitchFamily="18" charset="0"/>
                      </a:rPr>
                      <m:t>=</m:t>
                    </m:r>
                    <m:r>
                      <a:rPr lang="en-US" sz="4400" i="1">
                        <a:latin typeface="Cambria Math" panose="02040503050406030204" pitchFamily="18" charset="0"/>
                        <a:ea typeface="Cambria Math" panose="02040503050406030204" pitchFamily="18" charset="0"/>
                      </a:rPr>
                      <m:t>𝑓</m:t>
                    </m:r>
                    <m:d>
                      <m:dPr>
                        <m:ctrlPr>
                          <a:rPr lang="en-US" sz="4400" i="1">
                            <a:latin typeface="Cambria Math" panose="02040503050406030204" pitchFamily="18" charset="0"/>
                            <a:ea typeface="Cambria Math" panose="02040503050406030204" pitchFamily="18" charset="0"/>
                          </a:rPr>
                        </m:ctrlPr>
                      </m:dPr>
                      <m:e>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𝑥</m:t>
                            </m:r>
                          </m:e>
                        </m:acc>
                      </m:e>
                    </m:d>
                    <m:r>
                      <a:rPr lang="en-US" sz="4400" i="1">
                        <a:latin typeface="Cambria Math" panose="02040503050406030204" pitchFamily="18" charset="0"/>
                        <a:ea typeface="Cambria Math" panose="02040503050406030204" pitchFamily="18" charset="0"/>
                      </a:rPr>
                      <m:t>−</m:t>
                    </m:r>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𝑓</m:t>
                        </m:r>
                      </m:e>
                    </m:acc>
                    <m:d>
                      <m:dPr>
                        <m:ctrlPr>
                          <a:rPr lang="en-US" sz="4400" i="1">
                            <a:latin typeface="Cambria Math" panose="02040503050406030204" pitchFamily="18" charset="0"/>
                            <a:ea typeface="Cambria Math" panose="02040503050406030204" pitchFamily="18" charset="0"/>
                          </a:rPr>
                        </m:ctrlPr>
                      </m:dPr>
                      <m:e>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𝑥</m:t>
                            </m:r>
                          </m:e>
                        </m:acc>
                      </m:e>
                    </m:d>
                  </m:oMath>
                </a14:m>
                <a:endParaRPr lang="en-US" sz="4400" dirty="0">
                  <a:latin typeface="Amazon Ember" panose="020B0603020204020204" pitchFamily="34" charset="0"/>
                  <a:ea typeface="Amazon Ember" panose="020B0603020204020204" pitchFamily="34" charset="0"/>
                  <a:cs typeface="Amazon Ember" panose="020B0603020204020204" pitchFamily="34" charset="0"/>
                </a:endParaRPr>
              </a:p>
              <a:p>
                <a:r>
                  <a:rPr lang="en-US" sz="4400" dirty="0">
                    <a:latin typeface="Amazon Ember" panose="020B0603020204020204" pitchFamily="34" charset="0"/>
                    <a:ea typeface="Amazon Ember" panose="020B0603020204020204" pitchFamily="34" charset="0"/>
                    <a:cs typeface="Amazon Ember" panose="020B0603020204020204" pitchFamily="34" charset="0"/>
                  </a:rPr>
                  <a:t>The </a:t>
                </a:r>
                <a:r>
                  <a:rPr lang="en-US" sz="4400" b="1" dirty="0">
                    <a:solidFill>
                      <a:schemeClr val="accent3"/>
                    </a:solidFill>
                    <a:latin typeface="Amazon Ember" panose="020B0603020204020204" pitchFamily="34" charset="0"/>
                    <a:ea typeface="Amazon Ember" panose="020B0603020204020204" pitchFamily="34" charset="0"/>
                    <a:cs typeface="Amazon Ember" panose="020B0603020204020204" pitchFamily="34" charset="0"/>
                  </a:rPr>
                  <a:t>variance</a:t>
                </a:r>
                <a:r>
                  <a:rPr lang="en-US" sz="4400" dirty="0">
                    <a:latin typeface="Amazon Ember" panose="020B0603020204020204" pitchFamily="34" charset="0"/>
                    <a:ea typeface="Amazon Ember" panose="020B0603020204020204" pitchFamily="34" charset="0"/>
                    <a:cs typeface="Amazon Ember" panose="020B0603020204020204" pitchFamily="34" charset="0"/>
                  </a:rPr>
                  <a:t>:  </a:t>
                </a:r>
                <a14:m>
                  <m:oMath xmlns:m="http://schemas.openxmlformats.org/officeDocument/2006/math">
                    <m:r>
                      <m:rPr>
                        <m:sty m:val="p"/>
                      </m:rPr>
                      <a:rPr lang="en-US" sz="4400">
                        <a:latin typeface="Cambria Math" panose="02040503050406030204" pitchFamily="18" charset="0"/>
                        <a:ea typeface="Cambria Math" panose="02040503050406030204" pitchFamily="18" charset="0"/>
                      </a:rPr>
                      <m:t>Var</m:t>
                    </m:r>
                    <m:d>
                      <m:dPr>
                        <m:begChr m:val="["/>
                        <m:endChr m:val="]"/>
                        <m:ctrlPr>
                          <a:rPr lang="en-US" sz="4400" i="1">
                            <a:latin typeface="Cambria Math" panose="02040503050406030204" pitchFamily="18" charset="0"/>
                            <a:ea typeface="Cambria Math" panose="02040503050406030204" pitchFamily="18" charset="0"/>
                          </a:rPr>
                        </m:ctrlPr>
                      </m:dPr>
                      <m:e>
                        <m:sSub>
                          <m:sSubPr>
                            <m:ctrlPr>
                              <a:rPr lang="en-US" sz="4400" i="1">
                                <a:latin typeface="Cambria Math" panose="02040503050406030204" pitchFamily="18" charset="0"/>
                                <a:ea typeface="Cambria Math" panose="02040503050406030204" pitchFamily="18" charset="0"/>
                              </a:rPr>
                            </m:ctrlPr>
                          </m:sSubPr>
                          <m:e>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𝑓</m:t>
                                </m:r>
                              </m:e>
                            </m:acc>
                          </m:e>
                          <m:sub>
                            <m:r>
                              <a:rPr lang="en-US" sz="4400" i="1">
                                <a:latin typeface="Cambria Math" panose="02040503050406030204" pitchFamily="18" charset="0"/>
                                <a:ea typeface="Cambria Math" panose="02040503050406030204" pitchFamily="18" charset="0"/>
                              </a:rPr>
                              <m:t>𝒟</m:t>
                            </m:r>
                          </m:sub>
                        </m:sSub>
                        <m:d>
                          <m:dPr>
                            <m:ctrlPr>
                              <a:rPr lang="en-US" sz="4400" i="1">
                                <a:latin typeface="Cambria Math" panose="02040503050406030204" pitchFamily="18" charset="0"/>
                                <a:ea typeface="Cambria Math" panose="02040503050406030204" pitchFamily="18" charset="0"/>
                              </a:rPr>
                            </m:ctrlPr>
                          </m:dPr>
                          <m:e>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𝑥</m:t>
                                </m:r>
                              </m:e>
                            </m:acc>
                          </m:e>
                        </m:d>
                      </m:e>
                    </m:d>
                    <m:r>
                      <a:rPr lang="en-US" sz="4400" i="1">
                        <a:latin typeface="Cambria Math" panose="02040503050406030204" pitchFamily="18" charset="0"/>
                        <a:ea typeface="Cambria Math" panose="02040503050406030204" pitchFamily="18" charset="0"/>
                      </a:rPr>
                      <m:t>=</m:t>
                    </m:r>
                    <m:sSub>
                      <m:sSubPr>
                        <m:ctrlPr>
                          <a:rPr lang="en-US" sz="4400" i="1">
                            <a:latin typeface="Cambria Math" panose="02040503050406030204" pitchFamily="18" charset="0"/>
                            <a:ea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𝔼</m:t>
                        </m:r>
                      </m:e>
                      <m:sub>
                        <m:r>
                          <a:rPr lang="en-US" sz="4400" i="1">
                            <a:latin typeface="Cambria Math" panose="02040503050406030204" pitchFamily="18" charset="0"/>
                            <a:ea typeface="Cambria Math" panose="02040503050406030204" pitchFamily="18" charset="0"/>
                          </a:rPr>
                          <m:t>𝒟</m:t>
                        </m:r>
                      </m:sub>
                    </m:sSub>
                    <m:d>
                      <m:dPr>
                        <m:begChr m:val="["/>
                        <m:endChr m:val="]"/>
                        <m:ctrlPr>
                          <a:rPr lang="en-US" sz="4400" i="1">
                            <a:latin typeface="Cambria Math" panose="02040503050406030204" pitchFamily="18" charset="0"/>
                            <a:ea typeface="Cambria Math" panose="02040503050406030204" pitchFamily="18" charset="0"/>
                          </a:rPr>
                        </m:ctrlPr>
                      </m:dPr>
                      <m:e>
                        <m:sSup>
                          <m:sSupPr>
                            <m:ctrlPr>
                              <a:rPr lang="en-US" sz="4400" i="1">
                                <a:latin typeface="Cambria Math" panose="02040503050406030204" pitchFamily="18" charset="0"/>
                                <a:ea typeface="Cambria Math" panose="02040503050406030204" pitchFamily="18" charset="0"/>
                              </a:rPr>
                            </m:ctrlPr>
                          </m:sSupPr>
                          <m:e>
                            <m:d>
                              <m:dPr>
                                <m:ctrlPr>
                                  <a:rPr lang="en-US" sz="4400" i="1">
                                    <a:latin typeface="Cambria Math" panose="02040503050406030204" pitchFamily="18" charset="0"/>
                                    <a:ea typeface="Cambria Math" panose="02040503050406030204" pitchFamily="18" charset="0"/>
                                  </a:rPr>
                                </m:ctrlPr>
                              </m:dPr>
                              <m:e>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𝑓</m:t>
                                    </m:r>
                                  </m:e>
                                </m:acc>
                                <m:d>
                                  <m:dPr>
                                    <m:ctrlPr>
                                      <a:rPr lang="en-US" sz="4400" i="1">
                                        <a:latin typeface="Cambria Math" panose="02040503050406030204" pitchFamily="18" charset="0"/>
                                        <a:ea typeface="Cambria Math" panose="02040503050406030204" pitchFamily="18" charset="0"/>
                                      </a:rPr>
                                    </m:ctrlPr>
                                  </m:dPr>
                                  <m:e>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𝑥</m:t>
                                        </m:r>
                                      </m:e>
                                    </m:acc>
                                  </m:e>
                                </m:d>
                                <m:r>
                                  <a:rPr lang="en-US" sz="4400" i="1">
                                    <a:latin typeface="Cambria Math" panose="02040503050406030204" pitchFamily="18" charset="0"/>
                                    <a:ea typeface="Cambria Math" panose="02040503050406030204" pitchFamily="18" charset="0"/>
                                  </a:rPr>
                                  <m:t>−</m:t>
                                </m:r>
                                <m:sSub>
                                  <m:sSubPr>
                                    <m:ctrlPr>
                                      <a:rPr lang="en-US" sz="4400" i="1">
                                        <a:latin typeface="Cambria Math" panose="02040503050406030204" pitchFamily="18" charset="0"/>
                                        <a:ea typeface="Cambria Math" panose="02040503050406030204" pitchFamily="18" charset="0"/>
                                      </a:rPr>
                                    </m:ctrlPr>
                                  </m:sSubPr>
                                  <m:e>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𝑓</m:t>
                                        </m:r>
                                      </m:e>
                                    </m:acc>
                                  </m:e>
                                  <m:sub>
                                    <m:r>
                                      <a:rPr lang="en-US" sz="4400" i="1">
                                        <a:latin typeface="Cambria Math" panose="02040503050406030204" pitchFamily="18" charset="0"/>
                                        <a:ea typeface="Cambria Math" panose="02040503050406030204" pitchFamily="18" charset="0"/>
                                      </a:rPr>
                                      <m:t>𝒟</m:t>
                                    </m:r>
                                  </m:sub>
                                </m:sSub>
                                <m:d>
                                  <m:dPr>
                                    <m:ctrlPr>
                                      <a:rPr lang="en-US" sz="4400" i="1">
                                        <a:latin typeface="Cambria Math" panose="02040503050406030204" pitchFamily="18" charset="0"/>
                                        <a:ea typeface="Cambria Math" panose="02040503050406030204" pitchFamily="18" charset="0"/>
                                      </a:rPr>
                                    </m:ctrlPr>
                                  </m:dPr>
                                  <m:e>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𝑥</m:t>
                                        </m:r>
                                      </m:e>
                                    </m:acc>
                                  </m:e>
                                </m:d>
                              </m:e>
                            </m:d>
                          </m:e>
                          <m:sup>
                            <m:r>
                              <a:rPr lang="en-US" sz="4400" i="1">
                                <a:latin typeface="Cambria Math" panose="02040503050406030204" pitchFamily="18" charset="0"/>
                                <a:ea typeface="Cambria Math" panose="02040503050406030204" pitchFamily="18" charset="0"/>
                              </a:rPr>
                              <m:t>2</m:t>
                            </m:r>
                          </m:sup>
                        </m:sSup>
                      </m:e>
                    </m:d>
                  </m:oMath>
                </a14:m>
                <a:endParaRPr lang="en-US" sz="4400" dirty="0">
                  <a:latin typeface="Amazon Ember" panose="020B0603020204020204" pitchFamily="34" charset="0"/>
                  <a:ea typeface="Amazon Ember" panose="020B0603020204020204" pitchFamily="34" charset="0"/>
                  <a:cs typeface="Amazon Ember" panose="020B0603020204020204" pitchFamily="34" charset="0"/>
                </a:endParaRPr>
              </a:p>
              <a:p>
                <a:r>
                  <a:rPr lang="en-US" sz="4400" dirty="0">
                    <a:latin typeface="Amazon Ember" panose="020B0603020204020204" pitchFamily="34" charset="0"/>
                    <a:ea typeface="Amazon Ember" panose="020B0603020204020204" pitchFamily="34" charset="0"/>
                    <a:cs typeface="Amazon Ember" panose="020B0603020204020204" pitchFamily="34" charset="0"/>
                  </a:rPr>
                  <a:t>The </a:t>
                </a:r>
                <a:r>
                  <a:rPr lang="en-US" sz="4400" b="1" dirty="0">
                    <a:solidFill>
                      <a:schemeClr val="accent3"/>
                    </a:solidFill>
                    <a:latin typeface="Amazon Ember" panose="020B0603020204020204" pitchFamily="34" charset="0"/>
                    <a:ea typeface="Amazon Ember" panose="020B0603020204020204" pitchFamily="34" charset="0"/>
                    <a:cs typeface="Amazon Ember" panose="020B0603020204020204" pitchFamily="34" charset="0"/>
                  </a:rPr>
                  <a:t>noise</a:t>
                </a:r>
                <a:r>
                  <a:rPr lang="en-US" sz="4400" dirty="0">
                    <a:latin typeface="Amazon Ember" panose="020B0603020204020204" pitchFamily="34" charset="0"/>
                    <a:ea typeface="Amazon Ember" panose="020B0603020204020204" pitchFamily="34" charset="0"/>
                    <a:cs typeface="Amazon Ember" panose="020B0603020204020204" pitchFamily="34" charset="0"/>
                  </a:rPr>
                  <a:t>:  </a:t>
                </a:r>
                <a14:m>
                  <m:oMath xmlns:m="http://schemas.openxmlformats.org/officeDocument/2006/math">
                    <m:r>
                      <m:rPr>
                        <m:sty m:val="p"/>
                      </m:rPr>
                      <a:rPr lang="en-US" sz="4400">
                        <a:latin typeface="Cambria Math" panose="02040503050406030204" pitchFamily="18" charset="0"/>
                        <a:ea typeface="Cambria Math" panose="02040503050406030204" pitchFamily="18" charset="0"/>
                      </a:rPr>
                      <m:t>Noise</m:t>
                    </m:r>
                    <m:r>
                      <a:rPr lang="en-US" sz="4400" i="1">
                        <a:latin typeface="Cambria Math" panose="02040503050406030204" pitchFamily="18" charset="0"/>
                        <a:ea typeface="Cambria Math" panose="02040503050406030204" pitchFamily="18" charset="0"/>
                      </a:rPr>
                      <m:t>(</m:t>
                    </m:r>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𝑥</m:t>
                        </m:r>
                      </m:e>
                    </m:acc>
                    <m:r>
                      <a:rPr lang="en-US" sz="4400" i="1">
                        <a:latin typeface="Cambria Math" panose="02040503050406030204" pitchFamily="18" charset="0"/>
                        <a:ea typeface="Cambria Math" panose="02040503050406030204" pitchFamily="18" charset="0"/>
                      </a:rPr>
                      <m:t>)=</m:t>
                    </m:r>
                    <m:sSub>
                      <m:sSubPr>
                        <m:ctrlPr>
                          <a:rPr lang="en-US" sz="4400" i="1">
                            <a:latin typeface="Cambria Math" panose="02040503050406030204" pitchFamily="18" charset="0"/>
                            <a:ea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𝔼</m:t>
                        </m:r>
                      </m:e>
                      <m:sub>
                        <m:r>
                          <a:rPr lang="en-US" sz="4400" i="1">
                            <a:latin typeface="Cambria Math" panose="02040503050406030204" pitchFamily="18" charset="0"/>
                            <a:ea typeface="Cambria Math" panose="02040503050406030204" pitchFamily="18" charset="0"/>
                          </a:rPr>
                          <m:t>𝜖</m:t>
                        </m:r>
                      </m:sub>
                    </m:sSub>
                    <m:d>
                      <m:dPr>
                        <m:begChr m:val="["/>
                        <m:endChr m:val="]"/>
                        <m:ctrlPr>
                          <a:rPr lang="en-US" sz="4400" i="1">
                            <a:latin typeface="Cambria Math" panose="02040503050406030204" pitchFamily="18" charset="0"/>
                            <a:ea typeface="Cambria Math" panose="02040503050406030204" pitchFamily="18" charset="0"/>
                          </a:rPr>
                        </m:ctrlPr>
                      </m:dPr>
                      <m:e>
                        <m:sSup>
                          <m:sSupPr>
                            <m:ctrlPr>
                              <a:rPr lang="en-US" sz="4400" i="1">
                                <a:latin typeface="Cambria Math" panose="02040503050406030204" pitchFamily="18" charset="0"/>
                                <a:ea typeface="Cambria Math" panose="02040503050406030204" pitchFamily="18" charset="0"/>
                              </a:rPr>
                            </m:ctrlPr>
                          </m:sSupPr>
                          <m:e>
                            <m:r>
                              <a:rPr lang="en-US" sz="4400" i="1">
                                <a:latin typeface="Cambria Math" panose="02040503050406030204" pitchFamily="18" charset="0"/>
                                <a:ea typeface="Cambria Math" panose="02040503050406030204" pitchFamily="18" charset="0"/>
                              </a:rPr>
                              <m:t>𝜖</m:t>
                            </m:r>
                            <m:r>
                              <a:rPr lang="en-US" sz="4400" i="1">
                                <a:latin typeface="Cambria Math" panose="02040503050406030204" pitchFamily="18" charset="0"/>
                                <a:ea typeface="Cambria Math" panose="02040503050406030204" pitchFamily="18" charset="0"/>
                              </a:rPr>
                              <m:t>(</m:t>
                            </m:r>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𝑥</m:t>
                                </m:r>
                              </m:e>
                            </m:acc>
                            <m:r>
                              <a:rPr lang="en-US" sz="4400" i="1">
                                <a:latin typeface="Cambria Math" panose="02040503050406030204" pitchFamily="18" charset="0"/>
                                <a:ea typeface="Cambria Math" panose="02040503050406030204" pitchFamily="18" charset="0"/>
                              </a:rPr>
                              <m:t>)</m:t>
                            </m:r>
                          </m:e>
                          <m:sup>
                            <m:r>
                              <a:rPr lang="en-US" sz="4400" i="1">
                                <a:latin typeface="Cambria Math" panose="02040503050406030204" pitchFamily="18" charset="0"/>
                                <a:ea typeface="Cambria Math" panose="02040503050406030204" pitchFamily="18" charset="0"/>
                              </a:rPr>
                              <m:t>2</m:t>
                            </m:r>
                          </m:sup>
                        </m:sSup>
                      </m:e>
                    </m:d>
                  </m:oMath>
                </a14:m>
                <a:endParaRPr lang="en-US" sz="4400" dirty="0">
                  <a:latin typeface="Amazon Ember" panose="020B0603020204020204" pitchFamily="34" charset="0"/>
                  <a:ea typeface="Amazon Ember" panose="020B0603020204020204" pitchFamily="34" charset="0"/>
                  <a:cs typeface="Amazon Ember" panose="020B0603020204020204" pitchFamily="34" charset="0"/>
                </a:endParaRPr>
              </a:p>
            </p:txBody>
          </p:sp>
        </mc:Choice>
        <mc:Fallback xmlns="">
          <p:sp>
            <p:nvSpPr>
              <p:cNvPr id="3" name="Text Placeholder 2">
                <a:extLst>
                  <a:ext uri="{FF2B5EF4-FFF2-40B4-BE49-F238E27FC236}">
                    <a16:creationId xmlns:a16="http://schemas.microsoft.com/office/drawing/2014/main" id="{68349AD2-E4FF-4643-B980-FA2FE6FA9206}"/>
                  </a:ext>
                </a:extLst>
              </p:cNvPr>
              <p:cNvSpPr>
                <a:spLocks noGrp="1" noRot="1" noChangeAspect="1" noMove="1" noResize="1" noEditPoints="1" noAdjustHandles="1" noChangeArrowheads="1" noChangeShapeType="1" noTextEdit="1"/>
              </p:cNvSpPr>
              <p:nvPr>
                <p:ph type="body" idx="1"/>
              </p:nvPr>
            </p:nvSpPr>
            <p:spPr>
              <a:xfrm>
                <a:off x="1689100" y="2756958"/>
                <a:ext cx="22671750" cy="7369176"/>
              </a:xfrm>
              <a:blipFill>
                <a:blip r:embed="rId3"/>
                <a:stretch>
                  <a:fillRect l="-1232" t="-1549" b="-139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60F8384D-58E0-E942-A7BE-0F1D1754AE79}"/>
              </a:ext>
            </a:extLst>
          </p:cNvPr>
          <p:cNvSpPr txBox="1"/>
          <p:nvPr/>
        </p:nvSpPr>
        <p:spPr>
          <a:xfrm>
            <a:off x="16282592" y="8657933"/>
            <a:ext cx="4614136"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t>E</a:t>
            </a:r>
            <a:r>
              <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rror is made up of bias, variance and noise</a:t>
            </a:r>
          </a:p>
        </p:txBody>
      </p:sp>
      <p:sp>
        <p:nvSpPr>
          <p:cNvPr id="6" name="Right Brace 5">
            <a:extLst>
              <a:ext uri="{FF2B5EF4-FFF2-40B4-BE49-F238E27FC236}">
                <a16:creationId xmlns:a16="http://schemas.microsoft.com/office/drawing/2014/main" id="{30ECB0DF-1C34-6C40-B6F4-293F2DE94F06}"/>
              </a:ext>
            </a:extLst>
          </p:cNvPr>
          <p:cNvSpPr/>
          <p:nvPr/>
        </p:nvSpPr>
        <p:spPr>
          <a:xfrm>
            <a:off x="14469035" y="7342094"/>
            <a:ext cx="1748118" cy="3657600"/>
          </a:xfrm>
          <a:prstGeom prst="rightBrac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225767889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18FFC-6744-DF44-8503-1567B27D1562}"/>
              </a:ext>
            </a:extLst>
          </p:cNvPr>
          <p:cNvSpPr>
            <a:spLocks noGrp="1"/>
          </p:cNvSpPr>
          <p:nvPr>
            <p:ph type="title"/>
          </p:nvPr>
        </p:nvSpPr>
        <p:spPr/>
        <p:txBody>
          <a:bodyPr/>
          <a:lstStyle/>
          <a:p>
            <a:r>
              <a:rPr lang="en-US" dirty="0"/>
              <a:t>The Setup I</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9A45BCF-88A6-0C47-8EF9-D508009795DE}"/>
                  </a:ext>
                </a:extLst>
              </p:cNvPr>
              <p:cNvSpPr>
                <a:spLocks noGrp="1"/>
              </p:cNvSpPr>
              <p:nvPr>
                <p:ph type="body" idx="1"/>
              </p:nvPr>
            </p:nvSpPr>
            <p:spPr/>
            <p:txBody>
              <a:bodyPr/>
              <a:lstStyle/>
              <a:p>
                <a:r>
                  <a:rPr lang="en-US" sz="4400" dirty="0">
                    <a:latin typeface="Amazon Ember" panose="020B0603020204020204" pitchFamily="34" charset="0"/>
                    <a:ea typeface="Amazon Ember" panose="020B0603020204020204" pitchFamily="34" charset="0"/>
                    <a:cs typeface="Amazon Ember" panose="020B0603020204020204" pitchFamily="34" charset="0"/>
                  </a:rPr>
                  <a:t>Suppose I have a regression problem where I take in vectors </a:t>
                </a:r>
                <a14:m>
                  <m:oMath xmlns:m="http://schemas.openxmlformats.org/officeDocument/2006/math">
                    <m:d>
                      <m:dPr>
                        <m:ctrlPr>
                          <a:rPr lang="en-US" sz="4400" i="1">
                            <a:latin typeface="Cambria Math" panose="02040503050406030204" pitchFamily="18" charset="0"/>
                          </a:rPr>
                        </m:ctrlPr>
                      </m:dPr>
                      <m:e>
                        <m:sSub>
                          <m:sSubPr>
                            <m:ctrlPr>
                              <a:rPr lang="en-US" sz="4400" i="1">
                                <a:latin typeface="Cambria Math" panose="02040503050406030204" pitchFamily="18" charset="0"/>
                              </a:rPr>
                            </m:ctrlPr>
                          </m:sSubPr>
                          <m:e>
                            <m:acc>
                              <m:accPr>
                                <m:chr m:val="⃗"/>
                                <m:ctrlPr>
                                  <a:rPr lang="en-US" sz="4400" i="1">
                                    <a:latin typeface="Cambria Math" panose="02040503050406030204" pitchFamily="18" charset="0"/>
                                  </a:rPr>
                                </m:ctrlPr>
                              </m:accPr>
                              <m:e>
                                <m:r>
                                  <a:rPr lang="en-US" sz="4400" b="0" i="1">
                                    <a:latin typeface="Cambria Math" panose="02040503050406030204" pitchFamily="18" charset="0"/>
                                  </a:rPr>
                                  <m:t>𝑥</m:t>
                                </m:r>
                              </m:e>
                            </m:acc>
                          </m:e>
                          <m:sub>
                            <m:r>
                              <a:rPr lang="en-US" sz="4400" b="0" i="1">
                                <a:latin typeface="Cambria Math" panose="02040503050406030204" pitchFamily="18" charset="0"/>
                              </a:rPr>
                              <m:t>𝑖</m:t>
                            </m:r>
                          </m:sub>
                        </m:sSub>
                      </m:e>
                    </m:d>
                  </m:oMath>
                </a14:m>
                <a:r>
                  <a:rPr lang="en-US" sz="4400" dirty="0">
                    <a:latin typeface="Amazon Ember" panose="020B0603020204020204" pitchFamily="34" charset="0"/>
                    <a:ea typeface="Amazon Ember" panose="020B0603020204020204" pitchFamily="34" charset="0"/>
                    <a:cs typeface="Amazon Ember" panose="020B0603020204020204" pitchFamily="34" charset="0"/>
                  </a:rPr>
                  <a:t> and try to make predictions of a single value </a:t>
                </a:r>
                <a14:m>
                  <m:oMath xmlns:m="http://schemas.openxmlformats.org/officeDocument/2006/math">
                    <m:sSub>
                      <m:sSubPr>
                        <m:ctrlPr>
                          <a:rPr lang="en-US" sz="4400" i="1">
                            <a:latin typeface="Cambria Math" panose="02040503050406030204" pitchFamily="18" charset="0"/>
                          </a:rPr>
                        </m:ctrlPr>
                      </m:sSubPr>
                      <m:e>
                        <m:r>
                          <a:rPr lang="en-US" sz="4400" b="0" i="1">
                            <a:latin typeface="Cambria Math" panose="02040503050406030204" pitchFamily="18" charset="0"/>
                          </a:rPr>
                          <m:t>𝑦</m:t>
                        </m:r>
                      </m:e>
                      <m:sub>
                        <m:r>
                          <a:rPr lang="en-US" sz="4400" b="0" i="1">
                            <a:latin typeface="Cambria Math" panose="02040503050406030204" pitchFamily="18" charset="0"/>
                          </a:rPr>
                          <m:t>𝑖</m:t>
                        </m:r>
                      </m:sub>
                    </m:sSub>
                  </m:oMath>
                </a14:m>
                <a:r>
                  <a:rPr lang="en-US" sz="4400" dirty="0">
                    <a:latin typeface="Amazon Ember" panose="020B0603020204020204" pitchFamily="34" charset="0"/>
                    <a:ea typeface="Amazon Ember" panose="020B0603020204020204" pitchFamily="34" charset="0"/>
                    <a:cs typeface="Amazon Ember" panose="020B0603020204020204" pitchFamily="34" charset="0"/>
                  </a:rPr>
                  <a:t>.  Suppose for the moment that we know the absolute true answer up to an independent random noise:</a:t>
                </a:r>
              </a:p>
              <a:p>
                <a:pPr marL="0" indent="0" algn="ctr">
                  <a:buNone/>
                </a:pPr>
                <a14:m>
                  <m:oMathPara xmlns:m="http://schemas.openxmlformats.org/officeDocument/2006/math">
                    <m:oMathParaPr>
                      <m:jc m:val="centerGroup"/>
                    </m:oMathParaPr>
                    <m:oMath xmlns:m="http://schemas.openxmlformats.org/officeDocument/2006/math">
                      <m:r>
                        <a:rPr lang="en-US" sz="4400" b="0" i="1">
                          <a:latin typeface="Cambria Math" panose="02040503050406030204" pitchFamily="18" charset="0"/>
                        </a:rPr>
                        <m:t>𝑦</m:t>
                      </m:r>
                      <m:r>
                        <a:rPr lang="en-US" sz="4400" b="0" i="1">
                          <a:latin typeface="Cambria Math" panose="02040503050406030204" pitchFamily="18" charset="0"/>
                        </a:rPr>
                        <m:t>=</m:t>
                      </m:r>
                      <m:r>
                        <a:rPr lang="en-US" sz="4400" b="0" i="1">
                          <a:latin typeface="Cambria Math" panose="02040503050406030204" pitchFamily="18" charset="0"/>
                        </a:rPr>
                        <m:t>𝑓</m:t>
                      </m:r>
                      <m:d>
                        <m:dPr>
                          <m:ctrlPr>
                            <a:rPr lang="en-US" sz="4400" i="1">
                              <a:latin typeface="Cambria Math" panose="02040503050406030204" pitchFamily="18" charset="0"/>
                            </a:rPr>
                          </m:ctrlPr>
                        </m:dPr>
                        <m:e>
                          <m:acc>
                            <m:accPr>
                              <m:chr m:val="⃗"/>
                              <m:ctrlPr>
                                <a:rPr lang="en-US" sz="4400" i="1">
                                  <a:latin typeface="Cambria Math" panose="02040503050406030204" pitchFamily="18" charset="0"/>
                                </a:rPr>
                              </m:ctrlPr>
                            </m:accPr>
                            <m:e>
                              <m:r>
                                <a:rPr lang="en-US" sz="4400" b="0" i="1">
                                  <a:latin typeface="Cambria Math" panose="02040503050406030204" pitchFamily="18" charset="0"/>
                                </a:rPr>
                                <m:t>𝑥</m:t>
                              </m:r>
                            </m:e>
                          </m:acc>
                        </m:e>
                      </m:d>
                      <m:r>
                        <a:rPr lang="en-US" sz="4400" b="0" i="1">
                          <a:latin typeface="Cambria Math" panose="02040503050406030204" pitchFamily="18" charset="0"/>
                        </a:rPr>
                        <m:t>+</m:t>
                      </m:r>
                      <m:r>
                        <a:rPr lang="en-US" sz="4400" b="0" i="1">
                          <a:latin typeface="Cambria Math" panose="02040503050406030204" pitchFamily="18" charset="0"/>
                        </a:rPr>
                        <m:t>𝜖</m:t>
                      </m:r>
                      <m:r>
                        <a:rPr lang="en-US" sz="4400" b="0" i="1">
                          <a:latin typeface="Cambria Math" panose="02040503050406030204" pitchFamily="18" charset="0"/>
                        </a:rPr>
                        <m:t>(</m:t>
                      </m:r>
                      <m:acc>
                        <m:accPr>
                          <m:chr m:val="⃗"/>
                          <m:ctrlPr>
                            <a:rPr lang="en-US" sz="4400" i="1">
                              <a:latin typeface="Cambria Math" panose="02040503050406030204" pitchFamily="18" charset="0"/>
                            </a:rPr>
                          </m:ctrlPr>
                        </m:accPr>
                        <m:e>
                          <m:r>
                            <a:rPr lang="en-US" sz="4400" b="0" i="1">
                              <a:latin typeface="Cambria Math" panose="02040503050406030204" pitchFamily="18" charset="0"/>
                            </a:rPr>
                            <m:t>𝑥</m:t>
                          </m:r>
                        </m:e>
                      </m:acc>
                      <m:r>
                        <a:rPr lang="en-US" sz="4400" b="0" i="1">
                          <a:latin typeface="Cambria Math" panose="02040503050406030204" pitchFamily="18" charset="0"/>
                        </a:rPr>
                        <m:t>)</m:t>
                      </m:r>
                    </m:oMath>
                  </m:oMathPara>
                </a14:m>
                <a:endParaRPr lang="en-US" sz="4400" dirty="0">
                  <a:latin typeface="Amazon Ember" panose="020B0603020204020204" pitchFamily="34" charset="0"/>
                  <a:ea typeface="Amazon Ember" panose="020B0603020204020204" pitchFamily="34" charset="0"/>
                  <a:cs typeface="Amazon Ember" panose="020B0603020204020204" pitchFamily="34" charset="0"/>
                </a:endParaRPr>
              </a:p>
              <a:p>
                <a:r>
                  <a:rPr lang="en-US" sz="4400" dirty="0">
                    <a:latin typeface="Amazon Ember" panose="020B0603020204020204" pitchFamily="34" charset="0"/>
                    <a:ea typeface="Amazon Ember" panose="020B0603020204020204" pitchFamily="34" charset="0"/>
                    <a:cs typeface="Amazon Ember" panose="020B0603020204020204" pitchFamily="34" charset="0"/>
                  </a:rPr>
                  <a:t>The noise should be independent from any randomness inherent in </a:t>
                </a:r>
                <a14:m>
                  <m:oMath xmlns:m="http://schemas.openxmlformats.org/officeDocument/2006/math">
                    <m:acc>
                      <m:accPr>
                        <m:chr m:val="⃗"/>
                        <m:ctrlPr>
                          <a:rPr lang="en-US" sz="4400" i="1">
                            <a:latin typeface="Cambria Math" panose="02040503050406030204" pitchFamily="18" charset="0"/>
                          </a:rPr>
                        </m:ctrlPr>
                      </m:accPr>
                      <m:e>
                        <m:r>
                          <a:rPr lang="en-US" sz="4400" b="0" i="1">
                            <a:latin typeface="Cambria Math" panose="02040503050406030204" pitchFamily="18" charset="0"/>
                          </a:rPr>
                          <m:t>𝑥</m:t>
                        </m:r>
                      </m:e>
                    </m:acc>
                  </m:oMath>
                </a14:m>
                <a:r>
                  <a:rPr lang="en-US" sz="4400" dirty="0">
                    <a:latin typeface="Amazon Ember" panose="020B0603020204020204" pitchFamily="34" charset="0"/>
                    <a:ea typeface="Amazon Ember" panose="020B0603020204020204" pitchFamily="34" charset="0"/>
                    <a:cs typeface="Amazon Ember" panose="020B0603020204020204" pitchFamily="34" charset="0"/>
                  </a:rPr>
                  <a:t>, and should have mean zero, so that </a:t>
                </a:r>
                <a14:m>
                  <m:oMath xmlns:m="http://schemas.openxmlformats.org/officeDocument/2006/math">
                    <m:r>
                      <a:rPr lang="en-US" sz="4400" b="0" i="1">
                        <a:latin typeface="Cambria Math" panose="02040503050406030204" pitchFamily="18" charset="0"/>
                      </a:rPr>
                      <m:t>𝑓</m:t>
                    </m:r>
                  </m:oMath>
                </a14:m>
                <a:r>
                  <a:rPr lang="en-US" sz="4400" dirty="0">
                    <a:latin typeface="Amazon Ember" panose="020B0603020204020204" pitchFamily="34" charset="0"/>
                    <a:ea typeface="Amazon Ember" panose="020B0603020204020204" pitchFamily="34" charset="0"/>
                    <a:cs typeface="Amazon Ember" panose="020B0603020204020204" pitchFamily="34" charset="0"/>
                  </a:rPr>
                  <a:t> is the best possible guess.</a:t>
                </a:r>
              </a:p>
              <a:p>
                <a:r>
                  <a:rPr lang="en-US" sz="4400" dirty="0">
                    <a:latin typeface="Amazon Ember" panose="020B0603020204020204" pitchFamily="34" charset="0"/>
                    <a:ea typeface="Amazon Ember" panose="020B0603020204020204" pitchFamily="34" charset="0"/>
                    <a:cs typeface="Amazon Ember" panose="020B0603020204020204" pitchFamily="34" charset="0"/>
                  </a:rPr>
                  <a:t>The function </a:t>
                </a:r>
                <a14:m>
                  <m:oMath xmlns:m="http://schemas.openxmlformats.org/officeDocument/2006/math">
                    <m:r>
                      <a:rPr lang="en-US" sz="4400" b="0" i="1">
                        <a:latin typeface="Cambria Math" panose="02040503050406030204" pitchFamily="18" charset="0"/>
                      </a:rPr>
                      <m:t>𝑓</m:t>
                    </m:r>
                  </m:oMath>
                </a14:m>
                <a:r>
                  <a:rPr lang="en-US" sz="4400" dirty="0">
                    <a:latin typeface="Amazon Ember" panose="020B0603020204020204" pitchFamily="34" charset="0"/>
                    <a:ea typeface="Amazon Ember" panose="020B0603020204020204" pitchFamily="34" charset="0"/>
                    <a:cs typeface="Amazon Ember" panose="020B0603020204020204" pitchFamily="34" charset="0"/>
                  </a:rPr>
                  <a:t> is deterministic.  You can think of it as averaging the answer over the true distribution in the world for that input:</a:t>
                </a:r>
              </a:p>
              <a:p>
                <a:pPr marL="0" indent="0" algn="ctr">
                  <a:buNone/>
                </a:pPr>
                <a14:m>
                  <m:oMathPara xmlns:m="http://schemas.openxmlformats.org/officeDocument/2006/math">
                    <m:oMathParaPr>
                      <m:jc m:val="centerGroup"/>
                    </m:oMathParaPr>
                    <m:oMath xmlns:m="http://schemas.openxmlformats.org/officeDocument/2006/math">
                      <m:r>
                        <a:rPr lang="en-US" sz="4400" b="0" i="1">
                          <a:latin typeface="Cambria Math" panose="02040503050406030204" pitchFamily="18" charset="0"/>
                        </a:rPr>
                        <m:t>𝑓</m:t>
                      </m:r>
                      <m:d>
                        <m:dPr>
                          <m:ctrlPr>
                            <a:rPr lang="en-US" sz="4400" i="1">
                              <a:latin typeface="Cambria Math" panose="02040503050406030204" pitchFamily="18" charset="0"/>
                            </a:rPr>
                          </m:ctrlPr>
                        </m:dPr>
                        <m:e>
                          <m:acc>
                            <m:accPr>
                              <m:chr m:val="⃗"/>
                              <m:ctrlPr>
                                <a:rPr lang="en-US" sz="4400" i="1">
                                  <a:latin typeface="Cambria Math" panose="02040503050406030204" pitchFamily="18" charset="0"/>
                                </a:rPr>
                              </m:ctrlPr>
                            </m:accPr>
                            <m:e>
                              <m:r>
                                <a:rPr lang="en-US" sz="4400" b="0" i="1">
                                  <a:latin typeface="Cambria Math" panose="02040503050406030204" pitchFamily="18" charset="0"/>
                                </a:rPr>
                                <m:t>𝑥</m:t>
                              </m:r>
                            </m:e>
                          </m:acc>
                        </m:e>
                      </m:d>
                      <m:r>
                        <a:rPr lang="en-US" sz="4400" b="0" i="1">
                          <a:latin typeface="Cambria Math" panose="02040503050406030204" pitchFamily="18" charset="0"/>
                        </a:rPr>
                        <m:t>= </m:t>
                      </m:r>
                      <m:r>
                        <a:rPr lang="en-US" sz="4400" b="0" i="1">
                          <a:latin typeface="Cambria Math" panose="02040503050406030204" pitchFamily="18" charset="0"/>
                          <a:ea typeface="Cambria Math" panose="02040503050406030204" pitchFamily="18" charset="0"/>
                        </a:rPr>
                        <m:t>𝔼</m:t>
                      </m:r>
                      <m:r>
                        <a:rPr lang="en-US" sz="4400" b="0" i="1">
                          <a:latin typeface="Cambria Math" panose="02040503050406030204" pitchFamily="18" charset="0"/>
                          <a:ea typeface="Cambria Math" panose="02040503050406030204" pitchFamily="18" charset="0"/>
                        </a:rPr>
                        <m:t>[</m:t>
                      </m:r>
                      <m:r>
                        <a:rPr lang="en-US" sz="4400" b="0" i="1">
                          <a:latin typeface="Cambria Math" panose="02040503050406030204" pitchFamily="18" charset="0"/>
                          <a:ea typeface="Cambria Math" panose="02040503050406030204" pitchFamily="18" charset="0"/>
                        </a:rPr>
                        <m:t>𝑦</m:t>
                      </m:r>
                      <m:r>
                        <a:rPr lang="en-US" sz="4400" b="0" i="1">
                          <a:latin typeface="Cambria Math" panose="02040503050406030204" pitchFamily="18" charset="0"/>
                          <a:ea typeface="Cambria Math" panose="02040503050406030204" pitchFamily="18" charset="0"/>
                        </a:rPr>
                        <m:t>|</m:t>
                      </m:r>
                      <m:acc>
                        <m:accPr>
                          <m:chr m:val="⃗"/>
                          <m:ctrlPr>
                            <a:rPr lang="en-US" sz="4400" i="1">
                              <a:latin typeface="Cambria Math" panose="02040503050406030204" pitchFamily="18" charset="0"/>
                              <a:ea typeface="Cambria Math" panose="02040503050406030204" pitchFamily="18" charset="0"/>
                            </a:rPr>
                          </m:ctrlPr>
                        </m:accPr>
                        <m:e>
                          <m:r>
                            <a:rPr lang="en-US" sz="4400" b="0" i="1">
                              <a:latin typeface="Cambria Math" panose="02040503050406030204" pitchFamily="18" charset="0"/>
                              <a:ea typeface="Cambria Math" panose="02040503050406030204" pitchFamily="18" charset="0"/>
                            </a:rPr>
                            <m:t>𝑥</m:t>
                          </m:r>
                        </m:e>
                      </m:acc>
                      <m:r>
                        <a:rPr lang="en-US" sz="4400" b="0" i="1">
                          <a:latin typeface="Cambria Math" panose="02040503050406030204" pitchFamily="18" charset="0"/>
                          <a:ea typeface="Cambria Math" panose="02040503050406030204" pitchFamily="18" charset="0"/>
                        </a:rPr>
                        <m:t>]</m:t>
                      </m:r>
                    </m:oMath>
                  </m:oMathPara>
                </a14:m>
                <a:endParaRPr lang="en-US" sz="4400" dirty="0">
                  <a:latin typeface="Amazon Ember" panose="020B0603020204020204" pitchFamily="34" charset="0"/>
                  <a:ea typeface="Amazon Ember" panose="020B0603020204020204" pitchFamily="34" charset="0"/>
                  <a:cs typeface="Amazon Ember" panose="020B0603020204020204" pitchFamily="34" charset="0"/>
                </a:endParaRPr>
              </a:p>
            </p:txBody>
          </p:sp>
        </mc:Choice>
        <mc:Fallback xmlns="">
          <p:sp>
            <p:nvSpPr>
              <p:cNvPr id="3" name="Text Placeholder 2">
                <a:extLst>
                  <a:ext uri="{FF2B5EF4-FFF2-40B4-BE49-F238E27FC236}">
                    <a16:creationId xmlns:a16="http://schemas.microsoft.com/office/drawing/2014/main" id="{F9A45BCF-88A6-0C47-8EF9-D508009795DE}"/>
                  </a:ext>
                </a:extLst>
              </p:cNvPr>
              <p:cNvSpPr>
                <a:spLocks noGrp="1" noRot="1" noChangeAspect="1" noMove="1" noResize="1" noEditPoints="1" noAdjustHandles="1" noChangeArrowheads="1" noChangeShapeType="1" noTextEdit="1"/>
              </p:cNvSpPr>
              <p:nvPr>
                <p:ph type="body" idx="1"/>
              </p:nvPr>
            </p:nvSpPr>
            <p:spPr>
              <a:blipFill>
                <a:blip r:embed="rId3"/>
                <a:stretch>
                  <a:fillRect l="-1813" t="-4303" r="-1813"/>
                </a:stretch>
              </a:blipFill>
            </p:spPr>
            <p:txBody>
              <a:bodyPr/>
              <a:lstStyle/>
              <a:p>
                <a:r>
                  <a:rPr lang="en-US">
                    <a:noFill/>
                  </a:rPr>
                  <a:t> </a:t>
                </a:r>
              </a:p>
            </p:txBody>
          </p:sp>
        </mc:Fallback>
      </mc:AlternateContent>
    </p:spTree>
    <p:extLst>
      <p:ext uri="{BB962C8B-B14F-4D97-AF65-F5344CB8AC3E}">
        <p14:creationId xmlns:p14="http://schemas.microsoft.com/office/powerpoint/2010/main" val="1400983893"/>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18FFC-6744-DF44-8503-1567B27D1562}"/>
              </a:ext>
            </a:extLst>
          </p:cNvPr>
          <p:cNvSpPr>
            <a:spLocks noGrp="1"/>
          </p:cNvSpPr>
          <p:nvPr>
            <p:ph type="title"/>
          </p:nvPr>
        </p:nvSpPr>
        <p:spPr/>
        <p:txBody>
          <a:bodyPr/>
          <a:lstStyle/>
          <a:p>
            <a:r>
              <a:rPr lang="en-US" dirty="0"/>
              <a:t>The Setup II</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9A45BCF-88A6-0C47-8EF9-D508009795DE}"/>
                  </a:ext>
                </a:extLst>
              </p:cNvPr>
              <p:cNvSpPr>
                <a:spLocks noGrp="1"/>
              </p:cNvSpPr>
              <p:nvPr>
                <p:ph type="body" idx="1"/>
              </p:nvPr>
            </p:nvSpPr>
            <p:spPr/>
            <p:txBody>
              <a:bodyPr/>
              <a:lstStyle/>
              <a:p>
                <a:r>
                  <a:rPr lang="en-US" sz="4400" dirty="0"/>
                  <a:t>When we are given a dataset </a:t>
                </a:r>
                <a14:m>
                  <m:oMath xmlns:m="http://schemas.openxmlformats.org/officeDocument/2006/math">
                    <m:r>
                      <a:rPr lang="en-US" sz="4400" i="1">
                        <a:latin typeface="Cambria Math" panose="02040503050406030204" pitchFamily="18" charset="0"/>
                        <a:ea typeface="Cambria Math" panose="02040503050406030204" pitchFamily="18" charset="0"/>
                      </a:rPr>
                      <m:t>𝒟</m:t>
                    </m:r>
                  </m:oMath>
                </a14:m>
                <a:r>
                  <a:rPr lang="en-US" sz="4400" dirty="0"/>
                  <a:t>, we can use some machine learning technique to try to learn to predict the values of </a:t>
                </a:r>
                <a14:m>
                  <m:oMath xmlns:m="http://schemas.openxmlformats.org/officeDocument/2006/math">
                    <m:r>
                      <a:rPr lang="en-US" sz="4400" i="1">
                        <a:latin typeface="Cambria Math" panose="02040503050406030204" pitchFamily="18" charset="0"/>
                      </a:rPr>
                      <m:t>𝑓</m:t>
                    </m:r>
                  </m:oMath>
                </a14:m>
                <a:r>
                  <a:rPr lang="en-US" sz="4400" dirty="0"/>
                  <a:t> for previously unseen data.  Call this learned model </a:t>
                </a:r>
                <a14:m>
                  <m:oMath xmlns:m="http://schemas.openxmlformats.org/officeDocument/2006/math">
                    <m:sSub>
                      <m:sSubPr>
                        <m:ctrlPr>
                          <a:rPr lang="en-US" sz="4400" i="1" dirty="0">
                            <a:latin typeface="Cambria Math" panose="02040503050406030204" pitchFamily="18" charset="0"/>
                          </a:rPr>
                        </m:ctrlPr>
                      </m:sSubPr>
                      <m:e>
                        <m:acc>
                          <m:accPr>
                            <m:chr m:val="̂"/>
                            <m:ctrlPr>
                              <a:rPr lang="en-US" sz="4400" i="1">
                                <a:latin typeface="Cambria Math" panose="02040503050406030204" pitchFamily="18" charset="0"/>
                              </a:rPr>
                            </m:ctrlPr>
                          </m:accPr>
                          <m:e>
                            <m:r>
                              <a:rPr lang="en-US" sz="4400" i="1">
                                <a:latin typeface="Cambria Math" panose="02040503050406030204" pitchFamily="18" charset="0"/>
                              </a:rPr>
                              <m:t>𝑓</m:t>
                            </m:r>
                          </m:e>
                        </m:acc>
                      </m:e>
                      <m:sub>
                        <m:r>
                          <a:rPr lang="en-US" sz="4400" i="1" dirty="0">
                            <a:latin typeface="Cambria Math" panose="02040503050406030204" pitchFamily="18" charset="0"/>
                            <a:ea typeface="Cambria Math" panose="02040503050406030204" pitchFamily="18" charset="0"/>
                          </a:rPr>
                          <m:t>𝒟</m:t>
                        </m:r>
                      </m:sub>
                    </m:sSub>
                  </m:oMath>
                </a14:m>
                <a:r>
                  <a:rPr lang="en-US" sz="4400" dirty="0"/>
                  <a:t>.  </a:t>
                </a:r>
              </a:p>
              <a:p>
                <a:r>
                  <a:rPr lang="en-US" sz="4400" dirty="0"/>
                  <a:t>Note that this is </a:t>
                </a:r>
                <a:r>
                  <a:rPr lang="en-US" sz="4400" b="1" dirty="0">
                    <a:solidFill>
                      <a:schemeClr val="tx1"/>
                    </a:solidFill>
                  </a:rPr>
                  <a:t>random</a:t>
                </a:r>
                <a:r>
                  <a:rPr lang="en-US" sz="4400" dirty="0"/>
                  <a:t> and depends on the particular random sample of data.</a:t>
                </a:r>
              </a:p>
              <a:p>
                <a:r>
                  <a:rPr lang="en-US" sz="4400" dirty="0"/>
                  <a:t>There can be additional randomness could potentially be random itself (say it was trained via SGD from a random initialization).  </a:t>
                </a:r>
              </a:p>
              <a:p>
                <a:r>
                  <a:rPr lang="en-US" sz="4400" b="1" dirty="0">
                    <a:solidFill>
                      <a:schemeClr val="tx1"/>
                    </a:solidFill>
                  </a:rPr>
                  <a:t>Our Goal</a:t>
                </a:r>
                <a:r>
                  <a:rPr lang="en-US" sz="4400" dirty="0">
                    <a:solidFill>
                      <a:schemeClr val="tx1"/>
                    </a:solidFill>
                  </a:rPr>
                  <a:t>:</a:t>
                </a:r>
              </a:p>
              <a:p>
                <a:pPr marL="0" indent="0" algn="ctr">
                  <a:buNone/>
                </a:pPr>
                <a:r>
                  <a:rPr lang="en-US" sz="4400" dirty="0"/>
                  <a:t>Given a new input </a:t>
                </a:r>
                <a14:m>
                  <m:oMath xmlns:m="http://schemas.openxmlformats.org/officeDocument/2006/math">
                    <m:acc>
                      <m:accPr>
                        <m:chr m:val="⃗"/>
                        <m:ctrlPr>
                          <a:rPr lang="en-US" sz="4400" i="1">
                            <a:latin typeface="Cambria Math" panose="02040503050406030204" pitchFamily="18" charset="0"/>
                          </a:rPr>
                        </m:ctrlPr>
                      </m:accPr>
                      <m:e>
                        <m:r>
                          <a:rPr lang="en-US" sz="4400" i="1">
                            <a:latin typeface="Cambria Math" panose="02040503050406030204" pitchFamily="18" charset="0"/>
                          </a:rPr>
                          <m:t>𝑥</m:t>
                        </m:r>
                      </m:e>
                    </m:acc>
                  </m:oMath>
                </a14:m>
                <a:r>
                  <a:rPr lang="en-US" sz="4400" dirty="0"/>
                  <a:t>,how do we understand </a:t>
                </a:r>
                <a14:m>
                  <m:oMath xmlns:m="http://schemas.openxmlformats.org/officeDocument/2006/math">
                    <m:sSub>
                      <m:sSubPr>
                        <m:ctrlPr>
                          <a:rPr lang="en-US" sz="4400" i="1">
                            <a:latin typeface="Cambria Math" panose="02040503050406030204" pitchFamily="18" charset="0"/>
                            <a:ea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𝔼</m:t>
                        </m:r>
                      </m:e>
                      <m:sub>
                        <m:r>
                          <a:rPr lang="en-US" sz="4400" i="1">
                            <a:latin typeface="Cambria Math" panose="02040503050406030204" pitchFamily="18" charset="0"/>
                            <a:ea typeface="Cambria Math" panose="02040503050406030204" pitchFamily="18" charset="0"/>
                          </a:rPr>
                          <m:t>𝒟</m:t>
                        </m:r>
                        <m:r>
                          <a:rPr lang="en-US" sz="4400" i="1">
                            <a:latin typeface="Cambria Math" panose="02040503050406030204" pitchFamily="18" charset="0"/>
                            <a:ea typeface="Cambria Math" panose="02040503050406030204" pitchFamily="18" charset="0"/>
                          </a:rPr>
                          <m:t>,</m:t>
                        </m:r>
                        <m:r>
                          <a:rPr lang="en-US" sz="4400" i="1">
                            <a:latin typeface="Cambria Math" panose="02040503050406030204" pitchFamily="18" charset="0"/>
                            <a:ea typeface="Cambria Math" panose="02040503050406030204" pitchFamily="18" charset="0"/>
                          </a:rPr>
                          <m:t>𝑦</m:t>
                        </m:r>
                      </m:sub>
                    </m:sSub>
                    <m:d>
                      <m:dPr>
                        <m:begChr m:val="["/>
                        <m:endChr m:val="]"/>
                        <m:ctrlPr>
                          <a:rPr lang="en-US" sz="4400" i="1">
                            <a:latin typeface="Cambria Math" panose="02040503050406030204" pitchFamily="18" charset="0"/>
                            <a:ea typeface="Cambria Math" panose="02040503050406030204" pitchFamily="18" charset="0"/>
                          </a:rPr>
                        </m:ctrlPr>
                      </m:dPr>
                      <m:e>
                        <m:sSup>
                          <m:sSupPr>
                            <m:ctrlPr>
                              <a:rPr lang="en-US" sz="4400" i="1">
                                <a:latin typeface="Cambria Math" panose="02040503050406030204" pitchFamily="18" charset="0"/>
                                <a:ea typeface="Cambria Math" panose="02040503050406030204" pitchFamily="18" charset="0"/>
                              </a:rPr>
                            </m:ctrlPr>
                          </m:sSupPr>
                          <m:e>
                            <m:d>
                              <m:dPr>
                                <m:ctrlPr>
                                  <a:rPr lang="en-US" sz="4400" i="1">
                                    <a:latin typeface="Cambria Math" panose="02040503050406030204" pitchFamily="18" charset="0"/>
                                    <a:ea typeface="Cambria Math" panose="02040503050406030204" pitchFamily="18" charset="0"/>
                                  </a:rPr>
                                </m:ctrlPr>
                              </m:dPr>
                              <m:e>
                                <m:r>
                                  <a:rPr lang="en-US" sz="4400" i="1">
                                    <a:latin typeface="Cambria Math" panose="02040503050406030204" pitchFamily="18" charset="0"/>
                                    <a:ea typeface="Cambria Math" panose="02040503050406030204" pitchFamily="18" charset="0"/>
                                  </a:rPr>
                                  <m:t>𝑦</m:t>
                                </m:r>
                                <m:r>
                                  <a:rPr lang="en-US" sz="4400" i="1">
                                    <a:latin typeface="Cambria Math" panose="02040503050406030204" pitchFamily="18" charset="0"/>
                                    <a:ea typeface="Cambria Math" panose="02040503050406030204" pitchFamily="18" charset="0"/>
                                  </a:rPr>
                                  <m:t>−</m:t>
                                </m:r>
                                <m:sSub>
                                  <m:sSubPr>
                                    <m:ctrlPr>
                                      <a:rPr lang="en-US" sz="4400" i="1">
                                        <a:latin typeface="Cambria Math" panose="02040503050406030204" pitchFamily="18" charset="0"/>
                                        <a:ea typeface="Cambria Math" panose="02040503050406030204" pitchFamily="18" charset="0"/>
                                      </a:rPr>
                                    </m:ctrlPr>
                                  </m:sSubPr>
                                  <m:e>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𝑓</m:t>
                                        </m:r>
                                      </m:e>
                                    </m:acc>
                                  </m:e>
                                  <m:sub>
                                    <m:r>
                                      <a:rPr lang="en-US" sz="4400" i="1">
                                        <a:latin typeface="Cambria Math" panose="02040503050406030204" pitchFamily="18" charset="0"/>
                                        <a:ea typeface="Cambria Math" panose="02040503050406030204" pitchFamily="18" charset="0"/>
                                      </a:rPr>
                                      <m:t>𝒟</m:t>
                                    </m:r>
                                  </m:sub>
                                </m:sSub>
                                <m:d>
                                  <m:dPr>
                                    <m:ctrlPr>
                                      <a:rPr lang="en-US" sz="4400" i="1">
                                        <a:latin typeface="Cambria Math" panose="02040503050406030204" pitchFamily="18" charset="0"/>
                                        <a:ea typeface="Cambria Math" panose="02040503050406030204" pitchFamily="18" charset="0"/>
                                      </a:rPr>
                                    </m:ctrlPr>
                                  </m:dPr>
                                  <m:e>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𝑥</m:t>
                                        </m:r>
                                      </m:e>
                                    </m:acc>
                                  </m:e>
                                </m:d>
                              </m:e>
                            </m:d>
                          </m:e>
                          <m:sup>
                            <m:r>
                              <a:rPr lang="en-US" sz="4400" i="1">
                                <a:latin typeface="Cambria Math" panose="02040503050406030204" pitchFamily="18" charset="0"/>
                                <a:ea typeface="Cambria Math" panose="02040503050406030204" pitchFamily="18" charset="0"/>
                              </a:rPr>
                              <m:t>2</m:t>
                            </m:r>
                          </m:sup>
                        </m:sSup>
                      </m:e>
                    </m:d>
                  </m:oMath>
                </a14:m>
                <a:endParaRPr lang="en-US" sz="4400" dirty="0"/>
              </a:p>
              <a:p>
                <a:r>
                  <a:rPr lang="en-US" sz="4400" dirty="0"/>
                  <a:t>In other words: </a:t>
                </a:r>
                <a:r>
                  <a:rPr lang="en-US" sz="4400" b="1" dirty="0">
                    <a:solidFill>
                      <a:schemeClr val="tx1"/>
                    </a:solidFill>
                  </a:rPr>
                  <a:t>how the randomness in our dataset influence our mean squared error over previously unseen data? </a:t>
                </a:r>
              </a:p>
            </p:txBody>
          </p:sp>
        </mc:Choice>
        <mc:Fallback xmlns="">
          <p:sp>
            <p:nvSpPr>
              <p:cNvPr id="3" name="Text Placeholder 2">
                <a:extLst>
                  <a:ext uri="{FF2B5EF4-FFF2-40B4-BE49-F238E27FC236}">
                    <a16:creationId xmlns:a16="http://schemas.microsoft.com/office/drawing/2014/main" id="{F9A45BCF-88A6-0C47-8EF9-D508009795DE}"/>
                  </a:ext>
                </a:extLst>
              </p:cNvPr>
              <p:cNvSpPr>
                <a:spLocks noGrp="1" noRot="1" noChangeAspect="1" noMove="1" noResize="1" noEditPoints="1" noAdjustHandles="1" noChangeArrowheads="1" noChangeShapeType="1" noTextEdit="1"/>
              </p:cNvSpPr>
              <p:nvPr>
                <p:ph type="body" idx="1"/>
              </p:nvPr>
            </p:nvSpPr>
            <p:spPr>
              <a:blipFill>
                <a:blip r:embed="rId3"/>
                <a:stretch>
                  <a:fillRect l="-1813" t="-4303" r="-1269" b="-30120"/>
                </a:stretch>
              </a:blipFill>
            </p:spPr>
            <p:txBody>
              <a:bodyPr/>
              <a:lstStyle/>
              <a:p>
                <a:r>
                  <a:rPr lang="en-US">
                    <a:noFill/>
                  </a:rPr>
                  <a:t> </a:t>
                </a:r>
              </a:p>
            </p:txBody>
          </p:sp>
        </mc:Fallback>
      </mc:AlternateContent>
    </p:spTree>
    <p:extLst>
      <p:ext uri="{BB962C8B-B14F-4D97-AF65-F5344CB8AC3E}">
        <p14:creationId xmlns:p14="http://schemas.microsoft.com/office/powerpoint/2010/main" val="160967404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1C6B3-1B82-0043-B47A-DDDDEDA59A19}"/>
              </a:ext>
            </a:extLst>
          </p:cNvPr>
          <p:cNvSpPr>
            <a:spLocks noGrp="1"/>
          </p:cNvSpPr>
          <p:nvPr>
            <p:ph type="title"/>
          </p:nvPr>
        </p:nvSpPr>
        <p:spPr/>
        <p:txBody>
          <a:bodyPr/>
          <a:lstStyle/>
          <a:p>
            <a:r>
              <a:rPr lang="en-US" dirty="0"/>
              <a:t>Deriving the Relationship I</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68349AD2-E4FF-4643-B980-FA2FE6FA9206}"/>
                  </a:ext>
                </a:extLst>
              </p:cNvPr>
              <p:cNvSpPr>
                <a:spLocks noGrp="1"/>
              </p:cNvSpPr>
              <p:nvPr>
                <p:ph type="body" idx="1"/>
              </p:nvPr>
            </p:nvSpPr>
            <p:spPr/>
            <p:txBody>
              <a:bodyPr/>
              <a:lstStyle/>
              <a:p>
                <a:r>
                  <a:rPr lang="en-US" sz="4400" dirty="0">
                    <a:latin typeface="Amazon Ember" panose="020B0603020204020204" pitchFamily="34" charset="0"/>
                    <a:ea typeface="Amazon Ember" panose="020B0603020204020204" pitchFamily="34" charset="0"/>
                    <a:cs typeface="Amazon Ember" panose="020B0603020204020204" pitchFamily="34" charset="0"/>
                  </a:rPr>
                  <a:t>Let us start with what we have, and remember that </a:t>
                </a:r>
                <a14:m>
                  <m:oMath xmlns:m="http://schemas.openxmlformats.org/officeDocument/2006/math">
                    <m:r>
                      <a:rPr lang="en-US" sz="4400" i="1">
                        <a:latin typeface="Cambria Math" panose="02040503050406030204" pitchFamily="18" charset="0"/>
                      </a:rPr>
                      <m:t>𝑦</m:t>
                    </m:r>
                    <m:r>
                      <a:rPr lang="en-US" sz="4400" i="1">
                        <a:latin typeface="Cambria Math" panose="02040503050406030204" pitchFamily="18" charset="0"/>
                      </a:rPr>
                      <m:t>=</m:t>
                    </m:r>
                    <m:r>
                      <a:rPr lang="en-US" sz="4400" i="1">
                        <a:latin typeface="Cambria Math" panose="02040503050406030204" pitchFamily="18" charset="0"/>
                      </a:rPr>
                      <m:t>𝑓</m:t>
                    </m:r>
                    <m:d>
                      <m:dPr>
                        <m:ctrlPr>
                          <a:rPr lang="en-US" sz="4400" i="1">
                            <a:latin typeface="Cambria Math" panose="02040503050406030204" pitchFamily="18" charset="0"/>
                          </a:rPr>
                        </m:ctrlPr>
                      </m:dPr>
                      <m:e>
                        <m:acc>
                          <m:accPr>
                            <m:chr m:val="⃗"/>
                            <m:ctrlPr>
                              <a:rPr lang="en-US" sz="4400" i="1">
                                <a:latin typeface="Cambria Math" panose="02040503050406030204" pitchFamily="18" charset="0"/>
                              </a:rPr>
                            </m:ctrlPr>
                          </m:accPr>
                          <m:e>
                            <m:r>
                              <a:rPr lang="en-US" sz="4400" i="1">
                                <a:latin typeface="Cambria Math" panose="02040503050406030204" pitchFamily="18" charset="0"/>
                              </a:rPr>
                              <m:t>𝑥</m:t>
                            </m:r>
                          </m:e>
                        </m:acc>
                      </m:e>
                    </m:d>
                    <m:r>
                      <a:rPr lang="en-US" sz="4400" i="1">
                        <a:latin typeface="Cambria Math" panose="02040503050406030204" pitchFamily="18" charset="0"/>
                      </a:rPr>
                      <m:t>+</m:t>
                    </m:r>
                    <m:r>
                      <m:rPr>
                        <m:sty m:val="p"/>
                      </m:rPr>
                      <a:rPr lang="en-US" sz="4400" i="1">
                        <a:latin typeface="Cambria Math" panose="02040503050406030204" pitchFamily="18" charset="0"/>
                      </a:rPr>
                      <m:t>ϵ</m:t>
                    </m:r>
                    <m:r>
                      <a:rPr lang="en-US" sz="4400" i="1">
                        <a:latin typeface="Cambria Math" panose="02040503050406030204" pitchFamily="18" charset="0"/>
                      </a:rPr>
                      <m:t>(</m:t>
                    </m:r>
                    <m:acc>
                      <m:accPr>
                        <m:chr m:val="⃗"/>
                        <m:ctrlPr>
                          <a:rPr lang="en-US" sz="4400" i="1">
                            <a:latin typeface="Cambria Math" panose="02040503050406030204" pitchFamily="18" charset="0"/>
                          </a:rPr>
                        </m:ctrlPr>
                      </m:accPr>
                      <m:e>
                        <m:r>
                          <a:rPr lang="en-US" sz="4400" i="1">
                            <a:latin typeface="Cambria Math" panose="02040503050406030204" pitchFamily="18" charset="0"/>
                          </a:rPr>
                          <m:t>𝑥</m:t>
                        </m:r>
                      </m:e>
                    </m:acc>
                    <m:r>
                      <a:rPr lang="en-US" sz="4400" i="1">
                        <a:latin typeface="Cambria Math" panose="02040503050406030204" pitchFamily="18" charset="0"/>
                      </a:rPr>
                      <m:t>)</m:t>
                    </m:r>
                  </m:oMath>
                </a14:m>
                <a:r>
                  <a:rPr lang="en-US" sz="4400" dirty="0">
                    <a:latin typeface="Amazon Ember" panose="020B0603020204020204" pitchFamily="34" charset="0"/>
                    <a:ea typeface="Amazon Ember" panose="020B0603020204020204" pitchFamily="34" charset="0"/>
                    <a:cs typeface="Amazon Ember" panose="020B0603020204020204" pitchFamily="34" charset="0"/>
                  </a:rPr>
                  <a:t>:</a:t>
                </a:r>
              </a:p>
              <a:p>
                <a:pPr algn="ctr"/>
                <a14:m>
                  <m:oMathPara xmlns:m="http://schemas.openxmlformats.org/officeDocument/2006/math">
                    <m:oMathParaPr>
                      <m:jc m:val="centerGroup"/>
                    </m:oMathParaPr>
                    <m:oMath xmlns:m="http://schemas.openxmlformats.org/officeDocument/2006/math">
                      <m:sSub>
                        <m:sSubPr>
                          <m:ctrlPr>
                            <a:rPr lang="en-US" sz="4400" i="1">
                              <a:latin typeface="Cambria Math" panose="02040503050406030204" pitchFamily="18" charset="0"/>
                              <a:ea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𝔼</m:t>
                          </m:r>
                        </m:e>
                        <m:sub>
                          <m:r>
                            <a:rPr lang="en-US" sz="4400" i="1">
                              <a:latin typeface="Cambria Math" panose="02040503050406030204" pitchFamily="18" charset="0"/>
                              <a:ea typeface="Cambria Math" panose="02040503050406030204" pitchFamily="18" charset="0"/>
                            </a:rPr>
                            <m:t>𝒟</m:t>
                          </m:r>
                          <m:r>
                            <a:rPr lang="en-US" sz="4400" i="1">
                              <a:latin typeface="Cambria Math" panose="02040503050406030204" pitchFamily="18" charset="0"/>
                              <a:ea typeface="Cambria Math" panose="02040503050406030204" pitchFamily="18" charset="0"/>
                            </a:rPr>
                            <m:t>,</m:t>
                          </m:r>
                          <m:r>
                            <a:rPr lang="en-US" sz="4400" i="1">
                              <a:latin typeface="Cambria Math" panose="02040503050406030204" pitchFamily="18" charset="0"/>
                              <a:ea typeface="Cambria Math" panose="02040503050406030204" pitchFamily="18" charset="0"/>
                            </a:rPr>
                            <m:t>𝑦</m:t>
                          </m:r>
                        </m:sub>
                      </m:sSub>
                      <m:d>
                        <m:dPr>
                          <m:begChr m:val="["/>
                          <m:endChr m:val="]"/>
                          <m:ctrlPr>
                            <a:rPr lang="en-US" sz="4400" i="1">
                              <a:latin typeface="Cambria Math" panose="02040503050406030204" pitchFamily="18" charset="0"/>
                              <a:ea typeface="Cambria Math" panose="02040503050406030204" pitchFamily="18" charset="0"/>
                            </a:rPr>
                          </m:ctrlPr>
                        </m:dPr>
                        <m:e>
                          <m:sSup>
                            <m:sSupPr>
                              <m:ctrlPr>
                                <a:rPr lang="en-US" sz="4400" i="1">
                                  <a:latin typeface="Cambria Math" panose="02040503050406030204" pitchFamily="18" charset="0"/>
                                  <a:ea typeface="Cambria Math" panose="02040503050406030204" pitchFamily="18" charset="0"/>
                                </a:rPr>
                              </m:ctrlPr>
                            </m:sSupPr>
                            <m:e>
                              <m:d>
                                <m:dPr>
                                  <m:ctrlPr>
                                    <a:rPr lang="en-US" sz="4400" i="1">
                                      <a:latin typeface="Cambria Math" panose="02040503050406030204" pitchFamily="18" charset="0"/>
                                      <a:ea typeface="Cambria Math" panose="02040503050406030204" pitchFamily="18" charset="0"/>
                                    </a:rPr>
                                  </m:ctrlPr>
                                </m:dPr>
                                <m:e>
                                  <m:r>
                                    <a:rPr lang="en-US" sz="4400" i="1">
                                      <a:latin typeface="Cambria Math" panose="02040503050406030204" pitchFamily="18" charset="0"/>
                                      <a:ea typeface="Cambria Math" panose="02040503050406030204" pitchFamily="18" charset="0"/>
                                    </a:rPr>
                                    <m:t>𝑦</m:t>
                                  </m:r>
                                  <m:r>
                                    <a:rPr lang="en-US" sz="4400" i="1">
                                      <a:latin typeface="Cambria Math" panose="02040503050406030204" pitchFamily="18" charset="0"/>
                                      <a:ea typeface="Cambria Math" panose="02040503050406030204" pitchFamily="18" charset="0"/>
                                    </a:rPr>
                                    <m:t>−</m:t>
                                  </m:r>
                                  <m:sSub>
                                    <m:sSubPr>
                                      <m:ctrlPr>
                                        <a:rPr lang="en-US" sz="4400" i="1">
                                          <a:latin typeface="Cambria Math" panose="02040503050406030204" pitchFamily="18" charset="0"/>
                                          <a:ea typeface="Cambria Math" panose="02040503050406030204" pitchFamily="18" charset="0"/>
                                        </a:rPr>
                                      </m:ctrlPr>
                                    </m:sSubPr>
                                    <m:e>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𝑓</m:t>
                                          </m:r>
                                        </m:e>
                                      </m:acc>
                                    </m:e>
                                    <m:sub>
                                      <m:r>
                                        <a:rPr lang="en-US" sz="4400" i="1">
                                          <a:latin typeface="Cambria Math" panose="02040503050406030204" pitchFamily="18" charset="0"/>
                                          <a:ea typeface="Cambria Math" panose="02040503050406030204" pitchFamily="18" charset="0"/>
                                        </a:rPr>
                                        <m:t>𝒟</m:t>
                                      </m:r>
                                    </m:sub>
                                  </m:sSub>
                                  <m:d>
                                    <m:dPr>
                                      <m:ctrlPr>
                                        <a:rPr lang="en-US" sz="4400" i="1">
                                          <a:latin typeface="Cambria Math" panose="02040503050406030204" pitchFamily="18" charset="0"/>
                                          <a:ea typeface="Cambria Math" panose="02040503050406030204" pitchFamily="18" charset="0"/>
                                        </a:rPr>
                                      </m:ctrlPr>
                                    </m:dPr>
                                    <m:e>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𝑥</m:t>
                                          </m:r>
                                        </m:e>
                                      </m:acc>
                                    </m:e>
                                  </m:d>
                                </m:e>
                              </m:d>
                            </m:e>
                            <m:sup>
                              <m:r>
                                <a:rPr lang="en-US" sz="4400" i="1">
                                  <a:latin typeface="Cambria Math" panose="02040503050406030204" pitchFamily="18" charset="0"/>
                                  <a:ea typeface="Cambria Math" panose="02040503050406030204" pitchFamily="18" charset="0"/>
                                </a:rPr>
                                <m:t>2</m:t>
                              </m:r>
                            </m:sup>
                          </m:sSup>
                        </m:e>
                      </m:d>
                      <m:r>
                        <a:rPr lang="en-US" sz="4400">
                          <a:latin typeface="Cambria Math" panose="02040503050406030204" pitchFamily="18" charset="0"/>
                          <a:ea typeface="Cambria Math" panose="02040503050406030204" pitchFamily="18" charset="0"/>
                        </a:rPr>
                        <m:t>=</m:t>
                      </m:r>
                      <m:sSub>
                        <m:sSubPr>
                          <m:ctrlPr>
                            <a:rPr lang="en-US" sz="4400" i="1">
                              <a:latin typeface="Cambria Math" panose="02040503050406030204" pitchFamily="18" charset="0"/>
                              <a:ea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𝔼</m:t>
                          </m:r>
                        </m:e>
                        <m:sub>
                          <m:r>
                            <a:rPr lang="en-US" sz="4400" i="1">
                              <a:latin typeface="Cambria Math" panose="02040503050406030204" pitchFamily="18" charset="0"/>
                              <a:ea typeface="Cambria Math" panose="02040503050406030204" pitchFamily="18" charset="0"/>
                            </a:rPr>
                            <m:t>𝒟</m:t>
                          </m:r>
                          <m:r>
                            <a:rPr lang="en-US" sz="4400" i="1">
                              <a:latin typeface="Cambria Math" panose="02040503050406030204" pitchFamily="18" charset="0"/>
                              <a:ea typeface="Cambria Math" panose="02040503050406030204" pitchFamily="18" charset="0"/>
                            </a:rPr>
                            <m:t>,</m:t>
                          </m:r>
                          <m:r>
                            <a:rPr lang="en-US" sz="4400" i="1">
                              <a:latin typeface="Cambria Math" panose="02040503050406030204" pitchFamily="18" charset="0"/>
                              <a:ea typeface="Cambria Math" panose="02040503050406030204" pitchFamily="18" charset="0"/>
                            </a:rPr>
                            <m:t>𝜖</m:t>
                          </m:r>
                        </m:sub>
                      </m:sSub>
                      <m:d>
                        <m:dPr>
                          <m:begChr m:val="["/>
                          <m:endChr m:val="]"/>
                          <m:ctrlPr>
                            <a:rPr lang="en-US" sz="4400" i="1">
                              <a:latin typeface="Cambria Math" panose="02040503050406030204" pitchFamily="18" charset="0"/>
                              <a:ea typeface="Cambria Math" panose="02040503050406030204" pitchFamily="18" charset="0"/>
                            </a:rPr>
                          </m:ctrlPr>
                        </m:dPr>
                        <m:e>
                          <m:sSup>
                            <m:sSupPr>
                              <m:ctrlPr>
                                <a:rPr lang="en-US" sz="4400" i="1">
                                  <a:latin typeface="Cambria Math" panose="02040503050406030204" pitchFamily="18" charset="0"/>
                                  <a:ea typeface="Cambria Math" panose="02040503050406030204" pitchFamily="18" charset="0"/>
                                </a:rPr>
                              </m:ctrlPr>
                            </m:sSupPr>
                            <m:e>
                              <m:d>
                                <m:dPr>
                                  <m:ctrlPr>
                                    <a:rPr lang="en-US" sz="4400" i="1">
                                      <a:latin typeface="Cambria Math" panose="02040503050406030204" pitchFamily="18" charset="0"/>
                                      <a:ea typeface="Cambria Math" panose="02040503050406030204" pitchFamily="18" charset="0"/>
                                    </a:rPr>
                                  </m:ctrlPr>
                                </m:dPr>
                                <m:e>
                                  <m:r>
                                    <a:rPr lang="en-US" sz="4400" i="1" smtClean="0">
                                      <a:solidFill>
                                        <a:srgbClr val="C00000"/>
                                      </a:solidFill>
                                      <a:latin typeface="Cambria Math" panose="02040503050406030204" pitchFamily="18" charset="0"/>
                                    </a:rPr>
                                    <m:t>𝑓</m:t>
                                  </m:r>
                                  <m:d>
                                    <m:dPr>
                                      <m:ctrlPr>
                                        <a:rPr lang="en-US" sz="4400" i="1">
                                          <a:solidFill>
                                            <a:srgbClr val="C00000"/>
                                          </a:solidFill>
                                          <a:latin typeface="Cambria Math" panose="02040503050406030204" pitchFamily="18" charset="0"/>
                                        </a:rPr>
                                      </m:ctrlPr>
                                    </m:dPr>
                                    <m:e>
                                      <m:acc>
                                        <m:accPr>
                                          <m:chr m:val="⃗"/>
                                          <m:ctrlPr>
                                            <a:rPr lang="en-US" sz="4400" i="1">
                                              <a:solidFill>
                                                <a:srgbClr val="C00000"/>
                                              </a:solidFill>
                                              <a:latin typeface="Cambria Math" panose="02040503050406030204" pitchFamily="18" charset="0"/>
                                            </a:rPr>
                                          </m:ctrlPr>
                                        </m:accPr>
                                        <m:e>
                                          <m:r>
                                            <a:rPr lang="en-US" sz="4400" i="1">
                                              <a:solidFill>
                                                <a:srgbClr val="C00000"/>
                                              </a:solidFill>
                                              <a:latin typeface="Cambria Math" panose="02040503050406030204" pitchFamily="18" charset="0"/>
                                            </a:rPr>
                                            <m:t>𝑥</m:t>
                                          </m:r>
                                        </m:e>
                                      </m:acc>
                                    </m:e>
                                  </m:d>
                                  <m:r>
                                    <a:rPr lang="en-US" sz="4400" i="1">
                                      <a:solidFill>
                                        <a:srgbClr val="C00000"/>
                                      </a:solidFill>
                                      <a:latin typeface="Cambria Math" panose="02040503050406030204" pitchFamily="18" charset="0"/>
                                      <a:ea typeface="Cambria Math" panose="02040503050406030204" pitchFamily="18" charset="0"/>
                                    </a:rPr>
                                    <m:t>−</m:t>
                                  </m:r>
                                  <m:sSub>
                                    <m:sSubPr>
                                      <m:ctrlPr>
                                        <a:rPr lang="en-US" sz="4400" i="1">
                                          <a:solidFill>
                                            <a:srgbClr val="C00000"/>
                                          </a:solidFill>
                                          <a:latin typeface="Cambria Math" panose="02040503050406030204" pitchFamily="18" charset="0"/>
                                          <a:ea typeface="Cambria Math" panose="02040503050406030204" pitchFamily="18" charset="0"/>
                                        </a:rPr>
                                      </m:ctrlPr>
                                    </m:sSubPr>
                                    <m:e>
                                      <m:acc>
                                        <m:accPr>
                                          <m:chr m:val="̂"/>
                                          <m:ctrlPr>
                                            <a:rPr lang="en-US" sz="4400" i="1">
                                              <a:solidFill>
                                                <a:srgbClr val="C00000"/>
                                              </a:solidFill>
                                              <a:latin typeface="Cambria Math" panose="02040503050406030204" pitchFamily="18" charset="0"/>
                                              <a:ea typeface="Cambria Math" panose="02040503050406030204" pitchFamily="18" charset="0"/>
                                            </a:rPr>
                                          </m:ctrlPr>
                                        </m:accPr>
                                        <m:e>
                                          <m:r>
                                            <a:rPr lang="en-US" sz="4400" i="1">
                                              <a:solidFill>
                                                <a:srgbClr val="C00000"/>
                                              </a:solidFill>
                                              <a:latin typeface="Cambria Math" panose="02040503050406030204" pitchFamily="18" charset="0"/>
                                              <a:ea typeface="Cambria Math" panose="02040503050406030204" pitchFamily="18" charset="0"/>
                                            </a:rPr>
                                            <m:t>𝑓</m:t>
                                          </m:r>
                                        </m:e>
                                      </m:acc>
                                    </m:e>
                                    <m:sub>
                                      <m:r>
                                        <a:rPr lang="en-US" sz="4400" i="1">
                                          <a:solidFill>
                                            <a:srgbClr val="C00000"/>
                                          </a:solidFill>
                                          <a:latin typeface="Cambria Math" panose="02040503050406030204" pitchFamily="18" charset="0"/>
                                          <a:ea typeface="Cambria Math" panose="02040503050406030204" pitchFamily="18" charset="0"/>
                                        </a:rPr>
                                        <m:t>𝒟</m:t>
                                      </m:r>
                                    </m:sub>
                                  </m:sSub>
                                  <m:d>
                                    <m:dPr>
                                      <m:ctrlPr>
                                        <a:rPr lang="en-US" sz="4400" i="1">
                                          <a:solidFill>
                                            <a:srgbClr val="C00000"/>
                                          </a:solidFill>
                                          <a:latin typeface="Cambria Math" panose="02040503050406030204" pitchFamily="18" charset="0"/>
                                          <a:ea typeface="Cambria Math" panose="02040503050406030204" pitchFamily="18" charset="0"/>
                                        </a:rPr>
                                      </m:ctrlPr>
                                    </m:dPr>
                                    <m:e>
                                      <m:acc>
                                        <m:accPr>
                                          <m:chr m:val="⃗"/>
                                          <m:ctrlPr>
                                            <a:rPr lang="en-US" sz="4400" i="1">
                                              <a:solidFill>
                                                <a:srgbClr val="C00000"/>
                                              </a:solidFill>
                                              <a:latin typeface="Cambria Math" panose="02040503050406030204" pitchFamily="18" charset="0"/>
                                              <a:ea typeface="Cambria Math" panose="02040503050406030204" pitchFamily="18" charset="0"/>
                                            </a:rPr>
                                          </m:ctrlPr>
                                        </m:accPr>
                                        <m:e>
                                          <m:r>
                                            <a:rPr lang="en-US" sz="4400" i="1">
                                              <a:solidFill>
                                                <a:srgbClr val="C00000"/>
                                              </a:solidFill>
                                              <a:latin typeface="Cambria Math" panose="02040503050406030204" pitchFamily="18" charset="0"/>
                                              <a:ea typeface="Cambria Math" panose="02040503050406030204" pitchFamily="18" charset="0"/>
                                            </a:rPr>
                                            <m:t>𝑥</m:t>
                                          </m:r>
                                        </m:e>
                                      </m:acc>
                                    </m:e>
                                  </m:d>
                                  <m:r>
                                    <a:rPr lang="en-US" sz="4400" i="1">
                                      <a:latin typeface="Cambria Math" panose="02040503050406030204" pitchFamily="18" charset="0"/>
                                    </a:rPr>
                                    <m:t>+</m:t>
                                  </m:r>
                                  <m:r>
                                    <m:rPr>
                                      <m:sty m:val="p"/>
                                    </m:rPr>
                                    <a:rPr lang="en-US" sz="4400" i="1" smtClean="0">
                                      <a:solidFill>
                                        <a:srgbClr val="00B050"/>
                                      </a:solidFill>
                                      <a:latin typeface="Cambria Math" panose="02040503050406030204" pitchFamily="18" charset="0"/>
                                    </a:rPr>
                                    <m:t>ϵ</m:t>
                                  </m:r>
                                  <m:r>
                                    <a:rPr lang="en-US" sz="4400" i="1" smtClean="0">
                                      <a:solidFill>
                                        <a:srgbClr val="00B050"/>
                                      </a:solidFill>
                                      <a:latin typeface="Cambria Math" panose="02040503050406030204" pitchFamily="18" charset="0"/>
                                    </a:rPr>
                                    <m:t>(</m:t>
                                  </m:r>
                                  <m:acc>
                                    <m:accPr>
                                      <m:chr m:val="⃗"/>
                                      <m:ctrlPr>
                                        <a:rPr lang="en-US" sz="4400" i="1">
                                          <a:solidFill>
                                            <a:srgbClr val="00B050"/>
                                          </a:solidFill>
                                          <a:latin typeface="Cambria Math" panose="02040503050406030204" pitchFamily="18" charset="0"/>
                                        </a:rPr>
                                      </m:ctrlPr>
                                    </m:accPr>
                                    <m:e>
                                      <m:r>
                                        <a:rPr lang="en-US" sz="4400" i="1">
                                          <a:solidFill>
                                            <a:srgbClr val="00B050"/>
                                          </a:solidFill>
                                          <a:latin typeface="Cambria Math" panose="02040503050406030204" pitchFamily="18" charset="0"/>
                                        </a:rPr>
                                        <m:t>𝑥</m:t>
                                      </m:r>
                                    </m:e>
                                  </m:acc>
                                  <m:r>
                                    <a:rPr lang="en-US" sz="4400" i="1">
                                      <a:solidFill>
                                        <a:srgbClr val="00B050"/>
                                      </a:solidFill>
                                      <a:latin typeface="Cambria Math" panose="02040503050406030204" pitchFamily="18" charset="0"/>
                                    </a:rPr>
                                    <m:t>)</m:t>
                                  </m:r>
                                  <m:r>
                                    <a:rPr lang="en-US" sz="4400" i="1" smtClean="0">
                                      <a:solidFill>
                                        <a:srgbClr val="00B050"/>
                                      </a:solidFill>
                                      <a:latin typeface="Cambria Math" panose="02040503050406030204" pitchFamily="18" charset="0"/>
                                      <a:ea typeface="Cambria Math" panose="02040503050406030204" pitchFamily="18" charset="0"/>
                                    </a:rPr>
                                    <m:t> </m:t>
                                  </m:r>
                                </m:e>
                              </m:d>
                            </m:e>
                            <m:sup>
                              <m:r>
                                <a:rPr lang="en-US" sz="4400" i="1">
                                  <a:latin typeface="Cambria Math" panose="02040503050406030204" pitchFamily="18" charset="0"/>
                                  <a:ea typeface="Cambria Math" panose="02040503050406030204" pitchFamily="18" charset="0"/>
                                </a:rPr>
                                <m:t>2</m:t>
                              </m:r>
                            </m:sup>
                          </m:sSup>
                        </m:e>
                      </m:d>
                    </m:oMath>
                  </m:oMathPara>
                </a14:m>
                <a:endParaRPr lang="en-US" sz="4400" dirty="0">
                  <a:latin typeface="Amazon Ember" panose="020B0603020204020204" pitchFamily="34" charset="0"/>
                  <a:ea typeface="Amazon Ember" panose="020B0603020204020204" pitchFamily="34" charset="0"/>
                  <a:cs typeface="Amazon Ember" panose="020B0603020204020204" pitchFamily="34" charset="0"/>
                </a:endParaRPr>
              </a:p>
              <a:p>
                <a:pPr algn="ctr"/>
                <a14:m>
                  <m:oMathPara xmlns:m="http://schemas.openxmlformats.org/officeDocument/2006/math">
                    <m:oMathParaPr>
                      <m:jc m:val="centerGroup"/>
                    </m:oMathParaPr>
                    <m:oMath xmlns:m="http://schemas.openxmlformats.org/officeDocument/2006/math">
                      <m:r>
                        <a:rPr lang="en-US" sz="4400" i="1">
                          <a:latin typeface="Cambria Math" panose="02040503050406030204" pitchFamily="18" charset="0"/>
                          <a:ea typeface="Cambria Math" panose="02040503050406030204" pitchFamily="18" charset="0"/>
                        </a:rPr>
                        <m:t>=</m:t>
                      </m:r>
                      <m:sSub>
                        <m:sSubPr>
                          <m:ctrlPr>
                            <a:rPr lang="en-US" sz="4400" i="1">
                              <a:latin typeface="Cambria Math" panose="02040503050406030204" pitchFamily="18" charset="0"/>
                              <a:ea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𝔼</m:t>
                          </m:r>
                        </m:e>
                        <m:sub>
                          <m:r>
                            <a:rPr lang="en-US" sz="4400" i="1">
                              <a:latin typeface="Cambria Math" panose="02040503050406030204" pitchFamily="18" charset="0"/>
                              <a:ea typeface="Cambria Math" panose="02040503050406030204" pitchFamily="18" charset="0"/>
                            </a:rPr>
                            <m:t>𝒟</m:t>
                          </m:r>
                        </m:sub>
                      </m:sSub>
                      <m:d>
                        <m:dPr>
                          <m:begChr m:val="["/>
                          <m:endChr m:val="]"/>
                          <m:ctrlPr>
                            <a:rPr lang="en-US" sz="4400" i="1">
                              <a:latin typeface="Cambria Math" panose="02040503050406030204" pitchFamily="18" charset="0"/>
                              <a:ea typeface="Cambria Math" panose="02040503050406030204" pitchFamily="18" charset="0"/>
                            </a:rPr>
                          </m:ctrlPr>
                        </m:dPr>
                        <m:e>
                          <m:sSup>
                            <m:sSupPr>
                              <m:ctrlPr>
                                <a:rPr lang="en-US" sz="4400" i="1">
                                  <a:latin typeface="Cambria Math" panose="02040503050406030204" pitchFamily="18" charset="0"/>
                                  <a:ea typeface="Cambria Math" panose="02040503050406030204" pitchFamily="18" charset="0"/>
                                </a:rPr>
                              </m:ctrlPr>
                            </m:sSupPr>
                            <m:e>
                              <m:d>
                                <m:dPr>
                                  <m:ctrlPr>
                                    <a:rPr lang="en-US" sz="4400" i="1">
                                      <a:latin typeface="Cambria Math" panose="02040503050406030204" pitchFamily="18" charset="0"/>
                                      <a:ea typeface="Cambria Math" panose="02040503050406030204" pitchFamily="18" charset="0"/>
                                    </a:rPr>
                                  </m:ctrlPr>
                                </m:dPr>
                                <m:e>
                                  <m:r>
                                    <a:rPr lang="en-US" sz="4400" i="1" smtClean="0">
                                      <a:solidFill>
                                        <a:srgbClr val="C00000"/>
                                      </a:solidFill>
                                      <a:latin typeface="Cambria Math" panose="02040503050406030204" pitchFamily="18" charset="0"/>
                                      <a:ea typeface="Cambria Math" panose="02040503050406030204" pitchFamily="18" charset="0"/>
                                    </a:rPr>
                                    <m:t>𝑓</m:t>
                                  </m:r>
                                  <m:d>
                                    <m:dPr>
                                      <m:ctrlPr>
                                        <a:rPr lang="en-US" sz="4400" i="1">
                                          <a:solidFill>
                                            <a:srgbClr val="C00000"/>
                                          </a:solidFill>
                                          <a:latin typeface="Cambria Math" panose="02040503050406030204" pitchFamily="18" charset="0"/>
                                          <a:ea typeface="Cambria Math" panose="02040503050406030204" pitchFamily="18" charset="0"/>
                                        </a:rPr>
                                      </m:ctrlPr>
                                    </m:dPr>
                                    <m:e>
                                      <m:acc>
                                        <m:accPr>
                                          <m:chr m:val="⃗"/>
                                          <m:ctrlPr>
                                            <a:rPr lang="en-US" sz="4400" i="1">
                                              <a:solidFill>
                                                <a:srgbClr val="C00000"/>
                                              </a:solidFill>
                                              <a:latin typeface="Cambria Math" panose="02040503050406030204" pitchFamily="18" charset="0"/>
                                              <a:ea typeface="Cambria Math" panose="02040503050406030204" pitchFamily="18" charset="0"/>
                                            </a:rPr>
                                          </m:ctrlPr>
                                        </m:accPr>
                                        <m:e>
                                          <m:r>
                                            <a:rPr lang="en-US" sz="4400" i="1">
                                              <a:solidFill>
                                                <a:srgbClr val="C00000"/>
                                              </a:solidFill>
                                              <a:latin typeface="Cambria Math" panose="02040503050406030204" pitchFamily="18" charset="0"/>
                                              <a:ea typeface="Cambria Math" panose="02040503050406030204" pitchFamily="18" charset="0"/>
                                            </a:rPr>
                                            <m:t>𝑥</m:t>
                                          </m:r>
                                        </m:e>
                                      </m:acc>
                                    </m:e>
                                  </m:d>
                                  <m:r>
                                    <a:rPr lang="en-US" sz="4400" i="1">
                                      <a:solidFill>
                                        <a:srgbClr val="C00000"/>
                                      </a:solidFill>
                                      <a:latin typeface="Cambria Math" panose="02040503050406030204" pitchFamily="18" charset="0"/>
                                      <a:ea typeface="Cambria Math" panose="02040503050406030204" pitchFamily="18" charset="0"/>
                                    </a:rPr>
                                    <m:t>−</m:t>
                                  </m:r>
                                  <m:sSub>
                                    <m:sSubPr>
                                      <m:ctrlPr>
                                        <a:rPr lang="en-US" sz="4400" i="1">
                                          <a:solidFill>
                                            <a:srgbClr val="C00000"/>
                                          </a:solidFill>
                                          <a:latin typeface="Cambria Math" panose="02040503050406030204" pitchFamily="18" charset="0"/>
                                          <a:ea typeface="Cambria Math" panose="02040503050406030204" pitchFamily="18" charset="0"/>
                                        </a:rPr>
                                      </m:ctrlPr>
                                    </m:sSubPr>
                                    <m:e>
                                      <m:acc>
                                        <m:accPr>
                                          <m:chr m:val="̂"/>
                                          <m:ctrlPr>
                                            <a:rPr lang="en-US" sz="4400" i="1">
                                              <a:solidFill>
                                                <a:srgbClr val="C00000"/>
                                              </a:solidFill>
                                              <a:latin typeface="Cambria Math" panose="02040503050406030204" pitchFamily="18" charset="0"/>
                                              <a:ea typeface="Cambria Math" panose="02040503050406030204" pitchFamily="18" charset="0"/>
                                            </a:rPr>
                                          </m:ctrlPr>
                                        </m:accPr>
                                        <m:e>
                                          <m:r>
                                            <a:rPr lang="en-US" sz="4400" i="1">
                                              <a:solidFill>
                                                <a:srgbClr val="C00000"/>
                                              </a:solidFill>
                                              <a:latin typeface="Cambria Math" panose="02040503050406030204" pitchFamily="18" charset="0"/>
                                              <a:ea typeface="Cambria Math" panose="02040503050406030204" pitchFamily="18" charset="0"/>
                                            </a:rPr>
                                            <m:t>𝑓</m:t>
                                          </m:r>
                                        </m:e>
                                      </m:acc>
                                    </m:e>
                                    <m:sub>
                                      <m:r>
                                        <a:rPr lang="en-US" sz="4400" i="1">
                                          <a:solidFill>
                                            <a:srgbClr val="C00000"/>
                                          </a:solidFill>
                                          <a:latin typeface="Cambria Math" panose="02040503050406030204" pitchFamily="18" charset="0"/>
                                          <a:ea typeface="Cambria Math" panose="02040503050406030204" pitchFamily="18" charset="0"/>
                                        </a:rPr>
                                        <m:t>𝒟</m:t>
                                      </m:r>
                                    </m:sub>
                                  </m:sSub>
                                  <m:d>
                                    <m:dPr>
                                      <m:ctrlPr>
                                        <a:rPr lang="en-US" sz="4400" i="1">
                                          <a:solidFill>
                                            <a:srgbClr val="C00000"/>
                                          </a:solidFill>
                                          <a:latin typeface="Cambria Math" panose="02040503050406030204" pitchFamily="18" charset="0"/>
                                          <a:ea typeface="Cambria Math" panose="02040503050406030204" pitchFamily="18" charset="0"/>
                                        </a:rPr>
                                      </m:ctrlPr>
                                    </m:dPr>
                                    <m:e>
                                      <m:acc>
                                        <m:accPr>
                                          <m:chr m:val="⃗"/>
                                          <m:ctrlPr>
                                            <a:rPr lang="en-US" sz="4400" i="1">
                                              <a:solidFill>
                                                <a:srgbClr val="C00000"/>
                                              </a:solidFill>
                                              <a:latin typeface="Cambria Math" panose="02040503050406030204" pitchFamily="18" charset="0"/>
                                              <a:ea typeface="Cambria Math" panose="02040503050406030204" pitchFamily="18" charset="0"/>
                                            </a:rPr>
                                          </m:ctrlPr>
                                        </m:accPr>
                                        <m:e>
                                          <m:r>
                                            <a:rPr lang="en-US" sz="4400" i="1">
                                              <a:solidFill>
                                                <a:srgbClr val="C00000"/>
                                              </a:solidFill>
                                              <a:latin typeface="Cambria Math" panose="02040503050406030204" pitchFamily="18" charset="0"/>
                                              <a:ea typeface="Cambria Math" panose="02040503050406030204" pitchFamily="18" charset="0"/>
                                            </a:rPr>
                                            <m:t>𝑥</m:t>
                                          </m:r>
                                        </m:e>
                                      </m:acc>
                                    </m:e>
                                  </m:d>
                                </m:e>
                              </m:d>
                            </m:e>
                            <m:sup>
                              <m:r>
                                <a:rPr lang="en-US" sz="4400" i="1">
                                  <a:latin typeface="Cambria Math" panose="02040503050406030204" pitchFamily="18" charset="0"/>
                                  <a:ea typeface="Cambria Math" panose="02040503050406030204" pitchFamily="18" charset="0"/>
                                </a:rPr>
                                <m:t>2</m:t>
                              </m:r>
                            </m:sup>
                          </m:sSup>
                        </m:e>
                      </m:d>
                      <m:r>
                        <a:rPr lang="en-US" sz="4400">
                          <a:latin typeface="Cambria Math" panose="02040503050406030204" pitchFamily="18" charset="0"/>
                          <a:ea typeface="Cambria Math" panose="02040503050406030204" pitchFamily="18" charset="0"/>
                        </a:rPr>
                        <m:t>+</m:t>
                      </m:r>
                      <m:sSub>
                        <m:sSubPr>
                          <m:ctrlPr>
                            <a:rPr lang="en-US" sz="4400" i="1">
                              <a:latin typeface="Cambria Math" panose="02040503050406030204" pitchFamily="18" charset="0"/>
                              <a:ea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𝔼</m:t>
                          </m:r>
                        </m:e>
                        <m:sub>
                          <m:r>
                            <a:rPr lang="en-US" sz="4400" i="1">
                              <a:latin typeface="Cambria Math" panose="02040503050406030204" pitchFamily="18" charset="0"/>
                              <a:ea typeface="Cambria Math" panose="02040503050406030204" pitchFamily="18" charset="0"/>
                            </a:rPr>
                            <m:t>𝜖</m:t>
                          </m:r>
                        </m:sub>
                      </m:sSub>
                      <m:d>
                        <m:dPr>
                          <m:begChr m:val="["/>
                          <m:endChr m:val="]"/>
                          <m:ctrlPr>
                            <a:rPr lang="en-US" sz="4400" i="1">
                              <a:latin typeface="Cambria Math" panose="02040503050406030204" pitchFamily="18" charset="0"/>
                              <a:ea typeface="Cambria Math" panose="02040503050406030204" pitchFamily="18" charset="0"/>
                            </a:rPr>
                          </m:ctrlPr>
                        </m:dPr>
                        <m:e>
                          <m:sSup>
                            <m:sSupPr>
                              <m:ctrlPr>
                                <a:rPr lang="en-US" sz="4400" i="1" smtClean="0">
                                  <a:solidFill>
                                    <a:schemeClr val="tx1"/>
                                  </a:solidFill>
                                  <a:latin typeface="Cambria Math" panose="02040503050406030204" pitchFamily="18" charset="0"/>
                                  <a:ea typeface="Cambria Math" panose="02040503050406030204" pitchFamily="18" charset="0"/>
                                </a:rPr>
                              </m:ctrlPr>
                            </m:sSupPr>
                            <m:e>
                              <m:r>
                                <a:rPr lang="en-US" sz="4400" i="1" smtClean="0">
                                  <a:solidFill>
                                    <a:srgbClr val="00B050"/>
                                  </a:solidFill>
                                  <a:latin typeface="Cambria Math" panose="02040503050406030204" pitchFamily="18" charset="0"/>
                                  <a:ea typeface="Cambria Math" panose="02040503050406030204" pitchFamily="18" charset="0"/>
                                </a:rPr>
                                <m:t>𝜖</m:t>
                              </m:r>
                              <m:r>
                                <a:rPr lang="en-US" sz="4400" i="1">
                                  <a:solidFill>
                                    <a:srgbClr val="00B050"/>
                                  </a:solidFill>
                                  <a:latin typeface="Cambria Math" panose="02040503050406030204" pitchFamily="18" charset="0"/>
                                </a:rPr>
                                <m:t>(</m:t>
                              </m:r>
                              <m:acc>
                                <m:accPr>
                                  <m:chr m:val="⃗"/>
                                  <m:ctrlPr>
                                    <a:rPr lang="en-US" sz="4400" i="1">
                                      <a:solidFill>
                                        <a:srgbClr val="00B050"/>
                                      </a:solidFill>
                                      <a:latin typeface="Cambria Math" panose="02040503050406030204" pitchFamily="18" charset="0"/>
                                    </a:rPr>
                                  </m:ctrlPr>
                                </m:accPr>
                                <m:e>
                                  <m:r>
                                    <a:rPr lang="en-US" sz="4400" i="1">
                                      <a:solidFill>
                                        <a:srgbClr val="00B050"/>
                                      </a:solidFill>
                                      <a:latin typeface="Cambria Math" panose="02040503050406030204" pitchFamily="18" charset="0"/>
                                    </a:rPr>
                                    <m:t>𝑥</m:t>
                                  </m:r>
                                </m:e>
                              </m:acc>
                              <m:r>
                                <a:rPr lang="en-US" sz="4400" i="1">
                                  <a:solidFill>
                                    <a:srgbClr val="00B050"/>
                                  </a:solidFill>
                                  <a:latin typeface="Cambria Math" panose="02040503050406030204" pitchFamily="18" charset="0"/>
                                </a:rPr>
                                <m:t>)</m:t>
                              </m:r>
                            </m:e>
                            <m:sup>
                              <m:r>
                                <a:rPr lang="en-US" sz="4400" i="1">
                                  <a:solidFill>
                                    <a:schemeClr val="tx1"/>
                                  </a:solidFill>
                                  <a:latin typeface="Cambria Math" panose="02040503050406030204" pitchFamily="18" charset="0"/>
                                  <a:ea typeface="Cambria Math" panose="02040503050406030204" pitchFamily="18" charset="0"/>
                                </a:rPr>
                                <m:t>2</m:t>
                              </m:r>
                            </m:sup>
                          </m:sSup>
                        </m:e>
                      </m:d>
                      <m:r>
                        <a:rPr lang="en-US" sz="4400" i="1">
                          <a:latin typeface="Cambria Math" panose="02040503050406030204" pitchFamily="18" charset="0"/>
                          <a:ea typeface="Cambria Math" panose="02040503050406030204" pitchFamily="18" charset="0"/>
                        </a:rPr>
                        <m:t>+</m:t>
                      </m:r>
                      <m:sSub>
                        <m:sSubPr>
                          <m:ctrlPr>
                            <a:rPr lang="en-US" sz="4400" i="1">
                              <a:latin typeface="Cambria Math" panose="02040503050406030204" pitchFamily="18" charset="0"/>
                              <a:ea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2⋅</m:t>
                          </m:r>
                          <m:r>
                            <a:rPr lang="en-US" sz="4400" i="1">
                              <a:latin typeface="Cambria Math" panose="02040503050406030204" pitchFamily="18" charset="0"/>
                              <a:ea typeface="Cambria Math" panose="02040503050406030204" pitchFamily="18" charset="0"/>
                            </a:rPr>
                            <m:t>𝔼</m:t>
                          </m:r>
                        </m:e>
                        <m:sub>
                          <m:r>
                            <a:rPr lang="en-US" sz="4400" i="1">
                              <a:latin typeface="Cambria Math" panose="02040503050406030204" pitchFamily="18" charset="0"/>
                              <a:ea typeface="Cambria Math" panose="02040503050406030204" pitchFamily="18" charset="0"/>
                            </a:rPr>
                            <m:t>𝒟</m:t>
                          </m:r>
                          <m:r>
                            <a:rPr lang="en-US" sz="4400" i="1">
                              <a:latin typeface="Cambria Math" panose="02040503050406030204" pitchFamily="18" charset="0"/>
                              <a:ea typeface="Cambria Math" panose="02040503050406030204" pitchFamily="18" charset="0"/>
                            </a:rPr>
                            <m:t>,</m:t>
                          </m:r>
                          <m:r>
                            <a:rPr lang="en-US" sz="4400" i="1">
                              <a:latin typeface="Cambria Math" panose="02040503050406030204" pitchFamily="18" charset="0"/>
                              <a:ea typeface="Cambria Math" panose="02040503050406030204" pitchFamily="18" charset="0"/>
                            </a:rPr>
                            <m:t>𝜖</m:t>
                          </m:r>
                        </m:sub>
                      </m:sSub>
                      <m:d>
                        <m:dPr>
                          <m:begChr m:val="["/>
                          <m:endChr m:val="]"/>
                          <m:ctrlPr>
                            <a:rPr lang="en-US" sz="4400" i="1">
                              <a:latin typeface="Cambria Math" panose="02040503050406030204" pitchFamily="18" charset="0"/>
                              <a:ea typeface="Cambria Math" panose="02040503050406030204" pitchFamily="18" charset="0"/>
                            </a:rPr>
                          </m:ctrlPr>
                        </m:dPr>
                        <m:e>
                          <m:r>
                            <a:rPr lang="en-US" sz="4400" i="1" smtClean="0">
                              <a:solidFill>
                                <a:srgbClr val="00B050"/>
                              </a:solidFill>
                              <a:latin typeface="Cambria Math" panose="02040503050406030204" pitchFamily="18" charset="0"/>
                              <a:ea typeface="Cambria Math" panose="02040503050406030204" pitchFamily="18" charset="0"/>
                            </a:rPr>
                            <m:t>𝜖</m:t>
                          </m:r>
                          <m:r>
                            <a:rPr lang="en-US" sz="4400" i="1">
                              <a:solidFill>
                                <a:srgbClr val="00B050"/>
                              </a:solidFill>
                              <a:latin typeface="Cambria Math" panose="02040503050406030204" pitchFamily="18" charset="0"/>
                            </a:rPr>
                            <m:t>(</m:t>
                          </m:r>
                          <m:acc>
                            <m:accPr>
                              <m:chr m:val="⃗"/>
                              <m:ctrlPr>
                                <a:rPr lang="en-US" sz="4400" i="1">
                                  <a:solidFill>
                                    <a:srgbClr val="00B050"/>
                                  </a:solidFill>
                                  <a:latin typeface="Cambria Math" panose="02040503050406030204" pitchFamily="18" charset="0"/>
                                </a:rPr>
                              </m:ctrlPr>
                            </m:accPr>
                            <m:e>
                              <m:r>
                                <a:rPr lang="en-US" sz="4400" i="1">
                                  <a:solidFill>
                                    <a:srgbClr val="00B050"/>
                                  </a:solidFill>
                                  <a:latin typeface="Cambria Math" panose="02040503050406030204" pitchFamily="18" charset="0"/>
                                </a:rPr>
                                <m:t>𝑥</m:t>
                              </m:r>
                            </m:e>
                          </m:acc>
                          <m:r>
                            <a:rPr lang="en-US" sz="4400" i="1">
                              <a:solidFill>
                                <a:srgbClr val="00B050"/>
                              </a:solidFill>
                              <a:latin typeface="Cambria Math" panose="02040503050406030204" pitchFamily="18" charset="0"/>
                            </a:rPr>
                            <m:t>)</m:t>
                          </m:r>
                          <m:r>
                            <a:rPr lang="en-US" sz="4400" i="1">
                              <a:latin typeface="Cambria Math" panose="02040503050406030204" pitchFamily="18" charset="0"/>
                              <a:ea typeface="Cambria Math" panose="02040503050406030204" pitchFamily="18" charset="0"/>
                            </a:rPr>
                            <m:t>(</m:t>
                          </m:r>
                          <m:r>
                            <a:rPr lang="en-US" sz="4400" i="1" smtClean="0">
                              <a:solidFill>
                                <a:srgbClr val="C00000"/>
                              </a:solidFill>
                              <a:latin typeface="Cambria Math" panose="02040503050406030204" pitchFamily="18" charset="0"/>
                              <a:ea typeface="Cambria Math" panose="02040503050406030204" pitchFamily="18" charset="0"/>
                            </a:rPr>
                            <m:t>𝑓</m:t>
                          </m:r>
                          <m:d>
                            <m:dPr>
                              <m:ctrlPr>
                                <a:rPr lang="en-US" sz="4400" i="1">
                                  <a:solidFill>
                                    <a:srgbClr val="C00000"/>
                                  </a:solidFill>
                                  <a:latin typeface="Cambria Math" panose="02040503050406030204" pitchFamily="18" charset="0"/>
                                  <a:ea typeface="Cambria Math" panose="02040503050406030204" pitchFamily="18" charset="0"/>
                                </a:rPr>
                              </m:ctrlPr>
                            </m:dPr>
                            <m:e>
                              <m:acc>
                                <m:accPr>
                                  <m:chr m:val="⃗"/>
                                  <m:ctrlPr>
                                    <a:rPr lang="en-US" sz="4400" i="1">
                                      <a:solidFill>
                                        <a:srgbClr val="C00000"/>
                                      </a:solidFill>
                                      <a:latin typeface="Cambria Math" panose="02040503050406030204" pitchFamily="18" charset="0"/>
                                      <a:ea typeface="Cambria Math" panose="02040503050406030204" pitchFamily="18" charset="0"/>
                                    </a:rPr>
                                  </m:ctrlPr>
                                </m:accPr>
                                <m:e>
                                  <m:r>
                                    <a:rPr lang="en-US" sz="4400" i="1">
                                      <a:solidFill>
                                        <a:srgbClr val="C00000"/>
                                      </a:solidFill>
                                      <a:latin typeface="Cambria Math" panose="02040503050406030204" pitchFamily="18" charset="0"/>
                                      <a:ea typeface="Cambria Math" panose="02040503050406030204" pitchFamily="18" charset="0"/>
                                    </a:rPr>
                                    <m:t>𝑥</m:t>
                                  </m:r>
                                </m:e>
                              </m:acc>
                            </m:e>
                          </m:d>
                          <m:r>
                            <a:rPr lang="en-US" sz="4400" i="1">
                              <a:solidFill>
                                <a:srgbClr val="C00000"/>
                              </a:solidFill>
                              <a:latin typeface="Cambria Math" panose="02040503050406030204" pitchFamily="18" charset="0"/>
                              <a:ea typeface="Cambria Math" panose="02040503050406030204" pitchFamily="18" charset="0"/>
                            </a:rPr>
                            <m:t>−</m:t>
                          </m:r>
                          <m:sSub>
                            <m:sSubPr>
                              <m:ctrlPr>
                                <a:rPr lang="en-US" sz="4400" i="1">
                                  <a:solidFill>
                                    <a:srgbClr val="C00000"/>
                                  </a:solidFill>
                                  <a:latin typeface="Cambria Math" panose="02040503050406030204" pitchFamily="18" charset="0"/>
                                  <a:ea typeface="Cambria Math" panose="02040503050406030204" pitchFamily="18" charset="0"/>
                                </a:rPr>
                              </m:ctrlPr>
                            </m:sSubPr>
                            <m:e>
                              <m:acc>
                                <m:accPr>
                                  <m:chr m:val="̂"/>
                                  <m:ctrlPr>
                                    <a:rPr lang="en-US" sz="4400" i="1">
                                      <a:solidFill>
                                        <a:srgbClr val="C00000"/>
                                      </a:solidFill>
                                      <a:latin typeface="Cambria Math" panose="02040503050406030204" pitchFamily="18" charset="0"/>
                                      <a:ea typeface="Cambria Math" panose="02040503050406030204" pitchFamily="18" charset="0"/>
                                    </a:rPr>
                                  </m:ctrlPr>
                                </m:accPr>
                                <m:e>
                                  <m:r>
                                    <a:rPr lang="en-US" sz="4400" i="1">
                                      <a:solidFill>
                                        <a:srgbClr val="C00000"/>
                                      </a:solidFill>
                                      <a:latin typeface="Cambria Math" panose="02040503050406030204" pitchFamily="18" charset="0"/>
                                      <a:ea typeface="Cambria Math" panose="02040503050406030204" pitchFamily="18" charset="0"/>
                                    </a:rPr>
                                    <m:t>𝑓</m:t>
                                  </m:r>
                                </m:e>
                              </m:acc>
                            </m:e>
                            <m:sub>
                              <m:r>
                                <a:rPr lang="en-US" sz="4400" i="1">
                                  <a:solidFill>
                                    <a:srgbClr val="C00000"/>
                                  </a:solidFill>
                                  <a:latin typeface="Cambria Math" panose="02040503050406030204" pitchFamily="18" charset="0"/>
                                  <a:ea typeface="Cambria Math" panose="02040503050406030204" pitchFamily="18" charset="0"/>
                                </a:rPr>
                                <m:t>𝒟</m:t>
                              </m:r>
                            </m:sub>
                          </m:sSub>
                          <m:d>
                            <m:dPr>
                              <m:ctrlPr>
                                <a:rPr lang="en-US" sz="4400" i="1">
                                  <a:solidFill>
                                    <a:srgbClr val="C00000"/>
                                  </a:solidFill>
                                  <a:latin typeface="Cambria Math" panose="02040503050406030204" pitchFamily="18" charset="0"/>
                                  <a:ea typeface="Cambria Math" panose="02040503050406030204" pitchFamily="18" charset="0"/>
                                </a:rPr>
                              </m:ctrlPr>
                            </m:dPr>
                            <m:e>
                              <m:acc>
                                <m:accPr>
                                  <m:chr m:val="⃗"/>
                                  <m:ctrlPr>
                                    <a:rPr lang="en-US" sz="4400" i="1">
                                      <a:solidFill>
                                        <a:srgbClr val="C00000"/>
                                      </a:solidFill>
                                      <a:latin typeface="Cambria Math" panose="02040503050406030204" pitchFamily="18" charset="0"/>
                                      <a:ea typeface="Cambria Math" panose="02040503050406030204" pitchFamily="18" charset="0"/>
                                    </a:rPr>
                                  </m:ctrlPr>
                                </m:accPr>
                                <m:e>
                                  <m:r>
                                    <a:rPr lang="en-US" sz="4400" i="1">
                                      <a:solidFill>
                                        <a:srgbClr val="C00000"/>
                                      </a:solidFill>
                                      <a:latin typeface="Cambria Math" panose="02040503050406030204" pitchFamily="18" charset="0"/>
                                      <a:ea typeface="Cambria Math" panose="02040503050406030204" pitchFamily="18" charset="0"/>
                                    </a:rPr>
                                    <m:t>𝑥</m:t>
                                  </m:r>
                                </m:e>
                              </m:acc>
                            </m:e>
                          </m:d>
                          <m:r>
                            <a:rPr lang="en-US" sz="4400" i="1">
                              <a:latin typeface="Cambria Math" panose="02040503050406030204" pitchFamily="18" charset="0"/>
                              <a:ea typeface="Cambria Math" panose="02040503050406030204" pitchFamily="18" charset="0"/>
                            </a:rPr>
                            <m:t>)</m:t>
                          </m:r>
                        </m:e>
                      </m:d>
                    </m:oMath>
                  </m:oMathPara>
                </a14:m>
                <a:endParaRPr lang="en-US" sz="4400" dirty="0">
                  <a:latin typeface="Amazon Ember" panose="020B0603020204020204" pitchFamily="34" charset="0"/>
                  <a:ea typeface="Amazon Ember" panose="020B0603020204020204" pitchFamily="34" charset="0"/>
                  <a:cs typeface="Amazon Ember" panose="020B0603020204020204" pitchFamily="34" charset="0"/>
                </a:endParaRPr>
              </a:p>
              <a:p>
                <a:r>
                  <a:rPr lang="en-US" sz="4400" dirty="0">
                    <a:latin typeface="Amazon Ember" panose="020B0603020204020204" pitchFamily="34" charset="0"/>
                    <a:ea typeface="Amazon Ember" panose="020B0603020204020204" pitchFamily="34" charset="0"/>
                    <a:cs typeface="Amazon Ember" panose="020B0603020204020204" pitchFamily="34" charset="0"/>
                  </a:rPr>
                  <a:t>Since </a:t>
                </a:r>
                <a14:m>
                  <m:oMath xmlns:m="http://schemas.openxmlformats.org/officeDocument/2006/math">
                    <m:r>
                      <m:rPr>
                        <m:sty m:val="p"/>
                      </m:rPr>
                      <a:rPr lang="en-US" sz="4400" i="1">
                        <a:latin typeface="Cambria Math" panose="02040503050406030204" pitchFamily="18" charset="0"/>
                      </a:rPr>
                      <m:t>ϵ</m:t>
                    </m:r>
                    <m:d>
                      <m:dPr>
                        <m:ctrlPr>
                          <a:rPr lang="en-US" sz="4400" i="1">
                            <a:latin typeface="Cambria Math" panose="02040503050406030204" pitchFamily="18" charset="0"/>
                          </a:rPr>
                        </m:ctrlPr>
                      </m:dPr>
                      <m:e>
                        <m:acc>
                          <m:accPr>
                            <m:chr m:val="⃗"/>
                            <m:ctrlPr>
                              <a:rPr lang="en-US" sz="4400" i="1">
                                <a:latin typeface="Cambria Math" panose="02040503050406030204" pitchFamily="18" charset="0"/>
                              </a:rPr>
                            </m:ctrlPr>
                          </m:accPr>
                          <m:e>
                            <m:r>
                              <a:rPr lang="en-US" sz="4400" i="1">
                                <a:latin typeface="Cambria Math" panose="02040503050406030204" pitchFamily="18" charset="0"/>
                              </a:rPr>
                              <m:t>𝑥</m:t>
                            </m:r>
                          </m:e>
                        </m:acc>
                      </m:e>
                    </m:d>
                    <m:r>
                      <a:rPr lang="en-US" sz="4400" b="0" i="1" smtClean="0">
                        <a:latin typeface="Cambria Math" panose="02040503050406030204" pitchFamily="18" charset="0"/>
                      </a:rPr>
                      <m:t> </m:t>
                    </m:r>
                  </m:oMath>
                </a14:m>
                <a:r>
                  <a:rPr lang="en-US" sz="4400" dirty="0">
                    <a:latin typeface="Amazon Ember" panose="020B0603020204020204" pitchFamily="34" charset="0"/>
                    <a:ea typeface="Amazon Ember" panose="020B0603020204020204" pitchFamily="34" charset="0"/>
                    <a:cs typeface="Amazon Ember" panose="020B0603020204020204" pitchFamily="34" charset="0"/>
                  </a:rPr>
                  <a:t>is independent of everything else, and has mean zero by our assumptions, we can see</a:t>
                </a:r>
              </a:p>
              <a:p>
                <a:pPr algn="ctr"/>
                <a14:m>
                  <m:oMathPara xmlns:m="http://schemas.openxmlformats.org/officeDocument/2006/math">
                    <m:oMathParaPr>
                      <m:jc m:val="centerGroup"/>
                    </m:oMathParaPr>
                    <m:oMath xmlns:m="http://schemas.openxmlformats.org/officeDocument/2006/math">
                      <m:sSub>
                        <m:sSubPr>
                          <m:ctrlPr>
                            <a:rPr lang="en-US" sz="4400" i="1">
                              <a:latin typeface="Cambria Math" panose="02040503050406030204" pitchFamily="18" charset="0"/>
                              <a:ea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𝔼</m:t>
                          </m:r>
                        </m:e>
                        <m:sub>
                          <m:r>
                            <a:rPr lang="en-US" sz="4400" i="1">
                              <a:latin typeface="Cambria Math" panose="02040503050406030204" pitchFamily="18" charset="0"/>
                              <a:ea typeface="Cambria Math" panose="02040503050406030204" pitchFamily="18" charset="0"/>
                            </a:rPr>
                            <m:t>𝒟</m:t>
                          </m:r>
                          <m:r>
                            <a:rPr lang="en-US" sz="4400" i="1">
                              <a:latin typeface="Cambria Math" panose="02040503050406030204" pitchFamily="18" charset="0"/>
                              <a:ea typeface="Cambria Math" panose="02040503050406030204" pitchFamily="18" charset="0"/>
                            </a:rPr>
                            <m:t>,</m:t>
                          </m:r>
                          <m:r>
                            <a:rPr lang="en-US" sz="4400" i="1">
                              <a:latin typeface="Cambria Math" panose="02040503050406030204" pitchFamily="18" charset="0"/>
                              <a:ea typeface="Cambria Math" panose="02040503050406030204" pitchFamily="18" charset="0"/>
                            </a:rPr>
                            <m:t>𝜖</m:t>
                          </m:r>
                        </m:sub>
                      </m:sSub>
                      <m:d>
                        <m:dPr>
                          <m:begChr m:val="["/>
                          <m:endChr m:val="]"/>
                          <m:ctrlPr>
                            <a:rPr lang="en-US" sz="4400" i="1">
                              <a:latin typeface="Cambria Math" panose="02040503050406030204" pitchFamily="18" charset="0"/>
                              <a:ea typeface="Cambria Math" panose="02040503050406030204" pitchFamily="18" charset="0"/>
                            </a:rPr>
                          </m:ctrlPr>
                        </m:dPr>
                        <m:e>
                          <m:r>
                            <m:rPr>
                              <m:sty m:val="p"/>
                            </m:rPr>
                            <a:rPr lang="en-US" sz="4400" i="1">
                              <a:latin typeface="Cambria Math" panose="02040503050406030204" pitchFamily="18" charset="0"/>
                            </a:rPr>
                            <m:t>ϵ</m:t>
                          </m:r>
                          <m:r>
                            <a:rPr lang="en-US" sz="4400" i="1">
                              <a:latin typeface="Cambria Math" panose="02040503050406030204" pitchFamily="18" charset="0"/>
                            </a:rPr>
                            <m:t>(</m:t>
                          </m:r>
                          <m:acc>
                            <m:accPr>
                              <m:chr m:val="⃗"/>
                              <m:ctrlPr>
                                <a:rPr lang="en-US" sz="4400" i="1">
                                  <a:latin typeface="Cambria Math" panose="02040503050406030204" pitchFamily="18" charset="0"/>
                                </a:rPr>
                              </m:ctrlPr>
                            </m:accPr>
                            <m:e>
                              <m:r>
                                <a:rPr lang="en-US" sz="4400" i="1">
                                  <a:latin typeface="Cambria Math" panose="02040503050406030204" pitchFamily="18" charset="0"/>
                                </a:rPr>
                                <m:t>𝑥</m:t>
                              </m:r>
                            </m:e>
                          </m:acc>
                          <m:r>
                            <a:rPr lang="en-US" sz="4400" i="1">
                              <a:latin typeface="Cambria Math" panose="02040503050406030204" pitchFamily="18" charset="0"/>
                            </a:rPr>
                            <m:t>)</m:t>
                          </m:r>
                          <m:r>
                            <a:rPr lang="en-US" sz="4400" i="1">
                              <a:latin typeface="Cambria Math" panose="02040503050406030204" pitchFamily="18" charset="0"/>
                              <a:ea typeface="Cambria Math" panose="02040503050406030204" pitchFamily="18" charset="0"/>
                            </a:rPr>
                            <m:t>(</m:t>
                          </m:r>
                          <m:r>
                            <a:rPr lang="en-US" sz="4400" i="1">
                              <a:latin typeface="Cambria Math" panose="02040503050406030204" pitchFamily="18" charset="0"/>
                              <a:ea typeface="Cambria Math" panose="02040503050406030204" pitchFamily="18" charset="0"/>
                            </a:rPr>
                            <m:t>𝑓</m:t>
                          </m:r>
                          <m:d>
                            <m:dPr>
                              <m:ctrlPr>
                                <a:rPr lang="en-US" sz="4400" i="1">
                                  <a:latin typeface="Cambria Math" panose="02040503050406030204" pitchFamily="18" charset="0"/>
                                  <a:ea typeface="Cambria Math" panose="02040503050406030204" pitchFamily="18" charset="0"/>
                                </a:rPr>
                              </m:ctrlPr>
                            </m:dPr>
                            <m:e>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𝑥</m:t>
                                  </m:r>
                                </m:e>
                              </m:acc>
                            </m:e>
                          </m:d>
                          <m:r>
                            <a:rPr lang="en-US" sz="4400" i="1">
                              <a:latin typeface="Cambria Math" panose="02040503050406030204" pitchFamily="18" charset="0"/>
                              <a:ea typeface="Cambria Math" panose="02040503050406030204" pitchFamily="18" charset="0"/>
                            </a:rPr>
                            <m:t>−</m:t>
                          </m:r>
                          <m:sSub>
                            <m:sSubPr>
                              <m:ctrlPr>
                                <a:rPr lang="en-US" sz="4400" i="1">
                                  <a:latin typeface="Cambria Math" panose="02040503050406030204" pitchFamily="18" charset="0"/>
                                  <a:ea typeface="Cambria Math" panose="02040503050406030204" pitchFamily="18" charset="0"/>
                                </a:rPr>
                              </m:ctrlPr>
                            </m:sSubPr>
                            <m:e>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𝑓</m:t>
                                  </m:r>
                                </m:e>
                              </m:acc>
                            </m:e>
                            <m:sub>
                              <m:r>
                                <a:rPr lang="en-US" sz="4400" i="1">
                                  <a:latin typeface="Cambria Math" panose="02040503050406030204" pitchFamily="18" charset="0"/>
                                  <a:ea typeface="Cambria Math" panose="02040503050406030204" pitchFamily="18" charset="0"/>
                                </a:rPr>
                                <m:t>𝒟</m:t>
                              </m:r>
                            </m:sub>
                          </m:sSub>
                          <m:d>
                            <m:dPr>
                              <m:ctrlPr>
                                <a:rPr lang="en-US" sz="4400" i="1">
                                  <a:latin typeface="Cambria Math" panose="02040503050406030204" pitchFamily="18" charset="0"/>
                                  <a:ea typeface="Cambria Math" panose="02040503050406030204" pitchFamily="18" charset="0"/>
                                </a:rPr>
                              </m:ctrlPr>
                            </m:dPr>
                            <m:e>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𝑥</m:t>
                                  </m:r>
                                </m:e>
                              </m:acc>
                            </m:e>
                          </m:d>
                          <m:r>
                            <a:rPr lang="en-US" sz="4400" i="1">
                              <a:latin typeface="Cambria Math" panose="02040503050406030204" pitchFamily="18" charset="0"/>
                              <a:ea typeface="Cambria Math" panose="02040503050406030204" pitchFamily="18" charset="0"/>
                            </a:rPr>
                            <m:t>)</m:t>
                          </m:r>
                        </m:e>
                      </m:d>
                      <m:r>
                        <a:rPr lang="en-US" sz="4400">
                          <a:latin typeface="Cambria Math" panose="02040503050406030204" pitchFamily="18" charset="0"/>
                          <a:ea typeface="Cambria Math" panose="02040503050406030204" pitchFamily="18" charset="0"/>
                        </a:rPr>
                        <m:t>=</m:t>
                      </m:r>
                      <m:sSub>
                        <m:sSubPr>
                          <m:ctrlPr>
                            <a:rPr lang="en-US" sz="4400" i="1">
                              <a:latin typeface="Cambria Math" panose="02040503050406030204" pitchFamily="18" charset="0"/>
                              <a:ea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𝔼</m:t>
                          </m:r>
                        </m:e>
                        <m:sub>
                          <m:r>
                            <a:rPr lang="en-US" sz="4400" i="1">
                              <a:latin typeface="Cambria Math" panose="02040503050406030204" pitchFamily="18" charset="0"/>
                              <a:ea typeface="Cambria Math" panose="02040503050406030204" pitchFamily="18" charset="0"/>
                            </a:rPr>
                            <m:t>𝜖</m:t>
                          </m:r>
                        </m:sub>
                      </m:sSub>
                      <m:d>
                        <m:dPr>
                          <m:begChr m:val="["/>
                          <m:endChr m:val="]"/>
                          <m:ctrlPr>
                            <a:rPr lang="en-US" sz="4400" i="1">
                              <a:latin typeface="Cambria Math" panose="02040503050406030204" pitchFamily="18" charset="0"/>
                              <a:ea typeface="Cambria Math" panose="02040503050406030204" pitchFamily="18" charset="0"/>
                            </a:rPr>
                          </m:ctrlPr>
                        </m:dPr>
                        <m:e>
                          <m:r>
                            <a:rPr lang="en-US" sz="4400" i="1">
                              <a:latin typeface="Cambria Math" panose="02040503050406030204" pitchFamily="18" charset="0"/>
                              <a:ea typeface="Cambria Math" panose="02040503050406030204" pitchFamily="18" charset="0"/>
                            </a:rPr>
                            <m:t>𝜖</m:t>
                          </m:r>
                          <m:r>
                            <a:rPr lang="en-US" sz="4400" i="1">
                              <a:latin typeface="Cambria Math" panose="02040503050406030204" pitchFamily="18" charset="0"/>
                            </a:rPr>
                            <m:t>(</m:t>
                          </m:r>
                          <m:acc>
                            <m:accPr>
                              <m:chr m:val="⃗"/>
                              <m:ctrlPr>
                                <a:rPr lang="en-US" sz="4400" i="1">
                                  <a:latin typeface="Cambria Math" panose="02040503050406030204" pitchFamily="18" charset="0"/>
                                </a:rPr>
                              </m:ctrlPr>
                            </m:accPr>
                            <m:e>
                              <m:r>
                                <a:rPr lang="en-US" sz="4400" i="1">
                                  <a:latin typeface="Cambria Math" panose="02040503050406030204" pitchFamily="18" charset="0"/>
                                </a:rPr>
                                <m:t>𝑥</m:t>
                              </m:r>
                            </m:e>
                          </m:acc>
                          <m:r>
                            <a:rPr lang="en-US" sz="4400" i="1">
                              <a:latin typeface="Cambria Math" panose="02040503050406030204" pitchFamily="18" charset="0"/>
                            </a:rPr>
                            <m:t>)</m:t>
                          </m:r>
                        </m:e>
                      </m:d>
                      <m:sSub>
                        <m:sSubPr>
                          <m:ctrlPr>
                            <a:rPr lang="en-US" sz="4400" i="1">
                              <a:latin typeface="Cambria Math" panose="02040503050406030204" pitchFamily="18" charset="0"/>
                              <a:ea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𝔼</m:t>
                          </m:r>
                        </m:e>
                        <m:sub>
                          <m:r>
                            <a:rPr lang="en-US" sz="4400" i="1">
                              <a:latin typeface="Cambria Math" panose="02040503050406030204" pitchFamily="18" charset="0"/>
                              <a:ea typeface="Cambria Math" panose="02040503050406030204" pitchFamily="18" charset="0"/>
                            </a:rPr>
                            <m:t>𝒟</m:t>
                          </m:r>
                        </m:sub>
                      </m:sSub>
                      <m:d>
                        <m:dPr>
                          <m:begChr m:val="["/>
                          <m:endChr m:val="]"/>
                          <m:ctrlPr>
                            <a:rPr lang="en-US" sz="4400" i="1">
                              <a:latin typeface="Cambria Math" panose="02040503050406030204" pitchFamily="18" charset="0"/>
                              <a:ea typeface="Cambria Math" panose="02040503050406030204" pitchFamily="18" charset="0"/>
                            </a:rPr>
                          </m:ctrlPr>
                        </m:dPr>
                        <m:e>
                          <m:r>
                            <a:rPr lang="en-US" sz="4400" i="1">
                              <a:latin typeface="Cambria Math" panose="02040503050406030204" pitchFamily="18" charset="0"/>
                              <a:ea typeface="Cambria Math" panose="02040503050406030204" pitchFamily="18" charset="0"/>
                            </a:rPr>
                            <m:t>𝑓</m:t>
                          </m:r>
                          <m:d>
                            <m:dPr>
                              <m:ctrlPr>
                                <a:rPr lang="en-US" sz="4400" i="1">
                                  <a:latin typeface="Cambria Math" panose="02040503050406030204" pitchFamily="18" charset="0"/>
                                  <a:ea typeface="Cambria Math" panose="02040503050406030204" pitchFamily="18" charset="0"/>
                                </a:rPr>
                              </m:ctrlPr>
                            </m:dPr>
                            <m:e>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𝑥</m:t>
                                  </m:r>
                                </m:e>
                              </m:acc>
                            </m:e>
                          </m:d>
                          <m:r>
                            <a:rPr lang="en-US" sz="4400" i="1">
                              <a:latin typeface="Cambria Math" panose="02040503050406030204" pitchFamily="18" charset="0"/>
                              <a:ea typeface="Cambria Math" panose="02040503050406030204" pitchFamily="18" charset="0"/>
                            </a:rPr>
                            <m:t>−</m:t>
                          </m:r>
                          <m:sSub>
                            <m:sSubPr>
                              <m:ctrlPr>
                                <a:rPr lang="en-US" sz="4400" i="1">
                                  <a:latin typeface="Cambria Math" panose="02040503050406030204" pitchFamily="18" charset="0"/>
                                  <a:ea typeface="Cambria Math" panose="02040503050406030204" pitchFamily="18" charset="0"/>
                                </a:rPr>
                              </m:ctrlPr>
                            </m:sSubPr>
                            <m:e>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𝑓</m:t>
                                  </m:r>
                                </m:e>
                              </m:acc>
                            </m:e>
                            <m:sub>
                              <m:r>
                                <a:rPr lang="en-US" sz="4400" i="1">
                                  <a:latin typeface="Cambria Math" panose="02040503050406030204" pitchFamily="18" charset="0"/>
                                  <a:ea typeface="Cambria Math" panose="02040503050406030204" pitchFamily="18" charset="0"/>
                                </a:rPr>
                                <m:t>𝒟</m:t>
                              </m:r>
                            </m:sub>
                          </m:sSub>
                          <m:d>
                            <m:dPr>
                              <m:ctrlPr>
                                <a:rPr lang="en-US" sz="4400" i="1">
                                  <a:latin typeface="Cambria Math" panose="02040503050406030204" pitchFamily="18" charset="0"/>
                                  <a:ea typeface="Cambria Math" panose="02040503050406030204" pitchFamily="18" charset="0"/>
                                </a:rPr>
                              </m:ctrlPr>
                            </m:dPr>
                            <m:e>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𝑥</m:t>
                                  </m:r>
                                </m:e>
                              </m:acc>
                            </m:e>
                          </m:d>
                        </m:e>
                      </m:d>
                      <m:r>
                        <a:rPr lang="en-US" sz="4400">
                          <a:latin typeface="Cambria Math" panose="02040503050406030204" pitchFamily="18" charset="0"/>
                          <a:ea typeface="Cambria Math" panose="02040503050406030204" pitchFamily="18" charset="0"/>
                        </a:rPr>
                        <m:t>=0</m:t>
                      </m:r>
                    </m:oMath>
                  </m:oMathPara>
                </a14:m>
                <a:endParaRPr lang="en-US" sz="4400" dirty="0">
                  <a:latin typeface="Amazon Ember" panose="020B0603020204020204" pitchFamily="34" charset="0"/>
                  <a:ea typeface="Amazon Ember" panose="020B0603020204020204" pitchFamily="34" charset="0"/>
                  <a:cs typeface="Amazon Ember" panose="020B0603020204020204" pitchFamily="34" charset="0"/>
                </a:endParaRPr>
              </a:p>
              <a:p>
                <a:r>
                  <a:rPr lang="en-US" sz="4400" dirty="0">
                    <a:latin typeface="Amazon Ember" panose="020B0603020204020204" pitchFamily="34" charset="0"/>
                    <a:ea typeface="Amazon Ember" panose="020B0603020204020204" pitchFamily="34" charset="0"/>
                    <a:cs typeface="Amazon Ember" panose="020B0603020204020204" pitchFamily="34" charset="0"/>
                  </a:rPr>
                  <a:t>Thus, we may simplify this to see</a:t>
                </a:r>
              </a:p>
              <a:p>
                <a:pPr algn="ctr"/>
                <a14:m>
                  <m:oMathPara xmlns:m="http://schemas.openxmlformats.org/officeDocument/2006/math">
                    <m:oMathParaPr>
                      <m:jc m:val="centerGroup"/>
                    </m:oMathParaPr>
                    <m:oMath xmlns:m="http://schemas.openxmlformats.org/officeDocument/2006/math">
                      <m:sSub>
                        <m:sSubPr>
                          <m:ctrlPr>
                            <a:rPr lang="en-US" sz="4400" i="1">
                              <a:latin typeface="Cambria Math" panose="02040503050406030204" pitchFamily="18" charset="0"/>
                              <a:ea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𝔼</m:t>
                          </m:r>
                        </m:e>
                        <m:sub>
                          <m:r>
                            <a:rPr lang="en-US" sz="4400" i="1">
                              <a:latin typeface="Cambria Math" panose="02040503050406030204" pitchFamily="18" charset="0"/>
                              <a:ea typeface="Cambria Math" panose="02040503050406030204" pitchFamily="18" charset="0"/>
                            </a:rPr>
                            <m:t>𝒟</m:t>
                          </m:r>
                          <m:r>
                            <a:rPr lang="en-US" sz="4400" i="1">
                              <a:latin typeface="Cambria Math" panose="02040503050406030204" pitchFamily="18" charset="0"/>
                              <a:ea typeface="Cambria Math" panose="02040503050406030204" pitchFamily="18" charset="0"/>
                            </a:rPr>
                            <m:t>,</m:t>
                          </m:r>
                          <m:r>
                            <a:rPr lang="en-US" sz="4400" i="1">
                              <a:latin typeface="Cambria Math" panose="02040503050406030204" pitchFamily="18" charset="0"/>
                              <a:ea typeface="Cambria Math" panose="02040503050406030204" pitchFamily="18" charset="0"/>
                            </a:rPr>
                            <m:t>𝑦</m:t>
                          </m:r>
                        </m:sub>
                      </m:sSub>
                      <m:d>
                        <m:dPr>
                          <m:begChr m:val="["/>
                          <m:endChr m:val="]"/>
                          <m:ctrlPr>
                            <a:rPr lang="en-US" sz="4400" i="1">
                              <a:latin typeface="Cambria Math" panose="02040503050406030204" pitchFamily="18" charset="0"/>
                              <a:ea typeface="Cambria Math" panose="02040503050406030204" pitchFamily="18" charset="0"/>
                            </a:rPr>
                          </m:ctrlPr>
                        </m:dPr>
                        <m:e>
                          <m:sSup>
                            <m:sSupPr>
                              <m:ctrlPr>
                                <a:rPr lang="en-US" sz="4400" i="1">
                                  <a:latin typeface="Cambria Math" panose="02040503050406030204" pitchFamily="18" charset="0"/>
                                  <a:ea typeface="Cambria Math" panose="02040503050406030204" pitchFamily="18" charset="0"/>
                                </a:rPr>
                              </m:ctrlPr>
                            </m:sSupPr>
                            <m:e>
                              <m:d>
                                <m:dPr>
                                  <m:ctrlPr>
                                    <a:rPr lang="en-US" sz="4400" i="1">
                                      <a:latin typeface="Cambria Math" panose="02040503050406030204" pitchFamily="18" charset="0"/>
                                      <a:ea typeface="Cambria Math" panose="02040503050406030204" pitchFamily="18" charset="0"/>
                                    </a:rPr>
                                  </m:ctrlPr>
                                </m:dPr>
                                <m:e>
                                  <m:r>
                                    <a:rPr lang="en-US" sz="4400" i="1">
                                      <a:latin typeface="Cambria Math" panose="02040503050406030204" pitchFamily="18" charset="0"/>
                                      <a:ea typeface="Cambria Math" panose="02040503050406030204" pitchFamily="18" charset="0"/>
                                    </a:rPr>
                                    <m:t>𝑦</m:t>
                                  </m:r>
                                  <m:r>
                                    <a:rPr lang="en-US" sz="4400" i="1">
                                      <a:latin typeface="Cambria Math" panose="02040503050406030204" pitchFamily="18" charset="0"/>
                                      <a:ea typeface="Cambria Math" panose="02040503050406030204" pitchFamily="18" charset="0"/>
                                    </a:rPr>
                                    <m:t>−</m:t>
                                  </m:r>
                                  <m:sSub>
                                    <m:sSubPr>
                                      <m:ctrlPr>
                                        <a:rPr lang="en-US" sz="4400" i="1">
                                          <a:latin typeface="Cambria Math" panose="02040503050406030204" pitchFamily="18" charset="0"/>
                                          <a:ea typeface="Cambria Math" panose="02040503050406030204" pitchFamily="18" charset="0"/>
                                        </a:rPr>
                                      </m:ctrlPr>
                                    </m:sSubPr>
                                    <m:e>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𝑓</m:t>
                                          </m:r>
                                        </m:e>
                                      </m:acc>
                                    </m:e>
                                    <m:sub>
                                      <m:r>
                                        <a:rPr lang="en-US" sz="4400" i="1">
                                          <a:latin typeface="Cambria Math" panose="02040503050406030204" pitchFamily="18" charset="0"/>
                                          <a:ea typeface="Cambria Math" panose="02040503050406030204" pitchFamily="18" charset="0"/>
                                        </a:rPr>
                                        <m:t>𝒟</m:t>
                                      </m:r>
                                    </m:sub>
                                  </m:sSub>
                                  <m:d>
                                    <m:dPr>
                                      <m:ctrlPr>
                                        <a:rPr lang="en-US" sz="4400" i="1">
                                          <a:latin typeface="Cambria Math" panose="02040503050406030204" pitchFamily="18" charset="0"/>
                                          <a:ea typeface="Cambria Math" panose="02040503050406030204" pitchFamily="18" charset="0"/>
                                        </a:rPr>
                                      </m:ctrlPr>
                                    </m:dPr>
                                    <m:e>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𝑥</m:t>
                                          </m:r>
                                        </m:e>
                                      </m:acc>
                                    </m:e>
                                  </m:d>
                                </m:e>
                              </m:d>
                            </m:e>
                            <m:sup>
                              <m:r>
                                <a:rPr lang="en-US" sz="4400" i="1">
                                  <a:latin typeface="Cambria Math" panose="02040503050406030204" pitchFamily="18" charset="0"/>
                                  <a:ea typeface="Cambria Math" panose="02040503050406030204" pitchFamily="18" charset="0"/>
                                </a:rPr>
                                <m:t>2</m:t>
                              </m:r>
                            </m:sup>
                          </m:sSup>
                        </m:e>
                      </m:d>
                      <m:r>
                        <a:rPr lang="en-US" sz="4400">
                          <a:latin typeface="Cambria Math" panose="02040503050406030204" pitchFamily="18" charset="0"/>
                          <a:ea typeface="Cambria Math" panose="02040503050406030204" pitchFamily="18" charset="0"/>
                        </a:rPr>
                        <m:t>=</m:t>
                      </m:r>
                      <m:sSub>
                        <m:sSubPr>
                          <m:ctrlPr>
                            <a:rPr lang="en-US" sz="4400" i="1">
                              <a:latin typeface="Cambria Math" panose="02040503050406030204" pitchFamily="18" charset="0"/>
                              <a:ea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𝔼</m:t>
                          </m:r>
                        </m:e>
                        <m:sub>
                          <m:r>
                            <a:rPr lang="en-US" sz="4400" i="1">
                              <a:latin typeface="Cambria Math" panose="02040503050406030204" pitchFamily="18" charset="0"/>
                              <a:ea typeface="Cambria Math" panose="02040503050406030204" pitchFamily="18" charset="0"/>
                            </a:rPr>
                            <m:t>𝒟</m:t>
                          </m:r>
                        </m:sub>
                      </m:sSub>
                      <m:d>
                        <m:dPr>
                          <m:begChr m:val="["/>
                          <m:endChr m:val="]"/>
                          <m:ctrlPr>
                            <a:rPr lang="en-US" sz="4400" i="1">
                              <a:latin typeface="Cambria Math" panose="02040503050406030204" pitchFamily="18" charset="0"/>
                              <a:ea typeface="Cambria Math" panose="02040503050406030204" pitchFamily="18" charset="0"/>
                            </a:rPr>
                          </m:ctrlPr>
                        </m:dPr>
                        <m:e>
                          <m:sSup>
                            <m:sSupPr>
                              <m:ctrlPr>
                                <a:rPr lang="en-US" sz="4400" i="1">
                                  <a:latin typeface="Cambria Math" panose="02040503050406030204" pitchFamily="18" charset="0"/>
                                  <a:ea typeface="Cambria Math" panose="02040503050406030204" pitchFamily="18" charset="0"/>
                                </a:rPr>
                              </m:ctrlPr>
                            </m:sSupPr>
                            <m:e>
                              <m:d>
                                <m:dPr>
                                  <m:ctrlPr>
                                    <a:rPr lang="en-US" sz="4400" i="1">
                                      <a:latin typeface="Cambria Math" panose="02040503050406030204" pitchFamily="18" charset="0"/>
                                      <a:ea typeface="Cambria Math" panose="02040503050406030204" pitchFamily="18" charset="0"/>
                                    </a:rPr>
                                  </m:ctrlPr>
                                </m:dPr>
                                <m:e>
                                  <m:r>
                                    <a:rPr lang="en-US" sz="4400" i="1">
                                      <a:latin typeface="Cambria Math" panose="02040503050406030204" pitchFamily="18" charset="0"/>
                                      <a:ea typeface="Cambria Math" panose="02040503050406030204" pitchFamily="18" charset="0"/>
                                    </a:rPr>
                                    <m:t>𝑓</m:t>
                                  </m:r>
                                  <m:d>
                                    <m:dPr>
                                      <m:ctrlPr>
                                        <a:rPr lang="en-US" sz="4400" i="1">
                                          <a:latin typeface="Cambria Math" panose="02040503050406030204" pitchFamily="18" charset="0"/>
                                          <a:ea typeface="Cambria Math" panose="02040503050406030204" pitchFamily="18" charset="0"/>
                                        </a:rPr>
                                      </m:ctrlPr>
                                    </m:dPr>
                                    <m:e>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𝑥</m:t>
                                          </m:r>
                                        </m:e>
                                      </m:acc>
                                    </m:e>
                                  </m:d>
                                  <m:r>
                                    <a:rPr lang="en-US" sz="4400" i="1">
                                      <a:latin typeface="Cambria Math" panose="02040503050406030204" pitchFamily="18" charset="0"/>
                                      <a:ea typeface="Cambria Math" panose="02040503050406030204" pitchFamily="18" charset="0"/>
                                    </a:rPr>
                                    <m:t>−</m:t>
                                  </m:r>
                                  <m:sSub>
                                    <m:sSubPr>
                                      <m:ctrlPr>
                                        <a:rPr lang="en-US" sz="4400" i="1">
                                          <a:latin typeface="Cambria Math" panose="02040503050406030204" pitchFamily="18" charset="0"/>
                                          <a:ea typeface="Cambria Math" panose="02040503050406030204" pitchFamily="18" charset="0"/>
                                        </a:rPr>
                                      </m:ctrlPr>
                                    </m:sSubPr>
                                    <m:e>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𝑓</m:t>
                                          </m:r>
                                        </m:e>
                                      </m:acc>
                                    </m:e>
                                    <m:sub>
                                      <m:r>
                                        <a:rPr lang="en-US" sz="4400" i="1">
                                          <a:latin typeface="Cambria Math" panose="02040503050406030204" pitchFamily="18" charset="0"/>
                                          <a:ea typeface="Cambria Math" panose="02040503050406030204" pitchFamily="18" charset="0"/>
                                        </a:rPr>
                                        <m:t>𝒟</m:t>
                                      </m:r>
                                    </m:sub>
                                  </m:sSub>
                                  <m:d>
                                    <m:dPr>
                                      <m:ctrlPr>
                                        <a:rPr lang="en-US" sz="4400" i="1">
                                          <a:latin typeface="Cambria Math" panose="02040503050406030204" pitchFamily="18" charset="0"/>
                                          <a:ea typeface="Cambria Math" panose="02040503050406030204" pitchFamily="18" charset="0"/>
                                        </a:rPr>
                                      </m:ctrlPr>
                                    </m:dPr>
                                    <m:e>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𝑥</m:t>
                                          </m:r>
                                        </m:e>
                                      </m:acc>
                                    </m:e>
                                  </m:d>
                                </m:e>
                              </m:d>
                            </m:e>
                            <m:sup>
                              <m:r>
                                <a:rPr lang="en-US" sz="4400" i="1">
                                  <a:latin typeface="Cambria Math" panose="02040503050406030204" pitchFamily="18" charset="0"/>
                                  <a:ea typeface="Cambria Math" panose="02040503050406030204" pitchFamily="18" charset="0"/>
                                </a:rPr>
                                <m:t>2</m:t>
                              </m:r>
                            </m:sup>
                          </m:sSup>
                        </m:e>
                      </m:d>
                      <m:r>
                        <a:rPr lang="en-US" sz="4400">
                          <a:latin typeface="Cambria Math" panose="02040503050406030204" pitchFamily="18" charset="0"/>
                          <a:ea typeface="Cambria Math" panose="02040503050406030204" pitchFamily="18" charset="0"/>
                        </a:rPr>
                        <m:t>+</m:t>
                      </m:r>
                      <m:sSub>
                        <m:sSubPr>
                          <m:ctrlPr>
                            <a:rPr lang="en-US" sz="4400" i="1">
                              <a:latin typeface="Cambria Math" panose="02040503050406030204" pitchFamily="18" charset="0"/>
                              <a:ea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𝔼</m:t>
                          </m:r>
                        </m:e>
                        <m:sub>
                          <m:r>
                            <a:rPr lang="en-US" sz="4400" i="1">
                              <a:latin typeface="Cambria Math" panose="02040503050406030204" pitchFamily="18" charset="0"/>
                              <a:ea typeface="Cambria Math" panose="02040503050406030204" pitchFamily="18" charset="0"/>
                            </a:rPr>
                            <m:t>𝜖</m:t>
                          </m:r>
                        </m:sub>
                      </m:sSub>
                      <m:d>
                        <m:dPr>
                          <m:begChr m:val="["/>
                          <m:endChr m:val="]"/>
                          <m:ctrlPr>
                            <a:rPr lang="en-US" sz="4400" i="1">
                              <a:latin typeface="Cambria Math" panose="02040503050406030204" pitchFamily="18" charset="0"/>
                              <a:ea typeface="Cambria Math" panose="02040503050406030204" pitchFamily="18" charset="0"/>
                            </a:rPr>
                          </m:ctrlPr>
                        </m:dPr>
                        <m:e>
                          <m:sSup>
                            <m:sSupPr>
                              <m:ctrlPr>
                                <a:rPr lang="en-US" sz="4400" i="1">
                                  <a:latin typeface="Cambria Math" panose="02040503050406030204" pitchFamily="18" charset="0"/>
                                  <a:ea typeface="Cambria Math" panose="02040503050406030204" pitchFamily="18" charset="0"/>
                                </a:rPr>
                              </m:ctrlPr>
                            </m:sSupPr>
                            <m:e>
                              <m:r>
                                <a:rPr lang="en-US" sz="4400" i="1">
                                  <a:latin typeface="Cambria Math" panose="02040503050406030204" pitchFamily="18" charset="0"/>
                                  <a:ea typeface="Cambria Math" panose="02040503050406030204" pitchFamily="18" charset="0"/>
                                </a:rPr>
                                <m:t>𝜖</m:t>
                              </m:r>
                              <m:r>
                                <a:rPr lang="en-US" sz="4400" i="1">
                                  <a:latin typeface="Cambria Math" panose="02040503050406030204" pitchFamily="18" charset="0"/>
                                </a:rPr>
                                <m:t>(</m:t>
                              </m:r>
                              <m:acc>
                                <m:accPr>
                                  <m:chr m:val="⃗"/>
                                  <m:ctrlPr>
                                    <a:rPr lang="en-US" sz="4400" i="1">
                                      <a:latin typeface="Cambria Math" panose="02040503050406030204" pitchFamily="18" charset="0"/>
                                    </a:rPr>
                                  </m:ctrlPr>
                                </m:accPr>
                                <m:e>
                                  <m:r>
                                    <a:rPr lang="en-US" sz="4400" i="1">
                                      <a:latin typeface="Cambria Math" panose="02040503050406030204" pitchFamily="18" charset="0"/>
                                    </a:rPr>
                                    <m:t>𝑥</m:t>
                                  </m:r>
                                </m:e>
                              </m:acc>
                              <m:r>
                                <a:rPr lang="en-US" sz="4400" i="1">
                                  <a:latin typeface="Cambria Math" panose="02040503050406030204" pitchFamily="18" charset="0"/>
                                </a:rPr>
                                <m:t>)</m:t>
                              </m:r>
                            </m:e>
                            <m:sup>
                              <m:r>
                                <a:rPr lang="en-US" sz="4400" i="1">
                                  <a:latin typeface="Cambria Math" panose="02040503050406030204" pitchFamily="18" charset="0"/>
                                  <a:ea typeface="Cambria Math" panose="02040503050406030204" pitchFamily="18" charset="0"/>
                                </a:rPr>
                                <m:t>2</m:t>
                              </m:r>
                            </m:sup>
                          </m:sSup>
                        </m:e>
                      </m:d>
                    </m:oMath>
                  </m:oMathPara>
                </a14:m>
                <a:endParaRPr lang="en-US" sz="4400" dirty="0">
                  <a:latin typeface="Amazon Ember" panose="020B0603020204020204" pitchFamily="34" charset="0"/>
                  <a:ea typeface="Amazon Ember" panose="020B0603020204020204" pitchFamily="34" charset="0"/>
                  <a:cs typeface="Amazon Ember" panose="020B0603020204020204" pitchFamily="34" charset="0"/>
                </a:endParaRPr>
              </a:p>
            </p:txBody>
          </p:sp>
        </mc:Choice>
        <mc:Fallback xmlns="">
          <p:sp>
            <p:nvSpPr>
              <p:cNvPr id="3" name="Text Placeholder 2">
                <a:extLst>
                  <a:ext uri="{FF2B5EF4-FFF2-40B4-BE49-F238E27FC236}">
                    <a16:creationId xmlns:a16="http://schemas.microsoft.com/office/drawing/2014/main" id="{68349AD2-E4FF-4643-B980-FA2FE6FA9206}"/>
                  </a:ext>
                </a:extLst>
              </p:cNvPr>
              <p:cNvSpPr>
                <a:spLocks noGrp="1" noRot="1" noChangeAspect="1" noMove="1" noResize="1" noEditPoints="1" noAdjustHandles="1" noChangeArrowheads="1" noChangeShapeType="1" noTextEdit="1"/>
              </p:cNvSpPr>
              <p:nvPr>
                <p:ph type="body" idx="1"/>
              </p:nvPr>
            </p:nvSpPr>
            <p:spPr>
              <a:blipFill>
                <a:blip r:embed="rId3"/>
                <a:stretch>
                  <a:fillRect l="-1329" t="-2926" b="-791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59D91352-4179-6A4B-90EF-760590A96444}"/>
              </a:ext>
            </a:extLst>
          </p:cNvPr>
          <p:cNvSpPr txBox="1"/>
          <p:nvPr/>
        </p:nvSpPr>
        <p:spPr>
          <a:xfrm>
            <a:off x="7484269" y="11385395"/>
            <a:ext cx="950580" cy="779701"/>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4400">
                <a:solidFill>
                  <a:srgbClr val="0070C0"/>
                </a:solidFill>
                <a:latin typeface="Amazon Ember"/>
                <a:ea typeface="Amazon Ember"/>
                <a:cs typeface="Amazon Ember"/>
              </a:defRPr>
            </a:lvl1pPr>
          </a:lstStyle>
          <a:p>
            <a:r>
              <a:rPr lang="en-US" dirty="0"/>
              <a:t>(1)</a:t>
            </a:r>
          </a:p>
        </p:txBody>
      </p:sp>
      <p:sp>
        <p:nvSpPr>
          <p:cNvPr id="6" name="TextBox 5">
            <a:extLst>
              <a:ext uri="{FF2B5EF4-FFF2-40B4-BE49-F238E27FC236}">
                <a16:creationId xmlns:a16="http://schemas.microsoft.com/office/drawing/2014/main" id="{842C7575-505E-0749-AC0A-6318B59362FB}"/>
              </a:ext>
            </a:extLst>
          </p:cNvPr>
          <p:cNvSpPr txBox="1"/>
          <p:nvPr/>
        </p:nvSpPr>
        <p:spPr>
          <a:xfrm>
            <a:off x="12984615" y="11411349"/>
            <a:ext cx="950580" cy="779701"/>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4400">
                <a:solidFill>
                  <a:srgbClr val="0070C0"/>
                </a:solidFill>
                <a:latin typeface="Amazon Ember"/>
                <a:ea typeface="Amazon Ember"/>
                <a:cs typeface="Amazon Ember"/>
              </a:defRPr>
            </a:lvl1pPr>
          </a:lstStyle>
          <a:p>
            <a:r>
              <a:rPr lang="en-US" dirty="0"/>
              <a:t>(2)</a:t>
            </a:r>
          </a:p>
        </p:txBody>
      </p:sp>
      <p:sp>
        <p:nvSpPr>
          <p:cNvPr id="7" name="TextBox 6">
            <a:extLst>
              <a:ext uri="{FF2B5EF4-FFF2-40B4-BE49-F238E27FC236}">
                <a16:creationId xmlns:a16="http://schemas.microsoft.com/office/drawing/2014/main" id="{47CC2693-A4D8-F04A-9AE4-9E594807F629}"/>
              </a:ext>
            </a:extLst>
          </p:cNvPr>
          <p:cNvSpPr txBox="1"/>
          <p:nvPr/>
        </p:nvSpPr>
        <p:spPr>
          <a:xfrm>
            <a:off x="17342364" y="11326783"/>
            <a:ext cx="950580" cy="779701"/>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4400">
                <a:solidFill>
                  <a:srgbClr val="00B050"/>
                </a:solidFill>
                <a:latin typeface="Amazon Ember"/>
                <a:ea typeface="Amazon Ember"/>
                <a:cs typeface="Amazon Ember"/>
              </a:defRPr>
            </a:lvl1pPr>
          </a:lstStyle>
          <a:p>
            <a:r>
              <a:rPr lang="en-US" dirty="0">
                <a:solidFill>
                  <a:srgbClr val="0070C0"/>
                </a:solidFill>
              </a:rPr>
              <a:t>(3)</a:t>
            </a:r>
          </a:p>
        </p:txBody>
      </p:sp>
      <p:sp>
        <p:nvSpPr>
          <p:cNvPr id="8" name="Left Brace 7">
            <a:extLst>
              <a:ext uri="{FF2B5EF4-FFF2-40B4-BE49-F238E27FC236}">
                <a16:creationId xmlns:a16="http://schemas.microsoft.com/office/drawing/2014/main" id="{FA9AFFA9-DACC-EF48-81E4-440C4E169B02}"/>
              </a:ext>
            </a:extLst>
          </p:cNvPr>
          <p:cNvSpPr/>
          <p:nvPr/>
        </p:nvSpPr>
        <p:spPr>
          <a:xfrm rot="16200000">
            <a:off x="7529507" y="8713678"/>
            <a:ext cx="779701" cy="4474025"/>
          </a:xfrm>
          <a:prstGeom prst="leftBrace">
            <a:avLst/>
          </a:prstGeom>
          <a:solidFill>
            <a:srgbClr val="FFFFFF"/>
          </a:solidFill>
          <a:ln w="25400" cap="flat">
            <a:solidFill>
              <a:schemeClr val="accent1">
                <a:lumMod val="75000"/>
              </a:schemeClr>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9" name="Left Brace 8">
            <a:extLst>
              <a:ext uri="{FF2B5EF4-FFF2-40B4-BE49-F238E27FC236}">
                <a16:creationId xmlns:a16="http://schemas.microsoft.com/office/drawing/2014/main" id="{0B66E8EA-CAA6-FF41-A48A-613A927A17D9}"/>
              </a:ext>
            </a:extLst>
          </p:cNvPr>
          <p:cNvSpPr/>
          <p:nvPr/>
        </p:nvSpPr>
        <p:spPr>
          <a:xfrm rot="16200000">
            <a:off x="13079570" y="8404353"/>
            <a:ext cx="721089" cy="5123770"/>
          </a:xfrm>
          <a:prstGeom prst="leftBrace">
            <a:avLst/>
          </a:prstGeom>
          <a:solidFill>
            <a:srgbClr val="FFFFFF"/>
          </a:solidFill>
          <a:ln w="25400" cap="flat">
            <a:solidFill>
              <a:srgbClr val="0070C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0" name="Left Brace 9">
            <a:extLst>
              <a:ext uri="{FF2B5EF4-FFF2-40B4-BE49-F238E27FC236}">
                <a16:creationId xmlns:a16="http://schemas.microsoft.com/office/drawing/2014/main" id="{6493C7F0-4F76-C44F-B3E0-A254EC5CB3EF}"/>
              </a:ext>
            </a:extLst>
          </p:cNvPr>
          <p:cNvSpPr/>
          <p:nvPr/>
        </p:nvSpPr>
        <p:spPr>
          <a:xfrm rot="16200000">
            <a:off x="17424688" y="9681697"/>
            <a:ext cx="713894" cy="2561884"/>
          </a:xfrm>
          <a:prstGeom prst="leftBrace">
            <a:avLst/>
          </a:prstGeom>
          <a:solidFill>
            <a:srgbClr val="FFFFFF"/>
          </a:solidFill>
          <a:ln w="25400" cap="flat">
            <a:solidFill>
              <a:srgbClr val="0070C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292E92F-E29C-524F-B679-A10F4B50F05E}"/>
                  </a:ext>
                </a:extLst>
              </p:cNvPr>
              <p:cNvSpPr txBox="1"/>
              <p:nvPr/>
            </p:nvSpPr>
            <p:spPr>
              <a:xfrm>
                <a:off x="16500693" y="870852"/>
                <a:ext cx="7038850" cy="1477328"/>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3200" b="0" u="none" strike="noStrike" cap="none" spc="0" normalizeH="0" baseline="0" dirty="0">
                    <a:ln>
                      <a:noFill/>
                    </a:ln>
                    <a:solidFill>
                      <a:srgbClr val="000000"/>
                    </a:solidFill>
                    <a:effectLst/>
                    <a:uFillTx/>
                    <a:ea typeface="Cambria Math" panose="02040503050406030204" pitchFamily="18" charset="0"/>
                    <a:sym typeface="Helvetica Neue"/>
                  </a:rPr>
                  <a:t>E</a:t>
                </a:r>
                <a14:m>
                  <m:oMath xmlns:m="http://schemas.openxmlformats.org/officeDocument/2006/math">
                    <m:d>
                      <m:dPr>
                        <m:begChr m:val="["/>
                        <m:endChr m:val="]"/>
                        <m:ctrlPr>
                          <a:rPr kumimoji="0" lang="en-US" sz="32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ctrlPr>
                      </m:dPr>
                      <m:e>
                        <m:r>
                          <a:rPr kumimoji="0" lang="en-US" sz="32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𝑋</m:t>
                        </m:r>
                        <m:r>
                          <a:rPr kumimoji="0" lang="en-US" sz="32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m:t>
                        </m:r>
                        <m:r>
                          <a:rPr kumimoji="0" lang="en-US" sz="32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𝑌</m:t>
                        </m:r>
                      </m:e>
                    </m:d>
                    <m:r>
                      <a:rPr kumimoji="0" lang="en-US" sz="32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m:t>
                    </m:r>
                    <m:r>
                      <a:rPr kumimoji="0" lang="en-US" sz="32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𝐸</m:t>
                    </m:r>
                    <m:d>
                      <m:dPr>
                        <m:begChr m:val="["/>
                        <m:endChr m:val="]"/>
                        <m:ctrlPr>
                          <a:rPr kumimoji="0" lang="en-US" sz="32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ctrlPr>
                      </m:dPr>
                      <m:e>
                        <m:r>
                          <a:rPr kumimoji="0" lang="en-US" sz="32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𝑋</m:t>
                        </m:r>
                      </m:e>
                    </m:d>
                    <m:r>
                      <a:rPr kumimoji="0" lang="en-US" sz="32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m:t>
                    </m:r>
                    <m:r>
                      <a:rPr kumimoji="0" lang="en-US" sz="32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𝐸</m:t>
                    </m:r>
                    <m:d>
                      <m:dPr>
                        <m:begChr m:val="["/>
                        <m:endChr m:val="]"/>
                        <m:ctrlPr>
                          <a:rPr kumimoji="0" lang="en-US" sz="32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ctrlPr>
                      </m:dPr>
                      <m:e>
                        <m:r>
                          <a:rPr kumimoji="0" lang="en-US" sz="32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𝑌</m:t>
                        </m:r>
                      </m:e>
                    </m:d>
                  </m:oMath>
                </a14:m>
                <a:endParaRPr kumimoji="0" lang="en-US" sz="3200" b="0" u="none" strike="noStrike" cap="none" spc="0" normalizeH="0" baseline="0" dirty="0">
                  <a:ln>
                    <a:noFill/>
                  </a:ln>
                  <a:solidFill>
                    <a:srgbClr val="000000"/>
                  </a:solidFill>
                  <a:effectLst/>
                  <a:uFillTx/>
                  <a:ea typeface="Cambria Math" panose="02040503050406030204" pitchFamily="18" charset="0"/>
                  <a:sym typeface="Helvetica Neue"/>
                </a:endParaRPr>
              </a:p>
              <a:p>
                <a:pPr algn="l"/>
                <a:r>
                  <a:rPr lang="en-US" sz="3200" b="0" dirty="0">
                    <a:ea typeface="Cambria Math" panose="02040503050406030204" pitchFamily="18" charset="0"/>
                  </a:rPr>
                  <a:t>E</a:t>
                </a:r>
                <a14:m>
                  <m:oMath xmlns:m="http://schemas.openxmlformats.org/officeDocument/2006/math">
                    <m:d>
                      <m:dPr>
                        <m:begChr m:val="["/>
                        <m:endChr m:val="]"/>
                        <m:ctrlPr>
                          <a:rPr lang="en-US" sz="3200" b="0" i="1">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𝑎</m:t>
                        </m:r>
                        <m:r>
                          <a:rPr lang="en-US" sz="3200" b="0" i="1" smtClean="0">
                            <a:latin typeface="Cambria Math" panose="02040503050406030204" pitchFamily="18" charset="0"/>
                            <a:ea typeface="Cambria Math" panose="02040503050406030204" pitchFamily="18" charset="0"/>
                          </a:rPr>
                          <m:t> </m:t>
                        </m:r>
                        <m:r>
                          <a:rPr lang="en-US" sz="3200" b="0" i="1">
                            <a:latin typeface="Cambria Math" panose="02040503050406030204" pitchFamily="18" charset="0"/>
                            <a:ea typeface="Cambria Math" panose="02040503050406030204" pitchFamily="18" charset="0"/>
                          </a:rPr>
                          <m:t>𝑋</m:t>
                        </m:r>
                      </m:e>
                    </m:d>
                    <m:r>
                      <a:rPr lang="en-US" sz="3200" b="0" i="1">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𝑎</m:t>
                    </m:r>
                    <m:r>
                      <a:rPr lang="en-US" sz="3200" b="0" i="1">
                        <a:latin typeface="Cambria Math" panose="02040503050406030204" pitchFamily="18" charset="0"/>
                        <a:ea typeface="Cambria Math" panose="02040503050406030204" pitchFamily="18" charset="0"/>
                      </a:rPr>
                      <m:t> </m:t>
                    </m:r>
                    <m:r>
                      <a:rPr lang="en-US" sz="3200" b="0" i="1">
                        <a:latin typeface="Cambria Math" panose="02040503050406030204" pitchFamily="18" charset="0"/>
                        <a:ea typeface="Cambria Math" panose="02040503050406030204" pitchFamily="18" charset="0"/>
                      </a:rPr>
                      <m:t>𝐸</m:t>
                    </m:r>
                    <m:d>
                      <m:dPr>
                        <m:begChr m:val="["/>
                        <m:endChr m:val="]"/>
                        <m:ctrlPr>
                          <a:rPr lang="en-US" sz="3200" b="0" i="1">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𝑋</m:t>
                        </m:r>
                      </m:e>
                    </m:d>
                  </m:oMath>
                </a14:m>
                <a:r>
                  <a:rPr lang="en-US" sz="3200" b="0" dirty="0">
                    <a:ea typeface="Cambria Math" panose="02040503050406030204" pitchFamily="18" charset="0"/>
                  </a:rPr>
                  <a:t>, a: Constant</a:t>
                </a:r>
                <a:endParaRPr kumimoji="0" lang="en-US" sz="3200" b="0" u="none" strike="noStrike" cap="none" spc="0" normalizeH="0" baseline="0" dirty="0">
                  <a:ln>
                    <a:noFill/>
                  </a:ln>
                  <a:solidFill>
                    <a:srgbClr val="000000"/>
                  </a:solidFill>
                  <a:effectLst/>
                  <a:uFillTx/>
                  <a:ea typeface="Cambria Math" panose="02040503050406030204" pitchFamily="18" charset="0"/>
                  <a:sym typeface="Helvetica Neue"/>
                </a:endParaRPr>
              </a:p>
              <a:p>
                <a:pPr algn="l"/>
                <a:r>
                  <a:rPr lang="en-US" sz="3200" b="0" dirty="0">
                    <a:ea typeface="Cambria Math" panose="02040503050406030204" pitchFamily="18" charset="0"/>
                  </a:rPr>
                  <a:t>E</a:t>
                </a:r>
                <a14:m>
                  <m:oMath xmlns:m="http://schemas.openxmlformats.org/officeDocument/2006/math">
                    <m:d>
                      <m:dPr>
                        <m:begChr m:val="["/>
                        <m:endChr m:val="]"/>
                        <m:ctrlPr>
                          <a:rPr lang="en-US" sz="3200" b="0" i="1">
                            <a:latin typeface="Cambria Math" panose="02040503050406030204" pitchFamily="18" charset="0"/>
                            <a:ea typeface="Cambria Math" panose="02040503050406030204" pitchFamily="18" charset="0"/>
                          </a:rPr>
                        </m:ctrlPr>
                      </m:dPr>
                      <m:e>
                        <m:r>
                          <a:rPr lang="en-US" sz="3200" b="0" i="1">
                            <a:latin typeface="Cambria Math" panose="02040503050406030204" pitchFamily="18" charset="0"/>
                            <a:ea typeface="Cambria Math" panose="02040503050406030204" pitchFamily="18" charset="0"/>
                          </a:rPr>
                          <m:t>𝑋</m:t>
                        </m:r>
                        <m:r>
                          <a:rPr lang="en-US" sz="3200" b="0" i="1" smtClean="0">
                            <a:latin typeface="Cambria Math" panose="02040503050406030204" pitchFamily="18" charset="0"/>
                            <a:ea typeface="Cambria Math" panose="02040503050406030204" pitchFamily="18" charset="0"/>
                          </a:rPr>
                          <m:t> </m:t>
                        </m:r>
                        <m:r>
                          <a:rPr lang="en-US" sz="3200" b="0" i="1">
                            <a:latin typeface="Cambria Math" panose="02040503050406030204" pitchFamily="18" charset="0"/>
                            <a:ea typeface="Cambria Math" panose="02040503050406030204" pitchFamily="18" charset="0"/>
                          </a:rPr>
                          <m:t>𝑌</m:t>
                        </m:r>
                      </m:e>
                    </m:d>
                    <m:r>
                      <a:rPr lang="en-US" sz="3200" b="0" i="1">
                        <a:latin typeface="Cambria Math" panose="02040503050406030204" pitchFamily="18" charset="0"/>
                        <a:ea typeface="Cambria Math" panose="02040503050406030204" pitchFamily="18" charset="0"/>
                      </a:rPr>
                      <m:t>=</m:t>
                    </m:r>
                    <m:r>
                      <a:rPr lang="en-US" sz="3200" b="0" i="1">
                        <a:latin typeface="Cambria Math" panose="02040503050406030204" pitchFamily="18" charset="0"/>
                        <a:ea typeface="Cambria Math" panose="02040503050406030204" pitchFamily="18" charset="0"/>
                      </a:rPr>
                      <m:t>𝐸</m:t>
                    </m:r>
                    <m:d>
                      <m:dPr>
                        <m:begChr m:val="["/>
                        <m:endChr m:val="]"/>
                        <m:ctrlPr>
                          <a:rPr lang="en-US" sz="3200" b="0" i="1">
                            <a:latin typeface="Cambria Math" panose="02040503050406030204" pitchFamily="18" charset="0"/>
                            <a:ea typeface="Cambria Math" panose="02040503050406030204" pitchFamily="18" charset="0"/>
                          </a:rPr>
                        </m:ctrlPr>
                      </m:dPr>
                      <m:e>
                        <m:r>
                          <a:rPr lang="en-US" sz="3200" b="0" i="1">
                            <a:latin typeface="Cambria Math" panose="02040503050406030204" pitchFamily="18" charset="0"/>
                            <a:ea typeface="Cambria Math" panose="02040503050406030204" pitchFamily="18" charset="0"/>
                          </a:rPr>
                          <m:t>𝑋</m:t>
                        </m:r>
                      </m:e>
                    </m:d>
                    <m:r>
                      <a:rPr lang="en-US" sz="3200" b="0" i="1" smtClean="0">
                        <a:latin typeface="Cambria Math" panose="02040503050406030204" pitchFamily="18" charset="0"/>
                        <a:ea typeface="Cambria Math" panose="02040503050406030204" pitchFamily="18" charset="0"/>
                      </a:rPr>
                      <m:t> </m:t>
                    </m:r>
                    <m:r>
                      <a:rPr lang="en-US" sz="3200" b="0" i="1">
                        <a:latin typeface="Cambria Math" panose="02040503050406030204" pitchFamily="18" charset="0"/>
                        <a:ea typeface="Cambria Math" panose="02040503050406030204" pitchFamily="18" charset="0"/>
                      </a:rPr>
                      <m:t>𝐸</m:t>
                    </m:r>
                    <m:d>
                      <m:dPr>
                        <m:begChr m:val="["/>
                        <m:endChr m:val="]"/>
                        <m:ctrlPr>
                          <a:rPr lang="en-US" sz="3200" b="0" i="1">
                            <a:latin typeface="Cambria Math" panose="02040503050406030204" pitchFamily="18" charset="0"/>
                            <a:ea typeface="Cambria Math" panose="02040503050406030204" pitchFamily="18" charset="0"/>
                          </a:rPr>
                        </m:ctrlPr>
                      </m:dPr>
                      <m:e>
                        <m:r>
                          <a:rPr lang="en-US" sz="3200" b="0" i="1">
                            <a:latin typeface="Cambria Math" panose="02040503050406030204" pitchFamily="18" charset="0"/>
                            <a:ea typeface="Cambria Math" panose="02040503050406030204" pitchFamily="18" charset="0"/>
                          </a:rPr>
                          <m:t>𝑌</m:t>
                        </m:r>
                      </m:e>
                    </m:d>
                  </m:oMath>
                </a14:m>
                <a:r>
                  <a:rPr lang="en-US" sz="3200" b="0" dirty="0">
                    <a:ea typeface="Cambria Math" panose="02040503050406030204" pitchFamily="18" charset="0"/>
                  </a:rPr>
                  <a:t>, X and Y are </a:t>
                </a:r>
                <a:r>
                  <a:rPr lang="en-US" sz="3200" b="0" dirty="0" err="1">
                    <a:ea typeface="Cambria Math" panose="02040503050406030204" pitchFamily="18" charset="0"/>
                  </a:rPr>
                  <a:t>indep</a:t>
                </a:r>
                <a:r>
                  <a:rPr lang="en-US" sz="3200" b="0" dirty="0">
                    <a:ea typeface="Cambria Math" panose="02040503050406030204" pitchFamily="18" charset="0"/>
                  </a:rPr>
                  <a:t>.</a:t>
                </a:r>
              </a:p>
            </p:txBody>
          </p:sp>
        </mc:Choice>
        <mc:Fallback xmlns="">
          <p:sp>
            <p:nvSpPr>
              <p:cNvPr id="11" name="TextBox 10">
                <a:extLst>
                  <a:ext uri="{FF2B5EF4-FFF2-40B4-BE49-F238E27FC236}">
                    <a16:creationId xmlns:a16="http://schemas.microsoft.com/office/drawing/2014/main" id="{0292E92F-E29C-524F-B679-A10F4B50F05E}"/>
                  </a:ext>
                </a:extLst>
              </p:cNvPr>
              <p:cNvSpPr txBox="1">
                <a:spLocks noRot="1" noChangeAspect="1" noMove="1" noResize="1" noEditPoints="1" noAdjustHandles="1" noChangeArrowheads="1" noChangeShapeType="1" noTextEdit="1"/>
              </p:cNvSpPr>
              <p:nvPr/>
            </p:nvSpPr>
            <p:spPr>
              <a:xfrm>
                <a:off x="16500693" y="870852"/>
                <a:ext cx="7038850" cy="1477328"/>
              </a:xfrm>
              <a:prstGeom prst="rect">
                <a:avLst/>
              </a:prstGeom>
              <a:blipFill>
                <a:blip r:embed="rId4"/>
                <a:stretch>
                  <a:fillRect l="-3232" t="-7627" r="-2154" b="-14407"/>
                </a:stretch>
              </a:blipFill>
              <a:ln w="12700" cap="flat">
                <a:solidFill>
                  <a:schemeClr val="tx1"/>
                </a:solid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21138968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1C6B3-1B82-0043-B47A-DDDDEDA59A19}"/>
              </a:ext>
            </a:extLst>
          </p:cNvPr>
          <p:cNvSpPr>
            <a:spLocks noGrp="1"/>
          </p:cNvSpPr>
          <p:nvPr>
            <p:ph type="title"/>
          </p:nvPr>
        </p:nvSpPr>
        <p:spPr/>
        <p:txBody>
          <a:bodyPr/>
          <a:lstStyle/>
          <a:p>
            <a:r>
              <a:rPr lang="en-US" dirty="0"/>
              <a:t>Deriving the Relationship II</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68349AD2-E4FF-4643-B980-FA2FE6FA9206}"/>
                  </a:ext>
                </a:extLst>
              </p:cNvPr>
              <p:cNvSpPr>
                <a:spLocks noGrp="1"/>
              </p:cNvSpPr>
              <p:nvPr>
                <p:ph type="body" idx="1"/>
              </p:nvPr>
            </p:nvSpPr>
            <p:spPr/>
            <p:txBody>
              <a:bodyPr/>
              <a:lstStyle/>
              <a:p>
                <a:r>
                  <a:rPr lang="en-US" sz="4000" dirty="0"/>
                  <a:t>Now, let </a:t>
                </a:r>
                <a14:m>
                  <m:oMath xmlns:m="http://schemas.openxmlformats.org/officeDocument/2006/math">
                    <m:acc>
                      <m:accPr>
                        <m:chr m:val="̅"/>
                        <m:ctrlPr>
                          <a:rPr lang="en-US" sz="4000" i="1">
                            <a:latin typeface="Cambria Math" panose="02040503050406030204" pitchFamily="18" charset="0"/>
                          </a:rPr>
                        </m:ctrlPr>
                      </m:accPr>
                      <m:e>
                        <m:r>
                          <a:rPr lang="en-US" sz="4000" i="1">
                            <a:latin typeface="Cambria Math" panose="02040503050406030204" pitchFamily="18" charset="0"/>
                          </a:rPr>
                          <m:t>𝑓</m:t>
                        </m:r>
                      </m:e>
                    </m:acc>
                    <m:r>
                      <a:rPr lang="en-US" sz="4000" i="1" dirty="0">
                        <a:latin typeface="Cambria Math" panose="02040503050406030204" pitchFamily="18" charset="0"/>
                      </a:rPr>
                      <m:t>(</m:t>
                    </m:r>
                    <m:acc>
                      <m:accPr>
                        <m:chr m:val="⃗"/>
                        <m:ctrlPr>
                          <a:rPr lang="en-US" sz="4000" i="1" dirty="0">
                            <a:latin typeface="Cambria Math" panose="02040503050406030204" pitchFamily="18" charset="0"/>
                          </a:rPr>
                        </m:ctrlPr>
                      </m:accPr>
                      <m:e>
                        <m:r>
                          <a:rPr lang="en-US" sz="4000" i="1" dirty="0">
                            <a:latin typeface="Cambria Math" panose="02040503050406030204" pitchFamily="18" charset="0"/>
                          </a:rPr>
                          <m:t>𝑥</m:t>
                        </m:r>
                      </m:e>
                    </m:acc>
                    <m:r>
                      <a:rPr lang="en-US" sz="4000" i="1" dirty="0">
                        <a:latin typeface="Cambria Math" panose="02040503050406030204" pitchFamily="18" charset="0"/>
                      </a:rPr>
                      <m:t>)= </m:t>
                    </m:r>
                    <m:sSub>
                      <m:sSubPr>
                        <m:ctrlPr>
                          <a:rPr lang="en-US" sz="4000" i="1" dirty="0">
                            <a:latin typeface="Cambria Math" panose="02040503050406030204" pitchFamily="18" charset="0"/>
                            <a:ea typeface="Cambria Math" panose="02040503050406030204" pitchFamily="18" charset="0"/>
                          </a:rPr>
                        </m:ctrlPr>
                      </m:sSubPr>
                      <m:e>
                        <m:r>
                          <a:rPr lang="en-US" sz="4000" i="1" dirty="0">
                            <a:latin typeface="Cambria Math" panose="02040503050406030204" pitchFamily="18" charset="0"/>
                            <a:ea typeface="Cambria Math" panose="02040503050406030204" pitchFamily="18" charset="0"/>
                          </a:rPr>
                          <m:t>𝔼</m:t>
                        </m:r>
                      </m:e>
                      <m:sub>
                        <m:r>
                          <a:rPr lang="en-US" sz="4000" i="1" dirty="0">
                            <a:latin typeface="Cambria Math" panose="02040503050406030204" pitchFamily="18" charset="0"/>
                            <a:ea typeface="Cambria Math" panose="02040503050406030204" pitchFamily="18" charset="0"/>
                          </a:rPr>
                          <m:t>𝒟</m:t>
                        </m:r>
                      </m:sub>
                    </m:sSub>
                    <m:r>
                      <a:rPr lang="en-US" sz="4000" i="1" dirty="0">
                        <a:latin typeface="Cambria Math" panose="02040503050406030204" pitchFamily="18" charset="0"/>
                        <a:ea typeface="Cambria Math" panose="02040503050406030204" pitchFamily="18" charset="0"/>
                      </a:rPr>
                      <m:t>[</m:t>
                    </m:r>
                    <m:sSub>
                      <m:sSubPr>
                        <m:ctrlPr>
                          <a:rPr lang="en-US" sz="4000" i="1" dirty="0">
                            <a:latin typeface="Cambria Math" panose="02040503050406030204" pitchFamily="18" charset="0"/>
                            <a:ea typeface="Cambria Math" panose="02040503050406030204" pitchFamily="18" charset="0"/>
                          </a:rPr>
                        </m:ctrlPr>
                      </m:sSubPr>
                      <m:e>
                        <m:acc>
                          <m:accPr>
                            <m:chr m:val="̂"/>
                            <m:ctrlPr>
                              <a:rPr lang="en-US" sz="4000" i="1" dirty="0">
                                <a:latin typeface="Cambria Math" panose="02040503050406030204" pitchFamily="18" charset="0"/>
                                <a:ea typeface="Cambria Math" panose="02040503050406030204" pitchFamily="18" charset="0"/>
                              </a:rPr>
                            </m:ctrlPr>
                          </m:accPr>
                          <m:e>
                            <m:r>
                              <a:rPr lang="en-US" sz="4000" i="1" dirty="0">
                                <a:latin typeface="Cambria Math" panose="02040503050406030204" pitchFamily="18" charset="0"/>
                                <a:ea typeface="Cambria Math" panose="02040503050406030204" pitchFamily="18" charset="0"/>
                              </a:rPr>
                              <m:t>𝑓</m:t>
                            </m:r>
                          </m:e>
                        </m:acc>
                      </m:e>
                      <m:sub>
                        <m:r>
                          <a:rPr lang="en-US" sz="4000" i="1" dirty="0">
                            <a:latin typeface="Cambria Math" panose="02040503050406030204" pitchFamily="18" charset="0"/>
                            <a:ea typeface="Cambria Math" panose="02040503050406030204" pitchFamily="18" charset="0"/>
                          </a:rPr>
                          <m:t>𝒟</m:t>
                        </m:r>
                      </m:sub>
                    </m:sSub>
                    <m:d>
                      <m:dPr>
                        <m:ctrlPr>
                          <a:rPr lang="en-US" sz="4000" i="1" dirty="0">
                            <a:latin typeface="Cambria Math" panose="02040503050406030204" pitchFamily="18" charset="0"/>
                            <a:ea typeface="Cambria Math" panose="02040503050406030204" pitchFamily="18" charset="0"/>
                          </a:rPr>
                        </m:ctrlPr>
                      </m:dPr>
                      <m:e>
                        <m:acc>
                          <m:accPr>
                            <m:chr m:val="⃗"/>
                            <m:ctrlPr>
                              <a:rPr lang="en-US" sz="4000" i="1" dirty="0">
                                <a:latin typeface="Cambria Math" panose="02040503050406030204" pitchFamily="18" charset="0"/>
                                <a:ea typeface="Cambria Math" panose="02040503050406030204" pitchFamily="18" charset="0"/>
                              </a:rPr>
                            </m:ctrlPr>
                          </m:accPr>
                          <m:e>
                            <m:r>
                              <a:rPr lang="en-US" sz="4000" i="1" dirty="0">
                                <a:latin typeface="Cambria Math" panose="02040503050406030204" pitchFamily="18" charset="0"/>
                                <a:ea typeface="Cambria Math" panose="02040503050406030204" pitchFamily="18" charset="0"/>
                              </a:rPr>
                              <m:t>𝑥</m:t>
                            </m:r>
                          </m:e>
                        </m:acc>
                      </m:e>
                    </m:d>
                    <m:r>
                      <a:rPr lang="en-US" sz="4000" i="1" dirty="0">
                        <a:latin typeface="Cambria Math" panose="02040503050406030204" pitchFamily="18" charset="0"/>
                        <a:ea typeface="Cambria Math" panose="02040503050406030204" pitchFamily="18" charset="0"/>
                      </a:rPr>
                      <m:t>]</m:t>
                    </m:r>
                  </m:oMath>
                </a14:m>
                <a:r>
                  <a:rPr lang="en-US" sz="4000" dirty="0"/>
                  <a:t> denote the average prediction of the ML model over every training set.  We may write:</a:t>
                </a:r>
              </a:p>
              <a:p>
                <a:pPr algn="ctr"/>
                <a14:m>
                  <m:oMathPara xmlns:m="http://schemas.openxmlformats.org/officeDocument/2006/math">
                    <m:oMathParaPr>
                      <m:jc m:val="centerGroup"/>
                    </m:oMathParaPr>
                    <m:oMath xmlns:m="http://schemas.openxmlformats.org/officeDocument/2006/math">
                      <m:sSub>
                        <m:sSubPr>
                          <m:ctrlPr>
                            <a:rPr lang="en-US" sz="4000" i="1">
                              <a:latin typeface="Cambria Math" panose="02040503050406030204" pitchFamily="18" charset="0"/>
                              <a:ea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𝔼</m:t>
                          </m:r>
                        </m:e>
                        <m:sub>
                          <m:r>
                            <a:rPr lang="en-US" sz="4000" i="1">
                              <a:latin typeface="Cambria Math" panose="02040503050406030204" pitchFamily="18" charset="0"/>
                              <a:ea typeface="Cambria Math" panose="02040503050406030204" pitchFamily="18" charset="0"/>
                            </a:rPr>
                            <m:t>𝒟</m:t>
                          </m:r>
                        </m:sub>
                      </m:sSub>
                      <m:d>
                        <m:dPr>
                          <m:begChr m:val="["/>
                          <m:endChr m:val="]"/>
                          <m:ctrlPr>
                            <a:rPr lang="en-US" sz="4000" i="1">
                              <a:latin typeface="Cambria Math" panose="02040503050406030204" pitchFamily="18" charset="0"/>
                              <a:ea typeface="Cambria Math" panose="02040503050406030204" pitchFamily="18" charset="0"/>
                            </a:rPr>
                          </m:ctrlPr>
                        </m:dPr>
                        <m:e>
                          <m:sSup>
                            <m:sSupPr>
                              <m:ctrlPr>
                                <a:rPr lang="en-US" sz="4000" i="1">
                                  <a:latin typeface="Cambria Math" panose="02040503050406030204" pitchFamily="18" charset="0"/>
                                  <a:ea typeface="Cambria Math" panose="02040503050406030204" pitchFamily="18" charset="0"/>
                                </a:rPr>
                              </m:ctrlPr>
                            </m:sSupPr>
                            <m:e>
                              <m:d>
                                <m:dPr>
                                  <m:ctrlPr>
                                    <a:rPr lang="en-US" sz="4000" i="1">
                                      <a:latin typeface="Cambria Math" panose="02040503050406030204" pitchFamily="18" charset="0"/>
                                      <a:ea typeface="Cambria Math" panose="02040503050406030204" pitchFamily="18" charset="0"/>
                                    </a:rPr>
                                  </m:ctrlPr>
                                </m:dPr>
                                <m:e>
                                  <m:r>
                                    <a:rPr lang="en-US" sz="4000" i="1">
                                      <a:latin typeface="Cambria Math" panose="02040503050406030204" pitchFamily="18" charset="0"/>
                                      <a:ea typeface="Cambria Math" panose="02040503050406030204" pitchFamily="18" charset="0"/>
                                    </a:rPr>
                                    <m:t>𝑓</m:t>
                                  </m:r>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𝑥</m:t>
                                          </m:r>
                                        </m:e>
                                      </m:acc>
                                    </m:e>
                                  </m:d>
                                  <m:r>
                                    <a:rPr lang="en-US" sz="4000" i="1">
                                      <a:latin typeface="Cambria Math" panose="02040503050406030204" pitchFamily="18" charset="0"/>
                                      <a:ea typeface="Cambria Math" panose="02040503050406030204" pitchFamily="18" charset="0"/>
                                    </a:rPr>
                                    <m:t>−</m:t>
                                  </m:r>
                                  <m:sSub>
                                    <m:sSubPr>
                                      <m:ctrlPr>
                                        <a:rPr lang="en-US" sz="4000" i="1">
                                          <a:latin typeface="Cambria Math" panose="02040503050406030204" pitchFamily="18" charset="0"/>
                                          <a:ea typeface="Cambria Math" panose="02040503050406030204" pitchFamily="18" charset="0"/>
                                        </a:rPr>
                                      </m:ctrlPr>
                                    </m:sSub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𝑓</m:t>
                                          </m:r>
                                        </m:e>
                                      </m:acc>
                                    </m:e>
                                    <m:sub>
                                      <m:r>
                                        <a:rPr lang="en-US" sz="4000" i="1">
                                          <a:latin typeface="Cambria Math" panose="02040503050406030204" pitchFamily="18" charset="0"/>
                                          <a:ea typeface="Cambria Math" panose="02040503050406030204" pitchFamily="18" charset="0"/>
                                        </a:rPr>
                                        <m:t>𝒟</m:t>
                                      </m:r>
                                    </m:sub>
                                  </m:sSub>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𝑥</m:t>
                                          </m:r>
                                        </m:e>
                                      </m:acc>
                                    </m:e>
                                  </m:d>
                                </m:e>
                              </m:d>
                            </m:e>
                            <m:sup>
                              <m:r>
                                <a:rPr lang="en-US" sz="4000" i="1">
                                  <a:latin typeface="Cambria Math" panose="02040503050406030204" pitchFamily="18" charset="0"/>
                                  <a:ea typeface="Cambria Math" panose="02040503050406030204" pitchFamily="18" charset="0"/>
                                </a:rPr>
                                <m:t>2</m:t>
                              </m:r>
                            </m:sup>
                          </m:sSup>
                        </m:e>
                      </m:d>
                      <m:r>
                        <a:rPr lang="en-US" sz="4000">
                          <a:latin typeface="Cambria Math" panose="02040503050406030204" pitchFamily="18" charset="0"/>
                          <a:ea typeface="Cambria Math" panose="02040503050406030204" pitchFamily="18" charset="0"/>
                        </a:rPr>
                        <m:t>=</m:t>
                      </m:r>
                      <m:sSub>
                        <m:sSubPr>
                          <m:ctrlPr>
                            <a:rPr lang="en-US" sz="4000" i="1">
                              <a:latin typeface="Cambria Math" panose="02040503050406030204" pitchFamily="18" charset="0"/>
                              <a:ea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𝔼</m:t>
                          </m:r>
                        </m:e>
                        <m:sub>
                          <m:r>
                            <a:rPr lang="en-US" sz="4000" i="1">
                              <a:latin typeface="Cambria Math" panose="02040503050406030204" pitchFamily="18" charset="0"/>
                              <a:ea typeface="Cambria Math" panose="02040503050406030204" pitchFamily="18" charset="0"/>
                            </a:rPr>
                            <m:t>𝒟</m:t>
                          </m:r>
                        </m:sub>
                      </m:sSub>
                      <m:d>
                        <m:dPr>
                          <m:begChr m:val="["/>
                          <m:endChr m:val="]"/>
                          <m:ctrlPr>
                            <a:rPr lang="en-US" sz="4000" i="1">
                              <a:latin typeface="Cambria Math" panose="02040503050406030204" pitchFamily="18" charset="0"/>
                              <a:ea typeface="Cambria Math" panose="02040503050406030204" pitchFamily="18" charset="0"/>
                            </a:rPr>
                          </m:ctrlPr>
                        </m:dPr>
                        <m:e>
                          <m:sSup>
                            <m:sSupPr>
                              <m:ctrlPr>
                                <a:rPr lang="en-US" sz="4000" i="1">
                                  <a:latin typeface="Cambria Math" panose="02040503050406030204" pitchFamily="18" charset="0"/>
                                  <a:ea typeface="Cambria Math" panose="02040503050406030204" pitchFamily="18" charset="0"/>
                                </a:rPr>
                              </m:ctrlPr>
                            </m:sSupPr>
                            <m:e>
                              <m:d>
                                <m:dPr>
                                  <m:ctrlPr>
                                    <a:rPr lang="en-US" sz="4000" i="1">
                                      <a:latin typeface="Cambria Math" panose="02040503050406030204" pitchFamily="18" charset="0"/>
                                      <a:ea typeface="Cambria Math" panose="02040503050406030204" pitchFamily="18" charset="0"/>
                                    </a:rPr>
                                  </m:ctrlPr>
                                </m:dPr>
                                <m:e>
                                  <m:r>
                                    <a:rPr lang="en-US" sz="4000" i="1">
                                      <a:latin typeface="Cambria Math" panose="02040503050406030204" pitchFamily="18" charset="0"/>
                                      <a:ea typeface="Cambria Math" panose="02040503050406030204" pitchFamily="18" charset="0"/>
                                    </a:rPr>
                                    <m:t>𝑓</m:t>
                                  </m:r>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𝑥</m:t>
                                          </m:r>
                                        </m:e>
                                      </m:acc>
                                    </m:e>
                                  </m:d>
                                  <m:r>
                                    <a:rPr lang="en-US" sz="4000" i="1">
                                      <a:latin typeface="Cambria Math" panose="02040503050406030204" pitchFamily="18" charset="0"/>
                                      <a:ea typeface="Cambria Math" panose="02040503050406030204" pitchFamily="18" charset="0"/>
                                    </a:rPr>
                                    <m:t>−</m:t>
                                  </m:r>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𝑓</m:t>
                                      </m:r>
                                    </m:e>
                                  </m:acc>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𝑥</m:t>
                                          </m:r>
                                        </m:e>
                                      </m:acc>
                                    </m:e>
                                  </m:d>
                                  <m:r>
                                    <a:rPr lang="en-US" sz="4000" i="1">
                                      <a:latin typeface="Cambria Math" panose="02040503050406030204" pitchFamily="18" charset="0"/>
                                      <a:ea typeface="Cambria Math" panose="02040503050406030204" pitchFamily="18" charset="0"/>
                                    </a:rPr>
                                    <m:t>+</m:t>
                                  </m:r>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𝑓</m:t>
                                      </m:r>
                                    </m:e>
                                  </m:acc>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𝑥</m:t>
                                          </m:r>
                                        </m:e>
                                      </m:acc>
                                    </m:e>
                                  </m:d>
                                  <m:r>
                                    <a:rPr lang="en-US" sz="4000" i="1">
                                      <a:latin typeface="Cambria Math" panose="02040503050406030204" pitchFamily="18" charset="0"/>
                                      <a:ea typeface="Cambria Math" panose="02040503050406030204" pitchFamily="18" charset="0"/>
                                    </a:rPr>
                                    <m:t>−</m:t>
                                  </m:r>
                                  <m:sSub>
                                    <m:sSubPr>
                                      <m:ctrlPr>
                                        <a:rPr lang="en-US" sz="4000" i="1">
                                          <a:latin typeface="Cambria Math" panose="02040503050406030204" pitchFamily="18" charset="0"/>
                                          <a:ea typeface="Cambria Math" panose="02040503050406030204" pitchFamily="18" charset="0"/>
                                        </a:rPr>
                                      </m:ctrlPr>
                                    </m:sSub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𝑓</m:t>
                                          </m:r>
                                        </m:e>
                                      </m:acc>
                                    </m:e>
                                    <m:sub>
                                      <m:r>
                                        <a:rPr lang="en-US" sz="4000" i="1">
                                          <a:latin typeface="Cambria Math" panose="02040503050406030204" pitchFamily="18" charset="0"/>
                                          <a:ea typeface="Cambria Math" panose="02040503050406030204" pitchFamily="18" charset="0"/>
                                        </a:rPr>
                                        <m:t>𝒟</m:t>
                                      </m:r>
                                    </m:sub>
                                  </m:sSub>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𝑥</m:t>
                                          </m:r>
                                        </m:e>
                                      </m:acc>
                                    </m:e>
                                  </m:d>
                                </m:e>
                              </m:d>
                            </m:e>
                            <m:sup>
                              <m:r>
                                <a:rPr lang="en-US" sz="4000" i="1">
                                  <a:latin typeface="Cambria Math" panose="02040503050406030204" pitchFamily="18" charset="0"/>
                                  <a:ea typeface="Cambria Math" panose="02040503050406030204" pitchFamily="18" charset="0"/>
                                </a:rPr>
                                <m:t>2</m:t>
                              </m:r>
                            </m:sup>
                          </m:sSup>
                        </m:e>
                      </m:d>
                    </m:oMath>
                  </m:oMathPara>
                </a14:m>
                <a:endParaRPr lang="en-US" sz="4000" dirty="0"/>
              </a:p>
              <a:p>
                <a:pPr algn="ctr"/>
                <a:r>
                  <a:rPr lang="en-US" sz="4000" dirty="0"/>
                  <a:t>= </a:t>
                </a:r>
                <a14:m>
                  <m:oMath xmlns:m="http://schemas.openxmlformats.org/officeDocument/2006/math">
                    <m:sSub>
                      <m:sSubPr>
                        <m:ctrlPr>
                          <a:rPr lang="en-US" sz="4000" i="1">
                            <a:latin typeface="Cambria Math" panose="02040503050406030204" pitchFamily="18" charset="0"/>
                            <a:ea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𝔼</m:t>
                        </m:r>
                      </m:e>
                      <m:sub>
                        <m:r>
                          <a:rPr lang="en-US" sz="4000" i="1">
                            <a:latin typeface="Cambria Math" panose="02040503050406030204" pitchFamily="18" charset="0"/>
                            <a:ea typeface="Cambria Math" panose="02040503050406030204" pitchFamily="18" charset="0"/>
                          </a:rPr>
                          <m:t>𝒟</m:t>
                        </m:r>
                      </m:sub>
                    </m:sSub>
                    <m:d>
                      <m:dPr>
                        <m:begChr m:val="["/>
                        <m:endChr m:val="]"/>
                        <m:ctrlPr>
                          <a:rPr lang="en-US" sz="4000" i="1">
                            <a:latin typeface="Cambria Math" panose="02040503050406030204" pitchFamily="18" charset="0"/>
                            <a:ea typeface="Cambria Math" panose="02040503050406030204" pitchFamily="18" charset="0"/>
                          </a:rPr>
                        </m:ctrlPr>
                      </m:dPr>
                      <m:e>
                        <m:sSup>
                          <m:sSupPr>
                            <m:ctrlPr>
                              <a:rPr lang="en-US" sz="4000" i="1">
                                <a:latin typeface="Cambria Math" panose="02040503050406030204" pitchFamily="18" charset="0"/>
                                <a:ea typeface="Cambria Math" panose="02040503050406030204" pitchFamily="18" charset="0"/>
                              </a:rPr>
                            </m:ctrlPr>
                          </m:sSupPr>
                          <m:e>
                            <m:d>
                              <m:dPr>
                                <m:ctrlPr>
                                  <a:rPr lang="en-US" sz="4000" i="1">
                                    <a:latin typeface="Cambria Math" panose="02040503050406030204" pitchFamily="18" charset="0"/>
                                    <a:ea typeface="Cambria Math" panose="02040503050406030204" pitchFamily="18" charset="0"/>
                                  </a:rPr>
                                </m:ctrlPr>
                              </m:dPr>
                              <m:e>
                                <m:r>
                                  <a:rPr lang="en-US" sz="4000" i="1">
                                    <a:latin typeface="Cambria Math" panose="02040503050406030204" pitchFamily="18" charset="0"/>
                                    <a:ea typeface="Cambria Math" panose="02040503050406030204" pitchFamily="18" charset="0"/>
                                  </a:rPr>
                                  <m:t>𝑓</m:t>
                                </m:r>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𝑥</m:t>
                                        </m:r>
                                      </m:e>
                                    </m:acc>
                                  </m:e>
                                </m:d>
                                <m:r>
                                  <a:rPr lang="en-US" sz="4000" i="1">
                                    <a:latin typeface="Cambria Math" panose="02040503050406030204" pitchFamily="18" charset="0"/>
                                    <a:ea typeface="Cambria Math" panose="02040503050406030204" pitchFamily="18" charset="0"/>
                                  </a:rPr>
                                  <m:t>−</m:t>
                                </m:r>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𝑓</m:t>
                                    </m:r>
                                  </m:e>
                                </m:acc>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𝑥</m:t>
                                        </m:r>
                                      </m:e>
                                    </m:acc>
                                  </m:e>
                                </m:d>
                              </m:e>
                            </m:d>
                          </m:e>
                          <m:sup>
                            <m:r>
                              <a:rPr lang="en-US" sz="4000" i="1">
                                <a:latin typeface="Cambria Math" panose="02040503050406030204" pitchFamily="18" charset="0"/>
                                <a:ea typeface="Cambria Math" panose="02040503050406030204" pitchFamily="18" charset="0"/>
                              </a:rPr>
                              <m:t>2</m:t>
                            </m:r>
                          </m:sup>
                        </m:sSup>
                      </m:e>
                    </m:d>
                    <m:r>
                      <a:rPr lang="en-US" sz="4000" i="1">
                        <a:latin typeface="Cambria Math" panose="02040503050406030204" pitchFamily="18" charset="0"/>
                        <a:ea typeface="Cambria Math" panose="02040503050406030204" pitchFamily="18" charset="0"/>
                      </a:rPr>
                      <m:t>+</m:t>
                    </m:r>
                    <m:sSub>
                      <m:sSubPr>
                        <m:ctrlPr>
                          <a:rPr lang="en-US" sz="4000" i="1">
                            <a:latin typeface="Cambria Math" panose="02040503050406030204" pitchFamily="18" charset="0"/>
                            <a:ea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𝔼</m:t>
                        </m:r>
                      </m:e>
                      <m:sub>
                        <m:r>
                          <a:rPr lang="en-US" sz="4000" i="1">
                            <a:latin typeface="Cambria Math" panose="02040503050406030204" pitchFamily="18" charset="0"/>
                            <a:ea typeface="Cambria Math" panose="02040503050406030204" pitchFamily="18" charset="0"/>
                          </a:rPr>
                          <m:t>𝒟</m:t>
                        </m:r>
                      </m:sub>
                    </m:sSub>
                    <m:d>
                      <m:dPr>
                        <m:begChr m:val="["/>
                        <m:endChr m:val="]"/>
                        <m:ctrlPr>
                          <a:rPr lang="en-US" sz="4000" i="1">
                            <a:latin typeface="Cambria Math" panose="02040503050406030204" pitchFamily="18" charset="0"/>
                            <a:ea typeface="Cambria Math" panose="02040503050406030204" pitchFamily="18" charset="0"/>
                          </a:rPr>
                        </m:ctrlPr>
                      </m:dPr>
                      <m:e>
                        <m:sSup>
                          <m:sSupPr>
                            <m:ctrlPr>
                              <a:rPr lang="en-US" sz="4000" i="1">
                                <a:latin typeface="Cambria Math" panose="02040503050406030204" pitchFamily="18" charset="0"/>
                                <a:ea typeface="Cambria Math" panose="02040503050406030204" pitchFamily="18" charset="0"/>
                              </a:rPr>
                            </m:ctrlPr>
                          </m:sSupPr>
                          <m:e>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𝑓</m:t>
                                    </m:r>
                                  </m:e>
                                </m:acc>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𝑥</m:t>
                                        </m:r>
                                      </m:e>
                                    </m:acc>
                                  </m:e>
                                </m:d>
                                <m:r>
                                  <a:rPr lang="en-US" sz="4000" i="1">
                                    <a:latin typeface="Cambria Math" panose="02040503050406030204" pitchFamily="18" charset="0"/>
                                    <a:ea typeface="Cambria Math" panose="02040503050406030204" pitchFamily="18" charset="0"/>
                                  </a:rPr>
                                  <m:t>−</m:t>
                                </m:r>
                                <m:sSub>
                                  <m:sSubPr>
                                    <m:ctrlPr>
                                      <a:rPr lang="en-US" sz="4000" i="1">
                                        <a:latin typeface="Cambria Math" panose="02040503050406030204" pitchFamily="18" charset="0"/>
                                        <a:ea typeface="Cambria Math" panose="02040503050406030204" pitchFamily="18" charset="0"/>
                                      </a:rPr>
                                    </m:ctrlPr>
                                  </m:sSub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𝑓</m:t>
                                        </m:r>
                                      </m:e>
                                    </m:acc>
                                  </m:e>
                                  <m:sub>
                                    <m:r>
                                      <a:rPr lang="en-US" sz="4000" i="1">
                                        <a:latin typeface="Cambria Math" panose="02040503050406030204" pitchFamily="18" charset="0"/>
                                        <a:ea typeface="Cambria Math" panose="02040503050406030204" pitchFamily="18" charset="0"/>
                                      </a:rPr>
                                      <m:t>𝒟</m:t>
                                    </m:r>
                                  </m:sub>
                                </m:sSub>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𝑥</m:t>
                                        </m:r>
                                      </m:e>
                                    </m:acc>
                                  </m:e>
                                </m:d>
                              </m:e>
                            </m:d>
                          </m:e>
                          <m:sup>
                            <m:r>
                              <a:rPr lang="en-US" sz="4000" i="1">
                                <a:latin typeface="Cambria Math" panose="02040503050406030204" pitchFamily="18" charset="0"/>
                                <a:ea typeface="Cambria Math" panose="02040503050406030204" pitchFamily="18" charset="0"/>
                              </a:rPr>
                              <m:t>2</m:t>
                            </m:r>
                          </m:sup>
                        </m:sSup>
                      </m:e>
                    </m:d>
                  </m:oMath>
                </a14:m>
                <a:endParaRPr lang="en-US" sz="4000" dirty="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+2⋅</m:t>
                      </m:r>
                      <m:sSub>
                        <m:sSubPr>
                          <m:ctrlPr>
                            <a:rPr lang="en-US" sz="4000" i="1">
                              <a:latin typeface="Cambria Math" panose="02040503050406030204" pitchFamily="18" charset="0"/>
                              <a:ea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𝔼</m:t>
                          </m:r>
                        </m:e>
                        <m:sub>
                          <m:r>
                            <a:rPr lang="en-US" sz="4000" i="1">
                              <a:latin typeface="Cambria Math" panose="02040503050406030204" pitchFamily="18" charset="0"/>
                              <a:ea typeface="Cambria Math" panose="02040503050406030204" pitchFamily="18" charset="0"/>
                            </a:rPr>
                            <m:t>𝑦</m:t>
                          </m:r>
                          <m:r>
                            <a:rPr lang="en-US" sz="4000" i="1">
                              <a:latin typeface="Cambria Math" panose="02040503050406030204" pitchFamily="18" charset="0"/>
                              <a:ea typeface="Cambria Math" panose="02040503050406030204" pitchFamily="18" charset="0"/>
                            </a:rPr>
                            <m:t>,</m:t>
                          </m:r>
                          <m:r>
                            <a:rPr lang="en-US" sz="4000" i="1">
                              <a:latin typeface="Cambria Math" panose="02040503050406030204" pitchFamily="18" charset="0"/>
                              <a:ea typeface="Cambria Math" panose="02040503050406030204" pitchFamily="18" charset="0"/>
                            </a:rPr>
                            <m:t>𝒟</m:t>
                          </m:r>
                        </m:sub>
                      </m:sSub>
                      <m:d>
                        <m:dPr>
                          <m:begChr m:val="["/>
                          <m:endChr m:val="]"/>
                          <m:ctrlPr>
                            <a:rPr lang="en-US" sz="4000" i="1">
                              <a:latin typeface="Cambria Math" panose="02040503050406030204" pitchFamily="18" charset="0"/>
                              <a:ea typeface="Cambria Math" panose="02040503050406030204" pitchFamily="18" charset="0"/>
                            </a:rPr>
                          </m:ctrlPr>
                        </m:dPr>
                        <m:e>
                          <m:d>
                            <m:dPr>
                              <m:ctrlPr>
                                <a:rPr lang="en-US" sz="4000" i="1">
                                  <a:latin typeface="Cambria Math" panose="02040503050406030204" pitchFamily="18" charset="0"/>
                                  <a:ea typeface="Cambria Math" panose="02040503050406030204" pitchFamily="18" charset="0"/>
                                </a:rPr>
                              </m:ctrlPr>
                            </m:dPr>
                            <m:e>
                              <m:r>
                                <a:rPr lang="en-US" sz="4000" i="1">
                                  <a:latin typeface="Cambria Math" panose="02040503050406030204" pitchFamily="18" charset="0"/>
                                  <a:ea typeface="Cambria Math" panose="02040503050406030204" pitchFamily="18" charset="0"/>
                                </a:rPr>
                                <m:t>𝑓</m:t>
                              </m:r>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𝑥</m:t>
                                      </m:r>
                                    </m:e>
                                  </m:acc>
                                </m:e>
                              </m:d>
                              <m:r>
                                <a:rPr lang="en-US" sz="4000" i="1">
                                  <a:latin typeface="Cambria Math" panose="02040503050406030204" pitchFamily="18" charset="0"/>
                                  <a:ea typeface="Cambria Math" panose="02040503050406030204" pitchFamily="18" charset="0"/>
                                </a:rPr>
                                <m:t>−</m:t>
                              </m:r>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𝑓</m:t>
                                  </m:r>
                                </m:e>
                              </m:acc>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𝑥</m:t>
                                      </m:r>
                                    </m:e>
                                  </m:acc>
                                </m:e>
                              </m:d>
                            </m:e>
                          </m:d>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𝑓</m:t>
                                  </m:r>
                                </m:e>
                              </m:acc>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𝑥</m:t>
                                      </m:r>
                                    </m:e>
                                  </m:acc>
                                </m:e>
                              </m:d>
                              <m:r>
                                <a:rPr lang="en-US" sz="4000" i="1">
                                  <a:latin typeface="Cambria Math" panose="02040503050406030204" pitchFamily="18" charset="0"/>
                                  <a:ea typeface="Cambria Math" panose="02040503050406030204" pitchFamily="18" charset="0"/>
                                </a:rPr>
                                <m:t>−</m:t>
                              </m:r>
                              <m:sSub>
                                <m:sSubPr>
                                  <m:ctrlPr>
                                    <a:rPr lang="en-US" sz="4000" i="1">
                                      <a:latin typeface="Cambria Math" panose="02040503050406030204" pitchFamily="18" charset="0"/>
                                      <a:ea typeface="Cambria Math" panose="02040503050406030204" pitchFamily="18" charset="0"/>
                                    </a:rPr>
                                  </m:ctrlPr>
                                </m:sSub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𝑓</m:t>
                                      </m:r>
                                    </m:e>
                                  </m:acc>
                                </m:e>
                                <m:sub>
                                  <m:r>
                                    <a:rPr lang="en-US" sz="4000" i="1">
                                      <a:latin typeface="Cambria Math" panose="02040503050406030204" pitchFamily="18" charset="0"/>
                                      <a:ea typeface="Cambria Math" panose="02040503050406030204" pitchFamily="18" charset="0"/>
                                    </a:rPr>
                                    <m:t>𝒟</m:t>
                                  </m:r>
                                </m:sub>
                              </m:sSub>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𝑥</m:t>
                                      </m:r>
                                    </m:e>
                                  </m:acc>
                                </m:e>
                              </m:d>
                            </m:e>
                          </m:d>
                        </m:e>
                      </m:d>
                    </m:oMath>
                  </m:oMathPara>
                </a14:m>
                <a:endParaRPr lang="en-US" sz="4000" dirty="0"/>
              </a:p>
              <a:p>
                <a:endParaRPr lang="en-US" sz="4000" dirty="0"/>
              </a:p>
              <a:p>
                <a:r>
                  <a:rPr lang="en-US" sz="4000" dirty="0"/>
                  <a:t>Thus the last term is zero.</a:t>
                </a:r>
              </a:p>
              <a:p>
                <a:r>
                  <a:rPr lang="en-US" sz="4000" dirty="0"/>
                  <a:t>Also note</a:t>
                </a:r>
                <a:r>
                  <a:rPr lang="en-US" sz="4000" dirty="0">
                    <a:ea typeface="Cambria Math" panose="02040503050406030204" pitchFamily="18" charset="0"/>
                  </a:rPr>
                  <a:t> </a:t>
                </a:r>
                <a14:m>
                  <m:oMath xmlns:m="http://schemas.openxmlformats.org/officeDocument/2006/math">
                    <m:r>
                      <a:rPr lang="en-US" sz="4000" i="1">
                        <a:latin typeface="Cambria Math" panose="02040503050406030204" pitchFamily="18" charset="0"/>
                        <a:ea typeface="Cambria Math" panose="02040503050406030204" pitchFamily="18" charset="0"/>
                      </a:rPr>
                      <m:t>𝑓</m:t>
                    </m:r>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𝑥</m:t>
                            </m:r>
                          </m:e>
                        </m:acc>
                      </m:e>
                    </m:d>
                    <m:r>
                      <a:rPr lang="en-US" sz="4000" i="1">
                        <a:latin typeface="Cambria Math" panose="02040503050406030204" pitchFamily="18" charset="0"/>
                        <a:ea typeface="Cambria Math" panose="02040503050406030204" pitchFamily="18" charset="0"/>
                      </a:rPr>
                      <m:t>−</m:t>
                    </m:r>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𝑓</m:t>
                        </m:r>
                      </m:e>
                    </m:acc>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𝑥</m:t>
                            </m:r>
                          </m:e>
                        </m:acc>
                      </m:e>
                    </m:d>
                  </m:oMath>
                </a14:m>
                <a:r>
                  <a:rPr lang="en-US" sz="4000" dirty="0"/>
                  <a:t> is not random, so the expectation does nothing on the left.</a:t>
                </a:r>
              </a:p>
            </p:txBody>
          </p:sp>
        </mc:Choice>
        <mc:Fallback xmlns="">
          <p:sp>
            <p:nvSpPr>
              <p:cNvPr id="3" name="Text Placeholder 2">
                <a:extLst>
                  <a:ext uri="{FF2B5EF4-FFF2-40B4-BE49-F238E27FC236}">
                    <a16:creationId xmlns:a16="http://schemas.microsoft.com/office/drawing/2014/main" id="{68349AD2-E4FF-4643-B980-FA2FE6FA9206}"/>
                  </a:ext>
                </a:extLst>
              </p:cNvPr>
              <p:cNvSpPr>
                <a:spLocks noGrp="1" noRot="1" noChangeAspect="1" noMove="1" noResize="1" noEditPoints="1" noAdjustHandles="1" noChangeArrowheads="1" noChangeShapeType="1" noTextEdit="1"/>
              </p:cNvSpPr>
              <p:nvPr>
                <p:ph type="body" idx="1"/>
              </p:nvPr>
            </p:nvSpPr>
            <p:spPr>
              <a:blipFill>
                <a:blip r:embed="rId3"/>
                <a:stretch>
                  <a:fillRect l="-1208" t="-2065" b="-10499"/>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C573C7D8-9875-E642-B14A-E26DB2079168}"/>
              </a:ext>
            </a:extLst>
          </p:cNvPr>
          <p:cNvSpPr txBox="1"/>
          <p:nvPr/>
        </p:nvSpPr>
        <p:spPr>
          <a:xfrm>
            <a:off x="9681650" y="8201030"/>
            <a:ext cx="3416324" cy="1015663"/>
          </a:xfrm>
          <a:prstGeom prst="rect">
            <a:avLst/>
          </a:prstGeom>
          <a:solidFill>
            <a:schemeClr val="accent3"/>
          </a:solid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Doesn’t depend on the dataset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09FDC9-885C-0C44-B963-BFA6BD239561}"/>
                  </a:ext>
                </a:extLst>
              </p:cNvPr>
              <p:cNvSpPr txBox="1"/>
              <p:nvPr/>
            </p:nvSpPr>
            <p:spPr>
              <a:xfrm>
                <a:off x="13521715" y="8201030"/>
                <a:ext cx="3416325" cy="1015663"/>
              </a:xfrm>
              <a:prstGeom prst="rect">
                <a:avLst/>
              </a:prstGeom>
              <a:solidFill>
                <a:schemeClr val="accent3"/>
              </a:solid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Mean zero when averaged over </a:t>
                </a:r>
                <a14:m>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𝒟</m:t>
                    </m:r>
                  </m:oMath>
                </a14:m>
                <a:endParaRPr lang="en-US" b="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mc:Choice>
        <mc:Fallback xmlns="">
          <p:sp>
            <p:nvSpPr>
              <p:cNvPr id="7" name="TextBox 6">
                <a:extLst>
                  <a:ext uri="{FF2B5EF4-FFF2-40B4-BE49-F238E27FC236}">
                    <a16:creationId xmlns:a16="http://schemas.microsoft.com/office/drawing/2014/main" id="{3F09FDC9-885C-0C44-B963-BFA6BD239561}"/>
                  </a:ext>
                </a:extLst>
              </p:cNvPr>
              <p:cNvSpPr txBox="1">
                <a:spLocks noRot="1" noChangeAspect="1" noMove="1" noResize="1" noEditPoints="1" noAdjustHandles="1" noChangeArrowheads="1" noChangeShapeType="1" noTextEdit="1"/>
              </p:cNvSpPr>
              <p:nvPr/>
            </p:nvSpPr>
            <p:spPr>
              <a:xfrm>
                <a:off x="13521715" y="8201030"/>
                <a:ext cx="3416325" cy="1015663"/>
              </a:xfrm>
              <a:prstGeom prst="rect">
                <a:avLst/>
              </a:prstGeom>
              <a:blipFill>
                <a:blip r:embed="rId4"/>
                <a:stretch>
                  <a:fillRect t="-6173" r="-741" b="-16049"/>
                </a:stretch>
              </a:blipFill>
              <a:ln>
                <a:noFill/>
              </a:ln>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96DE859B-77B7-5F4A-857D-DE840ED4E0EA}"/>
              </a:ext>
            </a:extLst>
          </p:cNvPr>
          <p:cNvCxnSpPr>
            <a:cxnSpLocks/>
            <a:stCxn id="6" idx="0"/>
          </p:cNvCxnSpPr>
          <p:nvPr/>
        </p:nvCxnSpPr>
        <p:spPr>
          <a:xfrm flipV="1">
            <a:off x="11389812" y="7532020"/>
            <a:ext cx="208630" cy="669010"/>
          </a:xfrm>
          <a:prstGeom prst="straightConnector1">
            <a:avLst/>
          </a:prstGeom>
          <a:noFill/>
          <a:ln w="47625"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1" name="Straight Arrow Connector 10">
            <a:extLst>
              <a:ext uri="{FF2B5EF4-FFF2-40B4-BE49-F238E27FC236}">
                <a16:creationId xmlns:a16="http://schemas.microsoft.com/office/drawing/2014/main" id="{BEF84D86-781D-D64B-992B-DC700FCB7606}"/>
              </a:ext>
            </a:extLst>
          </p:cNvPr>
          <p:cNvCxnSpPr>
            <a:cxnSpLocks/>
            <a:stCxn id="7" idx="0"/>
          </p:cNvCxnSpPr>
          <p:nvPr/>
        </p:nvCxnSpPr>
        <p:spPr>
          <a:xfrm flipH="1" flipV="1">
            <a:off x="14991347" y="7532020"/>
            <a:ext cx="238531" cy="669010"/>
          </a:xfrm>
          <a:prstGeom prst="straightConnector1">
            <a:avLst/>
          </a:prstGeom>
          <a:noFill/>
          <a:ln w="47625"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363ADD77-7922-9946-9E7E-FBB6F6834353}"/>
              </a:ext>
            </a:extLst>
          </p:cNvPr>
          <p:cNvSpPr txBox="1"/>
          <p:nvPr/>
        </p:nvSpPr>
        <p:spPr>
          <a:xfrm>
            <a:off x="4456649" y="4292469"/>
            <a:ext cx="950580"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4400">
                <a:solidFill>
                  <a:srgbClr val="00B050"/>
                </a:solidFill>
                <a:latin typeface="Amazon Ember"/>
                <a:ea typeface="Amazon Ember"/>
                <a:cs typeface="Amazon Ember"/>
              </a:defRPr>
            </a:lvl1pPr>
          </a:lstStyle>
          <a:p>
            <a:r>
              <a:rPr lang="en-US" dirty="0">
                <a:solidFill>
                  <a:srgbClr val="0070C0"/>
                </a:solidFill>
              </a:rPr>
              <a:t>(2)</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6DA3944-4D27-7243-A964-A8AA612C0858}"/>
                  </a:ext>
                </a:extLst>
              </p:cNvPr>
              <p:cNvSpPr txBox="1"/>
              <p:nvPr/>
            </p:nvSpPr>
            <p:spPr>
              <a:xfrm>
                <a:off x="16500693" y="870852"/>
                <a:ext cx="7038850" cy="1477328"/>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3200" b="0" u="none" strike="noStrike" cap="none" spc="0" normalizeH="0" baseline="0" dirty="0">
                    <a:ln>
                      <a:noFill/>
                    </a:ln>
                    <a:solidFill>
                      <a:srgbClr val="000000"/>
                    </a:solidFill>
                    <a:effectLst/>
                    <a:uFillTx/>
                    <a:ea typeface="Cambria Math" panose="02040503050406030204" pitchFamily="18" charset="0"/>
                    <a:sym typeface="Helvetica Neue"/>
                  </a:rPr>
                  <a:t>E</a:t>
                </a:r>
                <a14:m>
                  <m:oMath xmlns:m="http://schemas.openxmlformats.org/officeDocument/2006/math">
                    <m:d>
                      <m:dPr>
                        <m:begChr m:val="["/>
                        <m:endChr m:val="]"/>
                        <m:ctrlPr>
                          <a:rPr kumimoji="0" lang="en-US" sz="32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ctrlPr>
                      </m:dPr>
                      <m:e>
                        <m:r>
                          <a:rPr kumimoji="0" lang="en-US" sz="32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𝑋</m:t>
                        </m:r>
                        <m:r>
                          <a:rPr kumimoji="0" lang="en-US" sz="32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m:t>
                        </m:r>
                        <m:r>
                          <a:rPr kumimoji="0" lang="en-US" sz="32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𝑌</m:t>
                        </m:r>
                      </m:e>
                    </m:d>
                    <m:r>
                      <a:rPr kumimoji="0" lang="en-US" sz="32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m:t>
                    </m:r>
                    <m:r>
                      <a:rPr kumimoji="0" lang="en-US" sz="32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𝐸</m:t>
                    </m:r>
                    <m:d>
                      <m:dPr>
                        <m:begChr m:val="["/>
                        <m:endChr m:val="]"/>
                        <m:ctrlPr>
                          <a:rPr kumimoji="0" lang="en-US" sz="32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ctrlPr>
                      </m:dPr>
                      <m:e>
                        <m:r>
                          <a:rPr kumimoji="0" lang="en-US" sz="32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𝑋</m:t>
                        </m:r>
                      </m:e>
                    </m:d>
                    <m:r>
                      <a:rPr kumimoji="0" lang="en-US" sz="32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m:t>
                    </m:r>
                    <m:r>
                      <a:rPr kumimoji="0" lang="en-US" sz="32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𝐸</m:t>
                    </m:r>
                    <m:d>
                      <m:dPr>
                        <m:begChr m:val="["/>
                        <m:endChr m:val="]"/>
                        <m:ctrlPr>
                          <a:rPr kumimoji="0" lang="en-US" sz="32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ctrlPr>
                      </m:dPr>
                      <m:e>
                        <m:r>
                          <a:rPr kumimoji="0" lang="en-US" sz="32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𝑌</m:t>
                        </m:r>
                      </m:e>
                    </m:d>
                  </m:oMath>
                </a14:m>
                <a:endParaRPr kumimoji="0" lang="en-US" sz="3200" b="0" u="none" strike="noStrike" cap="none" spc="0" normalizeH="0" baseline="0" dirty="0">
                  <a:ln>
                    <a:noFill/>
                  </a:ln>
                  <a:solidFill>
                    <a:srgbClr val="000000"/>
                  </a:solidFill>
                  <a:effectLst/>
                  <a:uFillTx/>
                  <a:ea typeface="Cambria Math" panose="02040503050406030204" pitchFamily="18" charset="0"/>
                  <a:sym typeface="Helvetica Neue"/>
                </a:endParaRPr>
              </a:p>
              <a:p>
                <a:pPr algn="l"/>
                <a:r>
                  <a:rPr lang="en-US" sz="3200" b="0" dirty="0">
                    <a:ea typeface="Cambria Math" panose="02040503050406030204" pitchFamily="18" charset="0"/>
                  </a:rPr>
                  <a:t>E</a:t>
                </a:r>
                <a14:m>
                  <m:oMath xmlns:m="http://schemas.openxmlformats.org/officeDocument/2006/math">
                    <m:d>
                      <m:dPr>
                        <m:begChr m:val="["/>
                        <m:endChr m:val="]"/>
                        <m:ctrlPr>
                          <a:rPr lang="en-US" sz="3200" b="0" i="1">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𝑎</m:t>
                        </m:r>
                        <m:r>
                          <a:rPr lang="en-US" sz="3200" b="0" i="1" smtClean="0">
                            <a:latin typeface="Cambria Math" panose="02040503050406030204" pitchFamily="18" charset="0"/>
                            <a:ea typeface="Cambria Math" panose="02040503050406030204" pitchFamily="18" charset="0"/>
                          </a:rPr>
                          <m:t> </m:t>
                        </m:r>
                        <m:r>
                          <a:rPr lang="en-US" sz="3200" b="0" i="1">
                            <a:latin typeface="Cambria Math" panose="02040503050406030204" pitchFamily="18" charset="0"/>
                            <a:ea typeface="Cambria Math" panose="02040503050406030204" pitchFamily="18" charset="0"/>
                          </a:rPr>
                          <m:t>𝑋</m:t>
                        </m:r>
                      </m:e>
                    </m:d>
                    <m:r>
                      <a:rPr lang="en-US" sz="3200" b="0" i="1">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𝑎</m:t>
                    </m:r>
                    <m:r>
                      <a:rPr lang="en-US" sz="3200" b="0" i="1">
                        <a:latin typeface="Cambria Math" panose="02040503050406030204" pitchFamily="18" charset="0"/>
                        <a:ea typeface="Cambria Math" panose="02040503050406030204" pitchFamily="18" charset="0"/>
                      </a:rPr>
                      <m:t> </m:t>
                    </m:r>
                    <m:r>
                      <a:rPr lang="en-US" sz="3200" b="0" i="1">
                        <a:latin typeface="Cambria Math" panose="02040503050406030204" pitchFamily="18" charset="0"/>
                        <a:ea typeface="Cambria Math" panose="02040503050406030204" pitchFamily="18" charset="0"/>
                      </a:rPr>
                      <m:t>𝐸</m:t>
                    </m:r>
                    <m:d>
                      <m:dPr>
                        <m:begChr m:val="["/>
                        <m:endChr m:val="]"/>
                        <m:ctrlPr>
                          <a:rPr lang="en-US" sz="3200" b="0" i="1">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𝑋</m:t>
                        </m:r>
                      </m:e>
                    </m:d>
                  </m:oMath>
                </a14:m>
                <a:r>
                  <a:rPr lang="en-US" sz="3200" b="0" dirty="0">
                    <a:ea typeface="Cambria Math" panose="02040503050406030204" pitchFamily="18" charset="0"/>
                  </a:rPr>
                  <a:t>, a: Constant</a:t>
                </a:r>
                <a:endParaRPr kumimoji="0" lang="en-US" sz="3200" b="0" u="none" strike="noStrike" cap="none" spc="0" normalizeH="0" baseline="0" dirty="0">
                  <a:ln>
                    <a:noFill/>
                  </a:ln>
                  <a:solidFill>
                    <a:srgbClr val="000000"/>
                  </a:solidFill>
                  <a:effectLst/>
                  <a:uFillTx/>
                  <a:ea typeface="Cambria Math" panose="02040503050406030204" pitchFamily="18" charset="0"/>
                  <a:sym typeface="Helvetica Neue"/>
                </a:endParaRPr>
              </a:p>
              <a:p>
                <a:pPr algn="l"/>
                <a:r>
                  <a:rPr lang="en-US" sz="3200" b="0" dirty="0">
                    <a:ea typeface="Cambria Math" panose="02040503050406030204" pitchFamily="18" charset="0"/>
                  </a:rPr>
                  <a:t>E</a:t>
                </a:r>
                <a14:m>
                  <m:oMath xmlns:m="http://schemas.openxmlformats.org/officeDocument/2006/math">
                    <m:d>
                      <m:dPr>
                        <m:begChr m:val="["/>
                        <m:endChr m:val="]"/>
                        <m:ctrlPr>
                          <a:rPr lang="en-US" sz="3200" b="0" i="1">
                            <a:latin typeface="Cambria Math" panose="02040503050406030204" pitchFamily="18" charset="0"/>
                            <a:ea typeface="Cambria Math" panose="02040503050406030204" pitchFamily="18" charset="0"/>
                          </a:rPr>
                        </m:ctrlPr>
                      </m:dPr>
                      <m:e>
                        <m:r>
                          <a:rPr lang="en-US" sz="3200" b="0" i="1">
                            <a:latin typeface="Cambria Math" panose="02040503050406030204" pitchFamily="18" charset="0"/>
                            <a:ea typeface="Cambria Math" panose="02040503050406030204" pitchFamily="18" charset="0"/>
                          </a:rPr>
                          <m:t>𝑋</m:t>
                        </m:r>
                        <m:r>
                          <a:rPr lang="en-US" sz="3200" b="0" i="1" smtClean="0">
                            <a:latin typeface="Cambria Math" panose="02040503050406030204" pitchFamily="18" charset="0"/>
                            <a:ea typeface="Cambria Math" panose="02040503050406030204" pitchFamily="18" charset="0"/>
                          </a:rPr>
                          <m:t> </m:t>
                        </m:r>
                        <m:r>
                          <a:rPr lang="en-US" sz="3200" b="0" i="1">
                            <a:latin typeface="Cambria Math" panose="02040503050406030204" pitchFamily="18" charset="0"/>
                            <a:ea typeface="Cambria Math" panose="02040503050406030204" pitchFamily="18" charset="0"/>
                          </a:rPr>
                          <m:t>𝑌</m:t>
                        </m:r>
                      </m:e>
                    </m:d>
                    <m:r>
                      <a:rPr lang="en-US" sz="3200" b="0" i="1">
                        <a:latin typeface="Cambria Math" panose="02040503050406030204" pitchFamily="18" charset="0"/>
                        <a:ea typeface="Cambria Math" panose="02040503050406030204" pitchFamily="18" charset="0"/>
                      </a:rPr>
                      <m:t>=</m:t>
                    </m:r>
                    <m:r>
                      <a:rPr lang="en-US" sz="3200" b="0" i="1">
                        <a:latin typeface="Cambria Math" panose="02040503050406030204" pitchFamily="18" charset="0"/>
                        <a:ea typeface="Cambria Math" panose="02040503050406030204" pitchFamily="18" charset="0"/>
                      </a:rPr>
                      <m:t>𝐸</m:t>
                    </m:r>
                    <m:d>
                      <m:dPr>
                        <m:begChr m:val="["/>
                        <m:endChr m:val="]"/>
                        <m:ctrlPr>
                          <a:rPr lang="en-US" sz="3200" b="0" i="1">
                            <a:latin typeface="Cambria Math" panose="02040503050406030204" pitchFamily="18" charset="0"/>
                            <a:ea typeface="Cambria Math" panose="02040503050406030204" pitchFamily="18" charset="0"/>
                          </a:rPr>
                        </m:ctrlPr>
                      </m:dPr>
                      <m:e>
                        <m:r>
                          <a:rPr lang="en-US" sz="3200" b="0" i="1">
                            <a:latin typeface="Cambria Math" panose="02040503050406030204" pitchFamily="18" charset="0"/>
                            <a:ea typeface="Cambria Math" panose="02040503050406030204" pitchFamily="18" charset="0"/>
                          </a:rPr>
                          <m:t>𝑋</m:t>
                        </m:r>
                      </m:e>
                    </m:d>
                    <m:r>
                      <a:rPr lang="en-US" sz="3200" b="0" i="1" smtClean="0">
                        <a:latin typeface="Cambria Math" panose="02040503050406030204" pitchFamily="18" charset="0"/>
                        <a:ea typeface="Cambria Math" panose="02040503050406030204" pitchFamily="18" charset="0"/>
                      </a:rPr>
                      <m:t> </m:t>
                    </m:r>
                    <m:r>
                      <a:rPr lang="en-US" sz="3200" b="0" i="1">
                        <a:latin typeface="Cambria Math" panose="02040503050406030204" pitchFamily="18" charset="0"/>
                        <a:ea typeface="Cambria Math" panose="02040503050406030204" pitchFamily="18" charset="0"/>
                      </a:rPr>
                      <m:t>𝐸</m:t>
                    </m:r>
                    <m:d>
                      <m:dPr>
                        <m:begChr m:val="["/>
                        <m:endChr m:val="]"/>
                        <m:ctrlPr>
                          <a:rPr lang="en-US" sz="3200" b="0" i="1">
                            <a:latin typeface="Cambria Math" panose="02040503050406030204" pitchFamily="18" charset="0"/>
                            <a:ea typeface="Cambria Math" panose="02040503050406030204" pitchFamily="18" charset="0"/>
                          </a:rPr>
                        </m:ctrlPr>
                      </m:dPr>
                      <m:e>
                        <m:r>
                          <a:rPr lang="en-US" sz="3200" b="0" i="1">
                            <a:latin typeface="Cambria Math" panose="02040503050406030204" pitchFamily="18" charset="0"/>
                            <a:ea typeface="Cambria Math" panose="02040503050406030204" pitchFamily="18" charset="0"/>
                          </a:rPr>
                          <m:t>𝑌</m:t>
                        </m:r>
                      </m:e>
                    </m:d>
                  </m:oMath>
                </a14:m>
                <a:r>
                  <a:rPr lang="en-US" sz="3200" b="0" dirty="0">
                    <a:ea typeface="Cambria Math" panose="02040503050406030204" pitchFamily="18" charset="0"/>
                  </a:rPr>
                  <a:t>, X and Y are </a:t>
                </a:r>
                <a:r>
                  <a:rPr lang="en-US" sz="3200" b="0" dirty="0" err="1">
                    <a:ea typeface="Cambria Math" panose="02040503050406030204" pitchFamily="18" charset="0"/>
                  </a:rPr>
                  <a:t>indep</a:t>
                </a:r>
                <a:r>
                  <a:rPr lang="en-US" sz="3200" b="0" dirty="0">
                    <a:ea typeface="Cambria Math" panose="02040503050406030204" pitchFamily="18" charset="0"/>
                  </a:rPr>
                  <a:t>.</a:t>
                </a:r>
              </a:p>
            </p:txBody>
          </p:sp>
        </mc:Choice>
        <mc:Fallback xmlns="">
          <p:sp>
            <p:nvSpPr>
              <p:cNvPr id="12" name="TextBox 11">
                <a:extLst>
                  <a:ext uri="{FF2B5EF4-FFF2-40B4-BE49-F238E27FC236}">
                    <a16:creationId xmlns:a16="http://schemas.microsoft.com/office/drawing/2014/main" id="{D6DA3944-4D27-7243-A964-A8AA612C0858}"/>
                  </a:ext>
                </a:extLst>
              </p:cNvPr>
              <p:cNvSpPr txBox="1">
                <a:spLocks noRot="1" noChangeAspect="1" noMove="1" noResize="1" noEditPoints="1" noAdjustHandles="1" noChangeArrowheads="1" noChangeShapeType="1" noTextEdit="1"/>
              </p:cNvSpPr>
              <p:nvPr/>
            </p:nvSpPr>
            <p:spPr>
              <a:xfrm>
                <a:off x="16500693" y="870852"/>
                <a:ext cx="7038850" cy="1477328"/>
              </a:xfrm>
              <a:prstGeom prst="rect">
                <a:avLst/>
              </a:prstGeom>
              <a:blipFill>
                <a:blip r:embed="rId5"/>
                <a:stretch>
                  <a:fillRect l="-3232" t="-7627" r="-2154" b="-14407"/>
                </a:stretch>
              </a:blipFill>
              <a:ln w="12700" cap="flat">
                <a:solidFill>
                  <a:schemeClr val="tx1"/>
                </a:solid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95118321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1C6B3-1B82-0043-B47A-DDDDEDA59A19}"/>
              </a:ext>
            </a:extLst>
          </p:cNvPr>
          <p:cNvSpPr>
            <a:spLocks noGrp="1"/>
          </p:cNvSpPr>
          <p:nvPr>
            <p:ph type="title"/>
          </p:nvPr>
        </p:nvSpPr>
        <p:spPr/>
        <p:txBody>
          <a:bodyPr/>
          <a:lstStyle/>
          <a:p>
            <a:r>
              <a:rPr lang="en-US" dirty="0"/>
              <a:t>Deriving the Relationship II</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68349AD2-E4FF-4643-B980-FA2FE6FA9206}"/>
                  </a:ext>
                </a:extLst>
              </p:cNvPr>
              <p:cNvSpPr>
                <a:spLocks noGrp="1"/>
              </p:cNvSpPr>
              <p:nvPr>
                <p:ph type="body" idx="1"/>
              </p:nvPr>
            </p:nvSpPr>
            <p:spPr/>
            <p:txBody>
              <a:bodyPr/>
              <a:lstStyle/>
              <a:p>
                <a:r>
                  <a:rPr lang="en-US" sz="4000" dirty="0"/>
                  <a:t>Now, let </a:t>
                </a:r>
                <a14:m>
                  <m:oMath xmlns:m="http://schemas.openxmlformats.org/officeDocument/2006/math">
                    <m:acc>
                      <m:accPr>
                        <m:chr m:val="̅"/>
                        <m:ctrlPr>
                          <a:rPr lang="en-US" sz="4000" i="1">
                            <a:latin typeface="Cambria Math" panose="02040503050406030204" pitchFamily="18" charset="0"/>
                          </a:rPr>
                        </m:ctrlPr>
                      </m:accPr>
                      <m:e>
                        <m:r>
                          <a:rPr lang="en-US" sz="4000" i="1">
                            <a:latin typeface="Cambria Math" panose="02040503050406030204" pitchFamily="18" charset="0"/>
                          </a:rPr>
                          <m:t>𝑓</m:t>
                        </m:r>
                      </m:e>
                    </m:acc>
                    <m:r>
                      <a:rPr lang="en-US" sz="4000" i="1" dirty="0">
                        <a:latin typeface="Cambria Math" panose="02040503050406030204" pitchFamily="18" charset="0"/>
                      </a:rPr>
                      <m:t>(</m:t>
                    </m:r>
                    <m:acc>
                      <m:accPr>
                        <m:chr m:val="⃗"/>
                        <m:ctrlPr>
                          <a:rPr lang="en-US" sz="4000" i="1" dirty="0">
                            <a:latin typeface="Cambria Math" panose="02040503050406030204" pitchFamily="18" charset="0"/>
                          </a:rPr>
                        </m:ctrlPr>
                      </m:accPr>
                      <m:e>
                        <m:r>
                          <a:rPr lang="en-US" sz="4000" i="1" dirty="0">
                            <a:latin typeface="Cambria Math" panose="02040503050406030204" pitchFamily="18" charset="0"/>
                          </a:rPr>
                          <m:t>𝑥</m:t>
                        </m:r>
                      </m:e>
                    </m:acc>
                    <m:r>
                      <a:rPr lang="en-US" sz="4000" i="1" dirty="0">
                        <a:latin typeface="Cambria Math" panose="02040503050406030204" pitchFamily="18" charset="0"/>
                      </a:rPr>
                      <m:t>)= </m:t>
                    </m:r>
                    <m:sSub>
                      <m:sSubPr>
                        <m:ctrlPr>
                          <a:rPr lang="en-US" sz="4000" i="1" dirty="0">
                            <a:latin typeface="Cambria Math" panose="02040503050406030204" pitchFamily="18" charset="0"/>
                            <a:ea typeface="Cambria Math" panose="02040503050406030204" pitchFamily="18" charset="0"/>
                          </a:rPr>
                        </m:ctrlPr>
                      </m:sSubPr>
                      <m:e>
                        <m:r>
                          <a:rPr lang="en-US" sz="4000" i="1" dirty="0">
                            <a:latin typeface="Cambria Math" panose="02040503050406030204" pitchFamily="18" charset="0"/>
                            <a:ea typeface="Cambria Math" panose="02040503050406030204" pitchFamily="18" charset="0"/>
                          </a:rPr>
                          <m:t>𝔼</m:t>
                        </m:r>
                      </m:e>
                      <m:sub>
                        <m:r>
                          <a:rPr lang="en-US" sz="4000" i="1" dirty="0">
                            <a:latin typeface="Cambria Math" panose="02040503050406030204" pitchFamily="18" charset="0"/>
                            <a:ea typeface="Cambria Math" panose="02040503050406030204" pitchFamily="18" charset="0"/>
                          </a:rPr>
                          <m:t>𝒟</m:t>
                        </m:r>
                      </m:sub>
                    </m:sSub>
                    <m:r>
                      <a:rPr lang="en-US" sz="4000" i="1" dirty="0">
                        <a:latin typeface="Cambria Math" panose="02040503050406030204" pitchFamily="18" charset="0"/>
                        <a:ea typeface="Cambria Math" panose="02040503050406030204" pitchFamily="18" charset="0"/>
                      </a:rPr>
                      <m:t>[</m:t>
                    </m:r>
                    <m:sSub>
                      <m:sSubPr>
                        <m:ctrlPr>
                          <a:rPr lang="en-US" sz="4000" i="1" dirty="0">
                            <a:latin typeface="Cambria Math" panose="02040503050406030204" pitchFamily="18" charset="0"/>
                            <a:ea typeface="Cambria Math" panose="02040503050406030204" pitchFamily="18" charset="0"/>
                          </a:rPr>
                        </m:ctrlPr>
                      </m:sSubPr>
                      <m:e>
                        <m:acc>
                          <m:accPr>
                            <m:chr m:val="̂"/>
                            <m:ctrlPr>
                              <a:rPr lang="en-US" sz="4000" i="1" dirty="0">
                                <a:latin typeface="Cambria Math" panose="02040503050406030204" pitchFamily="18" charset="0"/>
                                <a:ea typeface="Cambria Math" panose="02040503050406030204" pitchFamily="18" charset="0"/>
                              </a:rPr>
                            </m:ctrlPr>
                          </m:accPr>
                          <m:e>
                            <m:r>
                              <a:rPr lang="en-US" sz="4000" i="1" dirty="0">
                                <a:latin typeface="Cambria Math" panose="02040503050406030204" pitchFamily="18" charset="0"/>
                                <a:ea typeface="Cambria Math" panose="02040503050406030204" pitchFamily="18" charset="0"/>
                              </a:rPr>
                              <m:t>𝑓</m:t>
                            </m:r>
                          </m:e>
                        </m:acc>
                      </m:e>
                      <m:sub>
                        <m:r>
                          <a:rPr lang="en-US" sz="4000" i="1" dirty="0">
                            <a:latin typeface="Cambria Math" panose="02040503050406030204" pitchFamily="18" charset="0"/>
                            <a:ea typeface="Cambria Math" panose="02040503050406030204" pitchFamily="18" charset="0"/>
                          </a:rPr>
                          <m:t>𝒟</m:t>
                        </m:r>
                      </m:sub>
                    </m:sSub>
                    <m:d>
                      <m:dPr>
                        <m:ctrlPr>
                          <a:rPr lang="en-US" sz="4000" i="1" dirty="0">
                            <a:latin typeface="Cambria Math" panose="02040503050406030204" pitchFamily="18" charset="0"/>
                            <a:ea typeface="Cambria Math" panose="02040503050406030204" pitchFamily="18" charset="0"/>
                          </a:rPr>
                        </m:ctrlPr>
                      </m:dPr>
                      <m:e>
                        <m:acc>
                          <m:accPr>
                            <m:chr m:val="⃗"/>
                            <m:ctrlPr>
                              <a:rPr lang="en-US" sz="4000" i="1" dirty="0">
                                <a:latin typeface="Cambria Math" panose="02040503050406030204" pitchFamily="18" charset="0"/>
                                <a:ea typeface="Cambria Math" panose="02040503050406030204" pitchFamily="18" charset="0"/>
                              </a:rPr>
                            </m:ctrlPr>
                          </m:accPr>
                          <m:e>
                            <m:r>
                              <a:rPr lang="en-US" sz="4000" i="1" dirty="0">
                                <a:latin typeface="Cambria Math" panose="02040503050406030204" pitchFamily="18" charset="0"/>
                                <a:ea typeface="Cambria Math" panose="02040503050406030204" pitchFamily="18" charset="0"/>
                              </a:rPr>
                              <m:t>𝑥</m:t>
                            </m:r>
                          </m:e>
                        </m:acc>
                      </m:e>
                    </m:d>
                    <m:r>
                      <a:rPr lang="en-US" sz="4000" i="1" dirty="0">
                        <a:latin typeface="Cambria Math" panose="02040503050406030204" pitchFamily="18" charset="0"/>
                        <a:ea typeface="Cambria Math" panose="02040503050406030204" pitchFamily="18" charset="0"/>
                      </a:rPr>
                      <m:t>]</m:t>
                    </m:r>
                  </m:oMath>
                </a14:m>
                <a:r>
                  <a:rPr lang="en-US" sz="4000" dirty="0"/>
                  <a:t> denote the average prediction of the ML model over every training set.  We may write:</a:t>
                </a:r>
              </a:p>
              <a:p>
                <a:pPr algn="ctr"/>
                <a14:m>
                  <m:oMathPara xmlns:m="http://schemas.openxmlformats.org/officeDocument/2006/math">
                    <m:oMathParaPr>
                      <m:jc m:val="centerGroup"/>
                    </m:oMathParaPr>
                    <m:oMath xmlns:m="http://schemas.openxmlformats.org/officeDocument/2006/math">
                      <m:sSub>
                        <m:sSubPr>
                          <m:ctrlPr>
                            <a:rPr lang="en-US" sz="4000" i="1">
                              <a:latin typeface="Cambria Math" panose="02040503050406030204" pitchFamily="18" charset="0"/>
                              <a:ea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𝔼</m:t>
                          </m:r>
                        </m:e>
                        <m:sub>
                          <m:r>
                            <a:rPr lang="en-US" sz="4000" i="1">
                              <a:latin typeface="Cambria Math" panose="02040503050406030204" pitchFamily="18" charset="0"/>
                              <a:ea typeface="Cambria Math" panose="02040503050406030204" pitchFamily="18" charset="0"/>
                            </a:rPr>
                            <m:t>𝒟</m:t>
                          </m:r>
                        </m:sub>
                      </m:sSub>
                      <m:d>
                        <m:dPr>
                          <m:begChr m:val="["/>
                          <m:endChr m:val="]"/>
                          <m:ctrlPr>
                            <a:rPr lang="en-US" sz="4000" i="1">
                              <a:latin typeface="Cambria Math" panose="02040503050406030204" pitchFamily="18" charset="0"/>
                              <a:ea typeface="Cambria Math" panose="02040503050406030204" pitchFamily="18" charset="0"/>
                            </a:rPr>
                          </m:ctrlPr>
                        </m:dPr>
                        <m:e>
                          <m:sSup>
                            <m:sSupPr>
                              <m:ctrlPr>
                                <a:rPr lang="en-US" sz="4000" i="1">
                                  <a:latin typeface="Cambria Math" panose="02040503050406030204" pitchFamily="18" charset="0"/>
                                  <a:ea typeface="Cambria Math" panose="02040503050406030204" pitchFamily="18" charset="0"/>
                                </a:rPr>
                              </m:ctrlPr>
                            </m:sSupPr>
                            <m:e>
                              <m:d>
                                <m:dPr>
                                  <m:ctrlPr>
                                    <a:rPr lang="en-US" sz="4000" i="1">
                                      <a:latin typeface="Cambria Math" panose="02040503050406030204" pitchFamily="18" charset="0"/>
                                      <a:ea typeface="Cambria Math" panose="02040503050406030204" pitchFamily="18" charset="0"/>
                                    </a:rPr>
                                  </m:ctrlPr>
                                </m:dPr>
                                <m:e>
                                  <m:r>
                                    <a:rPr lang="en-US" sz="4000" i="1">
                                      <a:latin typeface="Cambria Math" panose="02040503050406030204" pitchFamily="18" charset="0"/>
                                      <a:ea typeface="Cambria Math" panose="02040503050406030204" pitchFamily="18" charset="0"/>
                                    </a:rPr>
                                    <m:t>𝑓</m:t>
                                  </m:r>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𝑥</m:t>
                                          </m:r>
                                        </m:e>
                                      </m:acc>
                                    </m:e>
                                  </m:d>
                                  <m:r>
                                    <a:rPr lang="en-US" sz="4000" i="1">
                                      <a:latin typeface="Cambria Math" panose="02040503050406030204" pitchFamily="18" charset="0"/>
                                      <a:ea typeface="Cambria Math" panose="02040503050406030204" pitchFamily="18" charset="0"/>
                                    </a:rPr>
                                    <m:t>−</m:t>
                                  </m:r>
                                  <m:sSub>
                                    <m:sSubPr>
                                      <m:ctrlPr>
                                        <a:rPr lang="en-US" sz="4000" i="1">
                                          <a:latin typeface="Cambria Math" panose="02040503050406030204" pitchFamily="18" charset="0"/>
                                          <a:ea typeface="Cambria Math" panose="02040503050406030204" pitchFamily="18" charset="0"/>
                                        </a:rPr>
                                      </m:ctrlPr>
                                    </m:sSub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𝑓</m:t>
                                          </m:r>
                                        </m:e>
                                      </m:acc>
                                    </m:e>
                                    <m:sub>
                                      <m:r>
                                        <a:rPr lang="en-US" sz="4000" i="1">
                                          <a:latin typeface="Cambria Math" panose="02040503050406030204" pitchFamily="18" charset="0"/>
                                          <a:ea typeface="Cambria Math" panose="02040503050406030204" pitchFamily="18" charset="0"/>
                                        </a:rPr>
                                        <m:t>𝒟</m:t>
                                      </m:r>
                                    </m:sub>
                                  </m:sSub>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𝑥</m:t>
                                          </m:r>
                                        </m:e>
                                      </m:acc>
                                    </m:e>
                                  </m:d>
                                </m:e>
                              </m:d>
                            </m:e>
                            <m:sup>
                              <m:r>
                                <a:rPr lang="en-US" sz="4000" i="1">
                                  <a:latin typeface="Cambria Math" panose="02040503050406030204" pitchFamily="18" charset="0"/>
                                  <a:ea typeface="Cambria Math" panose="02040503050406030204" pitchFamily="18" charset="0"/>
                                </a:rPr>
                                <m:t>2</m:t>
                              </m:r>
                            </m:sup>
                          </m:sSup>
                        </m:e>
                      </m:d>
                      <m:r>
                        <a:rPr lang="en-US" sz="4000">
                          <a:latin typeface="Cambria Math" panose="02040503050406030204" pitchFamily="18" charset="0"/>
                          <a:ea typeface="Cambria Math" panose="02040503050406030204" pitchFamily="18" charset="0"/>
                        </a:rPr>
                        <m:t>=</m:t>
                      </m:r>
                      <m:sSub>
                        <m:sSubPr>
                          <m:ctrlPr>
                            <a:rPr lang="en-US" sz="4000" i="1">
                              <a:latin typeface="Cambria Math" panose="02040503050406030204" pitchFamily="18" charset="0"/>
                              <a:ea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𝔼</m:t>
                          </m:r>
                        </m:e>
                        <m:sub>
                          <m:r>
                            <a:rPr lang="en-US" sz="4000" i="1">
                              <a:latin typeface="Cambria Math" panose="02040503050406030204" pitchFamily="18" charset="0"/>
                              <a:ea typeface="Cambria Math" panose="02040503050406030204" pitchFamily="18" charset="0"/>
                            </a:rPr>
                            <m:t>𝒟</m:t>
                          </m:r>
                        </m:sub>
                      </m:sSub>
                      <m:d>
                        <m:dPr>
                          <m:begChr m:val="["/>
                          <m:endChr m:val="]"/>
                          <m:ctrlPr>
                            <a:rPr lang="en-US" sz="4000" i="1">
                              <a:latin typeface="Cambria Math" panose="02040503050406030204" pitchFamily="18" charset="0"/>
                              <a:ea typeface="Cambria Math" panose="02040503050406030204" pitchFamily="18" charset="0"/>
                            </a:rPr>
                          </m:ctrlPr>
                        </m:dPr>
                        <m:e>
                          <m:sSup>
                            <m:sSupPr>
                              <m:ctrlPr>
                                <a:rPr lang="en-US" sz="4000" i="1">
                                  <a:latin typeface="Cambria Math" panose="02040503050406030204" pitchFamily="18" charset="0"/>
                                  <a:ea typeface="Cambria Math" panose="02040503050406030204" pitchFamily="18" charset="0"/>
                                </a:rPr>
                              </m:ctrlPr>
                            </m:sSupPr>
                            <m:e>
                              <m:d>
                                <m:dPr>
                                  <m:ctrlPr>
                                    <a:rPr lang="en-US" sz="4000" i="1">
                                      <a:latin typeface="Cambria Math" panose="02040503050406030204" pitchFamily="18" charset="0"/>
                                      <a:ea typeface="Cambria Math" panose="02040503050406030204" pitchFamily="18" charset="0"/>
                                    </a:rPr>
                                  </m:ctrlPr>
                                </m:dPr>
                                <m:e>
                                  <m:r>
                                    <a:rPr lang="en-US" sz="4000" i="1">
                                      <a:latin typeface="Cambria Math" panose="02040503050406030204" pitchFamily="18" charset="0"/>
                                      <a:ea typeface="Cambria Math" panose="02040503050406030204" pitchFamily="18" charset="0"/>
                                    </a:rPr>
                                    <m:t>𝑓</m:t>
                                  </m:r>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𝑥</m:t>
                                          </m:r>
                                        </m:e>
                                      </m:acc>
                                    </m:e>
                                  </m:d>
                                  <m:r>
                                    <a:rPr lang="en-US" sz="4000" i="1">
                                      <a:latin typeface="Cambria Math" panose="02040503050406030204" pitchFamily="18" charset="0"/>
                                      <a:ea typeface="Cambria Math" panose="02040503050406030204" pitchFamily="18" charset="0"/>
                                    </a:rPr>
                                    <m:t>−</m:t>
                                  </m:r>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𝑓</m:t>
                                      </m:r>
                                    </m:e>
                                  </m:acc>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𝑥</m:t>
                                          </m:r>
                                        </m:e>
                                      </m:acc>
                                    </m:e>
                                  </m:d>
                                  <m:r>
                                    <a:rPr lang="en-US" sz="4000" i="1">
                                      <a:latin typeface="Cambria Math" panose="02040503050406030204" pitchFamily="18" charset="0"/>
                                      <a:ea typeface="Cambria Math" panose="02040503050406030204" pitchFamily="18" charset="0"/>
                                    </a:rPr>
                                    <m:t>+</m:t>
                                  </m:r>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𝑓</m:t>
                                      </m:r>
                                    </m:e>
                                  </m:acc>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𝑥</m:t>
                                          </m:r>
                                        </m:e>
                                      </m:acc>
                                    </m:e>
                                  </m:d>
                                  <m:r>
                                    <a:rPr lang="en-US" sz="4000" i="1">
                                      <a:latin typeface="Cambria Math" panose="02040503050406030204" pitchFamily="18" charset="0"/>
                                      <a:ea typeface="Cambria Math" panose="02040503050406030204" pitchFamily="18" charset="0"/>
                                    </a:rPr>
                                    <m:t>−</m:t>
                                  </m:r>
                                  <m:sSub>
                                    <m:sSubPr>
                                      <m:ctrlPr>
                                        <a:rPr lang="en-US" sz="4000" i="1">
                                          <a:latin typeface="Cambria Math" panose="02040503050406030204" pitchFamily="18" charset="0"/>
                                          <a:ea typeface="Cambria Math" panose="02040503050406030204" pitchFamily="18" charset="0"/>
                                        </a:rPr>
                                      </m:ctrlPr>
                                    </m:sSub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𝑓</m:t>
                                          </m:r>
                                        </m:e>
                                      </m:acc>
                                    </m:e>
                                    <m:sub>
                                      <m:r>
                                        <a:rPr lang="en-US" sz="4000" i="1">
                                          <a:latin typeface="Cambria Math" panose="02040503050406030204" pitchFamily="18" charset="0"/>
                                          <a:ea typeface="Cambria Math" panose="02040503050406030204" pitchFamily="18" charset="0"/>
                                        </a:rPr>
                                        <m:t>𝒟</m:t>
                                      </m:r>
                                    </m:sub>
                                  </m:sSub>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𝑥</m:t>
                                          </m:r>
                                        </m:e>
                                      </m:acc>
                                    </m:e>
                                  </m:d>
                                </m:e>
                              </m:d>
                            </m:e>
                            <m:sup>
                              <m:r>
                                <a:rPr lang="en-US" sz="4000" i="1">
                                  <a:latin typeface="Cambria Math" panose="02040503050406030204" pitchFamily="18" charset="0"/>
                                  <a:ea typeface="Cambria Math" panose="02040503050406030204" pitchFamily="18" charset="0"/>
                                </a:rPr>
                                <m:t>2</m:t>
                              </m:r>
                            </m:sup>
                          </m:sSup>
                        </m:e>
                      </m:d>
                    </m:oMath>
                  </m:oMathPara>
                </a14:m>
                <a:endParaRPr lang="en-US" sz="4000" dirty="0"/>
              </a:p>
              <a:p>
                <a:pPr algn="ctr"/>
                <a:r>
                  <a:rPr lang="en-US" sz="4000" dirty="0"/>
                  <a:t>= </a:t>
                </a:r>
                <a14:m>
                  <m:oMath xmlns:m="http://schemas.openxmlformats.org/officeDocument/2006/math">
                    <m:sSub>
                      <m:sSubPr>
                        <m:ctrlPr>
                          <a:rPr lang="en-US" sz="4000" i="1">
                            <a:latin typeface="Cambria Math" panose="02040503050406030204" pitchFamily="18" charset="0"/>
                            <a:ea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𝔼</m:t>
                        </m:r>
                      </m:e>
                      <m:sub>
                        <m:r>
                          <a:rPr lang="en-US" sz="4000" i="1">
                            <a:latin typeface="Cambria Math" panose="02040503050406030204" pitchFamily="18" charset="0"/>
                            <a:ea typeface="Cambria Math" panose="02040503050406030204" pitchFamily="18" charset="0"/>
                          </a:rPr>
                          <m:t>𝒟</m:t>
                        </m:r>
                      </m:sub>
                    </m:sSub>
                    <m:d>
                      <m:dPr>
                        <m:begChr m:val="["/>
                        <m:endChr m:val="]"/>
                        <m:ctrlPr>
                          <a:rPr lang="en-US" sz="4000" i="1">
                            <a:latin typeface="Cambria Math" panose="02040503050406030204" pitchFamily="18" charset="0"/>
                            <a:ea typeface="Cambria Math" panose="02040503050406030204" pitchFamily="18" charset="0"/>
                          </a:rPr>
                        </m:ctrlPr>
                      </m:dPr>
                      <m:e>
                        <m:sSup>
                          <m:sSupPr>
                            <m:ctrlPr>
                              <a:rPr lang="en-US" sz="4000" i="1">
                                <a:latin typeface="Cambria Math" panose="02040503050406030204" pitchFamily="18" charset="0"/>
                                <a:ea typeface="Cambria Math" panose="02040503050406030204" pitchFamily="18" charset="0"/>
                              </a:rPr>
                            </m:ctrlPr>
                          </m:sSupPr>
                          <m:e>
                            <m:d>
                              <m:dPr>
                                <m:ctrlPr>
                                  <a:rPr lang="en-US" sz="4000" i="1">
                                    <a:latin typeface="Cambria Math" panose="02040503050406030204" pitchFamily="18" charset="0"/>
                                    <a:ea typeface="Cambria Math" panose="02040503050406030204" pitchFamily="18" charset="0"/>
                                  </a:rPr>
                                </m:ctrlPr>
                              </m:dPr>
                              <m:e>
                                <m:r>
                                  <a:rPr lang="en-US" sz="4000" i="1">
                                    <a:latin typeface="Cambria Math" panose="02040503050406030204" pitchFamily="18" charset="0"/>
                                    <a:ea typeface="Cambria Math" panose="02040503050406030204" pitchFamily="18" charset="0"/>
                                  </a:rPr>
                                  <m:t>𝑓</m:t>
                                </m:r>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𝑥</m:t>
                                        </m:r>
                                      </m:e>
                                    </m:acc>
                                  </m:e>
                                </m:d>
                                <m:r>
                                  <a:rPr lang="en-US" sz="4000" i="1">
                                    <a:latin typeface="Cambria Math" panose="02040503050406030204" pitchFamily="18" charset="0"/>
                                    <a:ea typeface="Cambria Math" panose="02040503050406030204" pitchFamily="18" charset="0"/>
                                  </a:rPr>
                                  <m:t>−</m:t>
                                </m:r>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𝑓</m:t>
                                    </m:r>
                                  </m:e>
                                </m:acc>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𝑥</m:t>
                                        </m:r>
                                      </m:e>
                                    </m:acc>
                                  </m:e>
                                </m:d>
                              </m:e>
                            </m:d>
                          </m:e>
                          <m:sup>
                            <m:r>
                              <a:rPr lang="en-US" sz="4000" i="1">
                                <a:latin typeface="Cambria Math" panose="02040503050406030204" pitchFamily="18" charset="0"/>
                                <a:ea typeface="Cambria Math" panose="02040503050406030204" pitchFamily="18" charset="0"/>
                              </a:rPr>
                              <m:t>2</m:t>
                            </m:r>
                          </m:sup>
                        </m:sSup>
                      </m:e>
                    </m:d>
                    <m:r>
                      <a:rPr lang="en-US" sz="4000" i="1">
                        <a:latin typeface="Cambria Math" panose="02040503050406030204" pitchFamily="18" charset="0"/>
                        <a:ea typeface="Cambria Math" panose="02040503050406030204" pitchFamily="18" charset="0"/>
                      </a:rPr>
                      <m:t>+</m:t>
                    </m:r>
                    <m:sSub>
                      <m:sSubPr>
                        <m:ctrlPr>
                          <a:rPr lang="en-US" sz="4000" i="1">
                            <a:latin typeface="Cambria Math" panose="02040503050406030204" pitchFamily="18" charset="0"/>
                            <a:ea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𝔼</m:t>
                        </m:r>
                      </m:e>
                      <m:sub>
                        <m:r>
                          <a:rPr lang="en-US" sz="4000" i="1">
                            <a:latin typeface="Cambria Math" panose="02040503050406030204" pitchFamily="18" charset="0"/>
                            <a:ea typeface="Cambria Math" panose="02040503050406030204" pitchFamily="18" charset="0"/>
                          </a:rPr>
                          <m:t>𝒟</m:t>
                        </m:r>
                      </m:sub>
                    </m:sSub>
                    <m:d>
                      <m:dPr>
                        <m:begChr m:val="["/>
                        <m:endChr m:val="]"/>
                        <m:ctrlPr>
                          <a:rPr lang="en-US" sz="4000" i="1">
                            <a:latin typeface="Cambria Math" panose="02040503050406030204" pitchFamily="18" charset="0"/>
                            <a:ea typeface="Cambria Math" panose="02040503050406030204" pitchFamily="18" charset="0"/>
                          </a:rPr>
                        </m:ctrlPr>
                      </m:dPr>
                      <m:e>
                        <m:sSup>
                          <m:sSupPr>
                            <m:ctrlPr>
                              <a:rPr lang="en-US" sz="4000" i="1">
                                <a:latin typeface="Cambria Math" panose="02040503050406030204" pitchFamily="18" charset="0"/>
                                <a:ea typeface="Cambria Math" panose="02040503050406030204" pitchFamily="18" charset="0"/>
                              </a:rPr>
                            </m:ctrlPr>
                          </m:sSupPr>
                          <m:e>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𝑓</m:t>
                                    </m:r>
                                  </m:e>
                                </m:acc>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𝑥</m:t>
                                        </m:r>
                                      </m:e>
                                    </m:acc>
                                  </m:e>
                                </m:d>
                                <m:r>
                                  <a:rPr lang="en-US" sz="4000" i="1">
                                    <a:latin typeface="Cambria Math" panose="02040503050406030204" pitchFamily="18" charset="0"/>
                                    <a:ea typeface="Cambria Math" panose="02040503050406030204" pitchFamily="18" charset="0"/>
                                  </a:rPr>
                                  <m:t>−</m:t>
                                </m:r>
                                <m:sSub>
                                  <m:sSubPr>
                                    <m:ctrlPr>
                                      <a:rPr lang="en-US" sz="4000" i="1">
                                        <a:latin typeface="Cambria Math" panose="02040503050406030204" pitchFamily="18" charset="0"/>
                                        <a:ea typeface="Cambria Math" panose="02040503050406030204" pitchFamily="18" charset="0"/>
                                      </a:rPr>
                                    </m:ctrlPr>
                                  </m:sSub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𝑓</m:t>
                                        </m:r>
                                      </m:e>
                                    </m:acc>
                                  </m:e>
                                  <m:sub>
                                    <m:r>
                                      <a:rPr lang="en-US" sz="4000" i="1">
                                        <a:latin typeface="Cambria Math" panose="02040503050406030204" pitchFamily="18" charset="0"/>
                                        <a:ea typeface="Cambria Math" panose="02040503050406030204" pitchFamily="18" charset="0"/>
                                      </a:rPr>
                                      <m:t>𝒟</m:t>
                                    </m:r>
                                  </m:sub>
                                </m:sSub>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𝑥</m:t>
                                        </m:r>
                                      </m:e>
                                    </m:acc>
                                  </m:e>
                                </m:d>
                              </m:e>
                            </m:d>
                          </m:e>
                          <m:sup>
                            <m:r>
                              <a:rPr lang="en-US" sz="4000" i="1">
                                <a:latin typeface="Cambria Math" panose="02040503050406030204" pitchFamily="18" charset="0"/>
                                <a:ea typeface="Cambria Math" panose="02040503050406030204" pitchFamily="18" charset="0"/>
                              </a:rPr>
                              <m:t>2</m:t>
                            </m:r>
                          </m:sup>
                        </m:sSup>
                      </m:e>
                    </m:d>
                  </m:oMath>
                </a14:m>
                <a:endParaRPr lang="en-US" sz="4000" dirty="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+2⋅</m:t>
                      </m:r>
                      <m:sSub>
                        <m:sSubPr>
                          <m:ctrlPr>
                            <a:rPr lang="en-US" sz="4000" i="1">
                              <a:latin typeface="Cambria Math" panose="02040503050406030204" pitchFamily="18" charset="0"/>
                              <a:ea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𝔼</m:t>
                          </m:r>
                        </m:e>
                        <m:sub>
                          <m:r>
                            <a:rPr lang="en-US" sz="4000" i="1">
                              <a:latin typeface="Cambria Math" panose="02040503050406030204" pitchFamily="18" charset="0"/>
                              <a:ea typeface="Cambria Math" panose="02040503050406030204" pitchFamily="18" charset="0"/>
                            </a:rPr>
                            <m:t>𝑦</m:t>
                          </m:r>
                          <m:r>
                            <a:rPr lang="en-US" sz="4000" i="1">
                              <a:latin typeface="Cambria Math" panose="02040503050406030204" pitchFamily="18" charset="0"/>
                              <a:ea typeface="Cambria Math" panose="02040503050406030204" pitchFamily="18" charset="0"/>
                            </a:rPr>
                            <m:t>,</m:t>
                          </m:r>
                          <m:r>
                            <a:rPr lang="en-US" sz="4000" i="1">
                              <a:latin typeface="Cambria Math" panose="02040503050406030204" pitchFamily="18" charset="0"/>
                              <a:ea typeface="Cambria Math" panose="02040503050406030204" pitchFamily="18" charset="0"/>
                            </a:rPr>
                            <m:t>𝒟</m:t>
                          </m:r>
                        </m:sub>
                      </m:sSub>
                      <m:d>
                        <m:dPr>
                          <m:begChr m:val="["/>
                          <m:endChr m:val="]"/>
                          <m:ctrlPr>
                            <a:rPr lang="en-US" sz="4000" i="1">
                              <a:latin typeface="Cambria Math" panose="02040503050406030204" pitchFamily="18" charset="0"/>
                              <a:ea typeface="Cambria Math" panose="02040503050406030204" pitchFamily="18" charset="0"/>
                            </a:rPr>
                          </m:ctrlPr>
                        </m:dPr>
                        <m:e>
                          <m:d>
                            <m:dPr>
                              <m:ctrlPr>
                                <a:rPr lang="en-US" sz="4000" i="1">
                                  <a:latin typeface="Cambria Math" panose="02040503050406030204" pitchFamily="18" charset="0"/>
                                  <a:ea typeface="Cambria Math" panose="02040503050406030204" pitchFamily="18" charset="0"/>
                                </a:rPr>
                              </m:ctrlPr>
                            </m:dPr>
                            <m:e>
                              <m:r>
                                <a:rPr lang="en-US" sz="4000" i="1">
                                  <a:latin typeface="Cambria Math" panose="02040503050406030204" pitchFamily="18" charset="0"/>
                                  <a:ea typeface="Cambria Math" panose="02040503050406030204" pitchFamily="18" charset="0"/>
                                </a:rPr>
                                <m:t>𝑓</m:t>
                              </m:r>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𝑥</m:t>
                                      </m:r>
                                    </m:e>
                                  </m:acc>
                                </m:e>
                              </m:d>
                              <m:r>
                                <a:rPr lang="en-US" sz="4000" i="1">
                                  <a:latin typeface="Cambria Math" panose="02040503050406030204" pitchFamily="18" charset="0"/>
                                  <a:ea typeface="Cambria Math" panose="02040503050406030204" pitchFamily="18" charset="0"/>
                                </a:rPr>
                                <m:t>−</m:t>
                              </m:r>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𝑓</m:t>
                                  </m:r>
                                </m:e>
                              </m:acc>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𝑥</m:t>
                                      </m:r>
                                    </m:e>
                                  </m:acc>
                                </m:e>
                              </m:d>
                            </m:e>
                          </m:d>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𝑓</m:t>
                                  </m:r>
                                </m:e>
                              </m:acc>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𝑥</m:t>
                                      </m:r>
                                    </m:e>
                                  </m:acc>
                                </m:e>
                              </m:d>
                              <m:r>
                                <a:rPr lang="en-US" sz="4000" i="1">
                                  <a:latin typeface="Cambria Math" panose="02040503050406030204" pitchFamily="18" charset="0"/>
                                  <a:ea typeface="Cambria Math" panose="02040503050406030204" pitchFamily="18" charset="0"/>
                                </a:rPr>
                                <m:t>−</m:t>
                              </m:r>
                              <m:sSub>
                                <m:sSubPr>
                                  <m:ctrlPr>
                                    <a:rPr lang="en-US" sz="4000" i="1">
                                      <a:latin typeface="Cambria Math" panose="02040503050406030204" pitchFamily="18" charset="0"/>
                                      <a:ea typeface="Cambria Math" panose="02040503050406030204" pitchFamily="18" charset="0"/>
                                    </a:rPr>
                                  </m:ctrlPr>
                                </m:sSub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𝑓</m:t>
                                      </m:r>
                                    </m:e>
                                  </m:acc>
                                </m:e>
                                <m:sub>
                                  <m:r>
                                    <a:rPr lang="en-US" sz="4000" i="1">
                                      <a:latin typeface="Cambria Math" panose="02040503050406030204" pitchFamily="18" charset="0"/>
                                      <a:ea typeface="Cambria Math" panose="02040503050406030204" pitchFamily="18" charset="0"/>
                                    </a:rPr>
                                    <m:t>𝒟</m:t>
                                  </m:r>
                                </m:sub>
                              </m:sSub>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𝑥</m:t>
                                      </m:r>
                                    </m:e>
                                  </m:acc>
                                </m:e>
                              </m:d>
                            </m:e>
                          </m:d>
                        </m:e>
                      </m:d>
                    </m:oMath>
                  </m:oMathPara>
                </a14:m>
                <a:endParaRPr lang="en-US" sz="4000" dirty="0"/>
              </a:p>
              <a:p>
                <a:endParaRPr lang="en-US" sz="4000" dirty="0"/>
              </a:p>
              <a:p>
                <a:r>
                  <a:rPr lang="en-US" sz="4000" dirty="0"/>
                  <a:t>Thus the last term is zero.</a:t>
                </a:r>
              </a:p>
              <a:p>
                <a:r>
                  <a:rPr lang="en-US" sz="4000" dirty="0"/>
                  <a:t>Also note</a:t>
                </a:r>
                <a:r>
                  <a:rPr lang="en-US" sz="4000" dirty="0">
                    <a:ea typeface="Cambria Math" panose="02040503050406030204" pitchFamily="18" charset="0"/>
                  </a:rPr>
                  <a:t> </a:t>
                </a:r>
                <a14:m>
                  <m:oMath xmlns:m="http://schemas.openxmlformats.org/officeDocument/2006/math">
                    <m:r>
                      <a:rPr lang="en-US" sz="4000" i="1">
                        <a:latin typeface="Cambria Math" panose="02040503050406030204" pitchFamily="18" charset="0"/>
                        <a:ea typeface="Cambria Math" panose="02040503050406030204" pitchFamily="18" charset="0"/>
                      </a:rPr>
                      <m:t>𝑓</m:t>
                    </m:r>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𝑥</m:t>
                            </m:r>
                          </m:e>
                        </m:acc>
                      </m:e>
                    </m:d>
                    <m:r>
                      <a:rPr lang="en-US" sz="4000" i="1">
                        <a:latin typeface="Cambria Math" panose="02040503050406030204" pitchFamily="18" charset="0"/>
                        <a:ea typeface="Cambria Math" panose="02040503050406030204" pitchFamily="18" charset="0"/>
                      </a:rPr>
                      <m:t>−</m:t>
                    </m:r>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𝑓</m:t>
                        </m:r>
                      </m:e>
                    </m:acc>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𝑥</m:t>
                            </m:r>
                          </m:e>
                        </m:acc>
                      </m:e>
                    </m:d>
                  </m:oMath>
                </a14:m>
                <a:r>
                  <a:rPr lang="en-US" sz="4000" dirty="0"/>
                  <a:t> is not random, so the expectation does nothing on the left.</a:t>
                </a:r>
              </a:p>
            </p:txBody>
          </p:sp>
        </mc:Choice>
        <mc:Fallback xmlns="">
          <p:sp>
            <p:nvSpPr>
              <p:cNvPr id="3" name="Text Placeholder 2">
                <a:extLst>
                  <a:ext uri="{FF2B5EF4-FFF2-40B4-BE49-F238E27FC236}">
                    <a16:creationId xmlns:a16="http://schemas.microsoft.com/office/drawing/2014/main" id="{68349AD2-E4FF-4643-B980-FA2FE6FA9206}"/>
                  </a:ext>
                </a:extLst>
              </p:cNvPr>
              <p:cNvSpPr>
                <a:spLocks noGrp="1" noRot="1" noChangeAspect="1" noMove="1" noResize="1" noEditPoints="1" noAdjustHandles="1" noChangeArrowheads="1" noChangeShapeType="1" noTextEdit="1"/>
              </p:cNvSpPr>
              <p:nvPr>
                <p:ph type="body" idx="1"/>
              </p:nvPr>
            </p:nvSpPr>
            <p:spPr>
              <a:blipFill>
                <a:blip r:embed="rId3"/>
                <a:stretch>
                  <a:fillRect l="-1208" t="-2065" b="-10499"/>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C573C7D8-9875-E642-B14A-E26DB2079168}"/>
              </a:ext>
            </a:extLst>
          </p:cNvPr>
          <p:cNvSpPr txBox="1"/>
          <p:nvPr/>
        </p:nvSpPr>
        <p:spPr>
          <a:xfrm>
            <a:off x="9681650" y="8201030"/>
            <a:ext cx="3416324" cy="1015663"/>
          </a:xfrm>
          <a:prstGeom prst="rect">
            <a:avLst/>
          </a:prstGeom>
          <a:solidFill>
            <a:schemeClr val="accent3"/>
          </a:solid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Doesn’t depend on the dataset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09FDC9-885C-0C44-B963-BFA6BD239561}"/>
                  </a:ext>
                </a:extLst>
              </p:cNvPr>
              <p:cNvSpPr txBox="1"/>
              <p:nvPr/>
            </p:nvSpPr>
            <p:spPr>
              <a:xfrm>
                <a:off x="13521715" y="8201030"/>
                <a:ext cx="3416325" cy="1015663"/>
              </a:xfrm>
              <a:prstGeom prst="rect">
                <a:avLst/>
              </a:prstGeom>
              <a:solidFill>
                <a:schemeClr val="accent3"/>
              </a:solid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Mean zero when averaged over </a:t>
                </a:r>
                <a14:m>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𝒟</m:t>
                    </m:r>
                  </m:oMath>
                </a14:m>
                <a:endParaRPr lang="en-US" b="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mc:Choice>
        <mc:Fallback xmlns="">
          <p:sp>
            <p:nvSpPr>
              <p:cNvPr id="7" name="TextBox 6">
                <a:extLst>
                  <a:ext uri="{FF2B5EF4-FFF2-40B4-BE49-F238E27FC236}">
                    <a16:creationId xmlns:a16="http://schemas.microsoft.com/office/drawing/2014/main" id="{3F09FDC9-885C-0C44-B963-BFA6BD239561}"/>
                  </a:ext>
                </a:extLst>
              </p:cNvPr>
              <p:cNvSpPr txBox="1">
                <a:spLocks noRot="1" noChangeAspect="1" noMove="1" noResize="1" noEditPoints="1" noAdjustHandles="1" noChangeArrowheads="1" noChangeShapeType="1" noTextEdit="1"/>
              </p:cNvSpPr>
              <p:nvPr/>
            </p:nvSpPr>
            <p:spPr>
              <a:xfrm>
                <a:off x="13521715" y="8201030"/>
                <a:ext cx="3416325" cy="1015663"/>
              </a:xfrm>
              <a:prstGeom prst="rect">
                <a:avLst/>
              </a:prstGeom>
              <a:blipFill>
                <a:blip r:embed="rId4"/>
                <a:stretch>
                  <a:fillRect t="-6173" r="-741" b="-16049"/>
                </a:stretch>
              </a:blipFill>
              <a:ln>
                <a:noFill/>
              </a:ln>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96DE859B-77B7-5F4A-857D-DE840ED4E0EA}"/>
              </a:ext>
            </a:extLst>
          </p:cNvPr>
          <p:cNvCxnSpPr>
            <a:cxnSpLocks/>
            <a:stCxn id="6" idx="0"/>
          </p:cNvCxnSpPr>
          <p:nvPr/>
        </p:nvCxnSpPr>
        <p:spPr>
          <a:xfrm flipV="1">
            <a:off x="11389812" y="7532020"/>
            <a:ext cx="208630" cy="669010"/>
          </a:xfrm>
          <a:prstGeom prst="straightConnector1">
            <a:avLst/>
          </a:prstGeom>
          <a:noFill/>
          <a:ln w="47625"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1" name="Straight Arrow Connector 10">
            <a:extLst>
              <a:ext uri="{FF2B5EF4-FFF2-40B4-BE49-F238E27FC236}">
                <a16:creationId xmlns:a16="http://schemas.microsoft.com/office/drawing/2014/main" id="{BEF84D86-781D-D64B-992B-DC700FCB7606}"/>
              </a:ext>
            </a:extLst>
          </p:cNvPr>
          <p:cNvCxnSpPr>
            <a:cxnSpLocks/>
            <a:stCxn id="7" idx="0"/>
          </p:cNvCxnSpPr>
          <p:nvPr/>
        </p:nvCxnSpPr>
        <p:spPr>
          <a:xfrm flipH="1" flipV="1">
            <a:off x="14991347" y="7532020"/>
            <a:ext cx="238531" cy="669010"/>
          </a:xfrm>
          <a:prstGeom prst="straightConnector1">
            <a:avLst/>
          </a:prstGeom>
          <a:noFill/>
          <a:ln w="47625"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363ADD77-7922-9946-9E7E-FBB6F6834353}"/>
              </a:ext>
            </a:extLst>
          </p:cNvPr>
          <p:cNvSpPr txBox="1"/>
          <p:nvPr/>
        </p:nvSpPr>
        <p:spPr>
          <a:xfrm>
            <a:off x="4456649" y="4292469"/>
            <a:ext cx="950580"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4400">
                <a:solidFill>
                  <a:srgbClr val="00B050"/>
                </a:solidFill>
                <a:latin typeface="Amazon Ember"/>
                <a:ea typeface="Amazon Ember"/>
                <a:cs typeface="Amazon Ember"/>
              </a:defRPr>
            </a:lvl1pPr>
          </a:lstStyle>
          <a:p>
            <a:r>
              <a:rPr lang="en-US" dirty="0">
                <a:solidFill>
                  <a:srgbClr val="0070C0"/>
                </a:solidFill>
              </a:rPr>
              <a:t>(2)</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6DA3944-4D27-7243-A964-A8AA612C0858}"/>
                  </a:ext>
                </a:extLst>
              </p:cNvPr>
              <p:cNvSpPr txBox="1"/>
              <p:nvPr/>
            </p:nvSpPr>
            <p:spPr>
              <a:xfrm>
                <a:off x="16500693" y="870852"/>
                <a:ext cx="7038850" cy="1477328"/>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3200" b="0" u="none" strike="noStrike" cap="none" spc="0" normalizeH="0" baseline="0" dirty="0">
                    <a:ln>
                      <a:noFill/>
                    </a:ln>
                    <a:solidFill>
                      <a:srgbClr val="000000"/>
                    </a:solidFill>
                    <a:effectLst/>
                    <a:uFillTx/>
                    <a:ea typeface="Cambria Math" panose="02040503050406030204" pitchFamily="18" charset="0"/>
                    <a:sym typeface="Helvetica Neue"/>
                  </a:rPr>
                  <a:t>E</a:t>
                </a:r>
                <a14:m>
                  <m:oMath xmlns:m="http://schemas.openxmlformats.org/officeDocument/2006/math">
                    <m:d>
                      <m:dPr>
                        <m:begChr m:val="["/>
                        <m:endChr m:val="]"/>
                        <m:ctrlPr>
                          <a:rPr kumimoji="0" lang="en-US" sz="32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ctrlPr>
                      </m:dPr>
                      <m:e>
                        <m:r>
                          <a:rPr kumimoji="0" lang="en-US" sz="32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𝑋</m:t>
                        </m:r>
                        <m:r>
                          <a:rPr kumimoji="0" lang="en-US" sz="32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m:t>
                        </m:r>
                        <m:r>
                          <a:rPr kumimoji="0" lang="en-US" sz="32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𝑌</m:t>
                        </m:r>
                      </m:e>
                    </m:d>
                    <m:r>
                      <a:rPr kumimoji="0" lang="en-US" sz="32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m:t>
                    </m:r>
                    <m:r>
                      <a:rPr kumimoji="0" lang="en-US" sz="32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𝐸</m:t>
                    </m:r>
                    <m:d>
                      <m:dPr>
                        <m:begChr m:val="["/>
                        <m:endChr m:val="]"/>
                        <m:ctrlPr>
                          <a:rPr kumimoji="0" lang="en-US" sz="32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ctrlPr>
                      </m:dPr>
                      <m:e>
                        <m:r>
                          <a:rPr kumimoji="0" lang="en-US" sz="32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𝑋</m:t>
                        </m:r>
                      </m:e>
                    </m:d>
                    <m:r>
                      <a:rPr kumimoji="0" lang="en-US" sz="32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m:t>
                    </m:r>
                    <m:r>
                      <a:rPr kumimoji="0" lang="en-US" sz="32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𝐸</m:t>
                    </m:r>
                    <m:d>
                      <m:dPr>
                        <m:begChr m:val="["/>
                        <m:endChr m:val="]"/>
                        <m:ctrlPr>
                          <a:rPr kumimoji="0" lang="en-US" sz="32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ctrlPr>
                      </m:dPr>
                      <m:e>
                        <m:r>
                          <a:rPr kumimoji="0" lang="en-US" sz="32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𝑌</m:t>
                        </m:r>
                      </m:e>
                    </m:d>
                  </m:oMath>
                </a14:m>
                <a:endParaRPr kumimoji="0" lang="en-US" sz="3200" b="0" u="none" strike="noStrike" cap="none" spc="0" normalizeH="0" baseline="0" dirty="0">
                  <a:ln>
                    <a:noFill/>
                  </a:ln>
                  <a:solidFill>
                    <a:srgbClr val="000000"/>
                  </a:solidFill>
                  <a:effectLst/>
                  <a:uFillTx/>
                  <a:ea typeface="Cambria Math" panose="02040503050406030204" pitchFamily="18" charset="0"/>
                  <a:sym typeface="Helvetica Neue"/>
                </a:endParaRPr>
              </a:p>
              <a:p>
                <a:pPr algn="l"/>
                <a:r>
                  <a:rPr lang="en-US" sz="3200" b="0" dirty="0">
                    <a:ea typeface="Cambria Math" panose="02040503050406030204" pitchFamily="18" charset="0"/>
                  </a:rPr>
                  <a:t>E</a:t>
                </a:r>
                <a14:m>
                  <m:oMath xmlns:m="http://schemas.openxmlformats.org/officeDocument/2006/math">
                    <m:d>
                      <m:dPr>
                        <m:begChr m:val="["/>
                        <m:endChr m:val="]"/>
                        <m:ctrlPr>
                          <a:rPr lang="en-US" sz="3200" b="0" i="1">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𝑎</m:t>
                        </m:r>
                        <m:r>
                          <a:rPr lang="en-US" sz="3200" b="0" i="1" smtClean="0">
                            <a:latin typeface="Cambria Math" panose="02040503050406030204" pitchFamily="18" charset="0"/>
                            <a:ea typeface="Cambria Math" panose="02040503050406030204" pitchFamily="18" charset="0"/>
                          </a:rPr>
                          <m:t> </m:t>
                        </m:r>
                        <m:r>
                          <a:rPr lang="en-US" sz="3200" b="0" i="1">
                            <a:latin typeface="Cambria Math" panose="02040503050406030204" pitchFamily="18" charset="0"/>
                            <a:ea typeface="Cambria Math" panose="02040503050406030204" pitchFamily="18" charset="0"/>
                          </a:rPr>
                          <m:t>𝑋</m:t>
                        </m:r>
                      </m:e>
                    </m:d>
                    <m:r>
                      <a:rPr lang="en-US" sz="3200" b="0" i="1">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𝑎</m:t>
                    </m:r>
                    <m:r>
                      <a:rPr lang="en-US" sz="3200" b="0" i="1">
                        <a:latin typeface="Cambria Math" panose="02040503050406030204" pitchFamily="18" charset="0"/>
                        <a:ea typeface="Cambria Math" panose="02040503050406030204" pitchFamily="18" charset="0"/>
                      </a:rPr>
                      <m:t> </m:t>
                    </m:r>
                    <m:r>
                      <a:rPr lang="en-US" sz="3200" b="0" i="1">
                        <a:latin typeface="Cambria Math" panose="02040503050406030204" pitchFamily="18" charset="0"/>
                        <a:ea typeface="Cambria Math" panose="02040503050406030204" pitchFamily="18" charset="0"/>
                      </a:rPr>
                      <m:t>𝐸</m:t>
                    </m:r>
                    <m:d>
                      <m:dPr>
                        <m:begChr m:val="["/>
                        <m:endChr m:val="]"/>
                        <m:ctrlPr>
                          <a:rPr lang="en-US" sz="3200" b="0" i="1">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𝑋</m:t>
                        </m:r>
                      </m:e>
                    </m:d>
                  </m:oMath>
                </a14:m>
                <a:r>
                  <a:rPr lang="en-US" sz="3200" b="0" dirty="0">
                    <a:ea typeface="Cambria Math" panose="02040503050406030204" pitchFamily="18" charset="0"/>
                  </a:rPr>
                  <a:t>, a: Constant</a:t>
                </a:r>
                <a:endParaRPr kumimoji="0" lang="en-US" sz="3200" b="0" u="none" strike="noStrike" cap="none" spc="0" normalizeH="0" baseline="0" dirty="0">
                  <a:ln>
                    <a:noFill/>
                  </a:ln>
                  <a:solidFill>
                    <a:srgbClr val="000000"/>
                  </a:solidFill>
                  <a:effectLst/>
                  <a:uFillTx/>
                  <a:ea typeface="Cambria Math" panose="02040503050406030204" pitchFamily="18" charset="0"/>
                  <a:sym typeface="Helvetica Neue"/>
                </a:endParaRPr>
              </a:p>
              <a:p>
                <a:pPr algn="l"/>
                <a:r>
                  <a:rPr lang="en-US" sz="3200" b="0" dirty="0">
                    <a:ea typeface="Cambria Math" panose="02040503050406030204" pitchFamily="18" charset="0"/>
                  </a:rPr>
                  <a:t>E</a:t>
                </a:r>
                <a14:m>
                  <m:oMath xmlns:m="http://schemas.openxmlformats.org/officeDocument/2006/math">
                    <m:d>
                      <m:dPr>
                        <m:begChr m:val="["/>
                        <m:endChr m:val="]"/>
                        <m:ctrlPr>
                          <a:rPr lang="en-US" sz="3200" b="0" i="1">
                            <a:latin typeface="Cambria Math" panose="02040503050406030204" pitchFamily="18" charset="0"/>
                            <a:ea typeface="Cambria Math" panose="02040503050406030204" pitchFamily="18" charset="0"/>
                          </a:rPr>
                        </m:ctrlPr>
                      </m:dPr>
                      <m:e>
                        <m:r>
                          <a:rPr lang="en-US" sz="3200" b="0" i="1">
                            <a:latin typeface="Cambria Math" panose="02040503050406030204" pitchFamily="18" charset="0"/>
                            <a:ea typeface="Cambria Math" panose="02040503050406030204" pitchFamily="18" charset="0"/>
                          </a:rPr>
                          <m:t>𝑋</m:t>
                        </m:r>
                        <m:r>
                          <a:rPr lang="en-US" sz="3200" b="0" i="1" smtClean="0">
                            <a:latin typeface="Cambria Math" panose="02040503050406030204" pitchFamily="18" charset="0"/>
                            <a:ea typeface="Cambria Math" panose="02040503050406030204" pitchFamily="18" charset="0"/>
                          </a:rPr>
                          <m:t> </m:t>
                        </m:r>
                        <m:r>
                          <a:rPr lang="en-US" sz="3200" b="0" i="1">
                            <a:latin typeface="Cambria Math" panose="02040503050406030204" pitchFamily="18" charset="0"/>
                            <a:ea typeface="Cambria Math" panose="02040503050406030204" pitchFamily="18" charset="0"/>
                          </a:rPr>
                          <m:t>𝑌</m:t>
                        </m:r>
                      </m:e>
                    </m:d>
                    <m:r>
                      <a:rPr lang="en-US" sz="3200" b="0" i="1">
                        <a:latin typeface="Cambria Math" panose="02040503050406030204" pitchFamily="18" charset="0"/>
                        <a:ea typeface="Cambria Math" panose="02040503050406030204" pitchFamily="18" charset="0"/>
                      </a:rPr>
                      <m:t>=</m:t>
                    </m:r>
                    <m:r>
                      <a:rPr lang="en-US" sz="3200" b="0" i="1">
                        <a:latin typeface="Cambria Math" panose="02040503050406030204" pitchFamily="18" charset="0"/>
                        <a:ea typeface="Cambria Math" panose="02040503050406030204" pitchFamily="18" charset="0"/>
                      </a:rPr>
                      <m:t>𝐸</m:t>
                    </m:r>
                    <m:d>
                      <m:dPr>
                        <m:begChr m:val="["/>
                        <m:endChr m:val="]"/>
                        <m:ctrlPr>
                          <a:rPr lang="en-US" sz="3200" b="0" i="1">
                            <a:latin typeface="Cambria Math" panose="02040503050406030204" pitchFamily="18" charset="0"/>
                            <a:ea typeface="Cambria Math" panose="02040503050406030204" pitchFamily="18" charset="0"/>
                          </a:rPr>
                        </m:ctrlPr>
                      </m:dPr>
                      <m:e>
                        <m:r>
                          <a:rPr lang="en-US" sz="3200" b="0" i="1">
                            <a:latin typeface="Cambria Math" panose="02040503050406030204" pitchFamily="18" charset="0"/>
                            <a:ea typeface="Cambria Math" panose="02040503050406030204" pitchFamily="18" charset="0"/>
                          </a:rPr>
                          <m:t>𝑋</m:t>
                        </m:r>
                      </m:e>
                    </m:d>
                    <m:r>
                      <a:rPr lang="en-US" sz="3200" b="0" i="1" smtClean="0">
                        <a:latin typeface="Cambria Math" panose="02040503050406030204" pitchFamily="18" charset="0"/>
                        <a:ea typeface="Cambria Math" panose="02040503050406030204" pitchFamily="18" charset="0"/>
                      </a:rPr>
                      <m:t> </m:t>
                    </m:r>
                    <m:r>
                      <a:rPr lang="en-US" sz="3200" b="0" i="1">
                        <a:latin typeface="Cambria Math" panose="02040503050406030204" pitchFamily="18" charset="0"/>
                        <a:ea typeface="Cambria Math" panose="02040503050406030204" pitchFamily="18" charset="0"/>
                      </a:rPr>
                      <m:t>𝐸</m:t>
                    </m:r>
                    <m:d>
                      <m:dPr>
                        <m:begChr m:val="["/>
                        <m:endChr m:val="]"/>
                        <m:ctrlPr>
                          <a:rPr lang="en-US" sz="3200" b="0" i="1">
                            <a:latin typeface="Cambria Math" panose="02040503050406030204" pitchFamily="18" charset="0"/>
                            <a:ea typeface="Cambria Math" panose="02040503050406030204" pitchFamily="18" charset="0"/>
                          </a:rPr>
                        </m:ctrlPr>
                      </m:dPr>
                      <m:e>
                        <m:r>
                          <a:rPr lang="en-US" sz="3200" b="0" i="1">
                            <a:latin typeface="Cambria Math" panose="02040503050406030204" pitchFamily="18" charset="0"/>
                            <a:ea typeface="Cambria Math" panose="02040503050406030204" pitchFamily="18" charset="0"/>
                          </a:rPr>
                          <m:t>𝑌</m:t>
                        </m:r>
                      </m:e>
                    </m:d>
                  </m:oMath>
                </a14:m>
                <a:r>
                  <a:rPr lang="en-US" sz="3200" b="0" dirty="0">
                    <a:ea typeface="Cambria Math" panose="02040503050406030204" pitchFamily="18" charset="0"/>
                  </a:rPr>
                  <a:t>, X and Y are </a:t>
                </a:r>
                <a:r>
                  <a:rPr lang="en-US" sz="3200" b="0" dirty="0" err="1">
                    <a:ea typeface="Cambria Math" panose="02040503050406030204" pitchFamily="18" charset="0"/>
                  </a:rPr>
                  <a:t>indep</a:t>
                </a:r>
                <a:r>
                  <a:rPr lang="en-US" sz="3200" b="0" dirty="0">
                    <a:ea typeface="Cambria Math" panose="02040503050406030204" pitchFamily="18" charset="0"/>
                  </a:rPr>
                  <a:t>.</a:t>
                </a:r>
              </a:p>
            </p:txBody>
          </p:sp>
        </mc:Choice>
        <mc:Fallback xmlns="">
          <p:sp>
            <p:nvSpPr>
              <p:cNvPr id="12" name="TextBox 11">
                <a:extLst>
                  <a:ext uri="{FF2B5EF4-FFF2-40B4-BE49-F238E27FC236}">
                    <a16:creationId xmlns:a16="http://schemas.microsoft.com/office/drawing/2014/main" id="{D6DA3944-4D27-7243-A964-A8AA612C0858}"/>
                  </a:ext>
                </a:extLst>
              </p:cNvPr>
              <p:cNvSpPr txBox="1">
                <a:spLocks noRot="1" noChangeAspect="1" noMove="1" noResize="1" noEditPoints="1" noAdjustHandles="1" noChangeArrowheads="1" noChangeShapeType="1" noTextEdit="1"/>
              </p:cNvSpPr>
              <p:nvPr/>
            </p:nvSpPr>
            <p:spPr>
              <a:xfrm>
                <a:off x="16500693" y="870852"/>
                <a:ext cx="7038850" cy="1477328"/>
              </a:xfrm>
              <a:prstGeom prst="rect">
                <a:avLst/>
              </a:prstGeom>
              <a:blipFill>
                <a:blip r:embed="rId5"/>
                <a:stretch>
                  <a:fillRect l="-3232" t="-7627" r="-2154" b="-14407"/>
                </a:stretch>
              </a:blipFill>
              <a:ln w="12700" cap="flat">
                <a:solidFill>
                  <a:schemeClr val="tx1"/>
                </a:solidFill>
                <a:miter lim="400000"/>
              </a:ln>
              <a:effectLst/>
            </p:spPr>
            <p:txBody>
              <a:bodyPr/>
              <a:lstStyle/>
              <a:p>
                <a:r>
                  <a:rPr lang="en-US">
                    <a:noFill/>
                  </a:rPr>
                  <a:t> </a:t>
                </a:r>
              </a:p>
            </p:txBody>
          </p:sp>
        </mc:Fallback>
      </mc:AlternateContent>
      <p:sp>
        <p:nvSpPr>
          <p:cNvPr id="4" name="Oval 3">
            <a:extLst>
              <a:ext uri="{FF2B5EF4-FFF2-40B4-BE49-F238E27FC236}">
                <a16:creationId xmlns:a16="http://schemas.microsoft.com/office/drawing/2014/main" id="{5A149D9B-EBCA-E14A-AC72-1B9795E2CC10}"/>
              </a:ext>
            </a:extLst>
          </p:cNvPr>
          <p:cNvSpPr/>
          <p:nvPr/>
        </p:nvSpPr>
        <p:spPr>
          <a:xfrm>
            <a:off x="8023561" y="6370250"/>
            <a:ext cx="8778240" cy="1737360"/>
          </a:xfrm>
          <a:prstGeom prst="ellipse">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10" name="Straight Arrow Connector 9">
            <a:extLst>
              <a:ext uri="{FF2B5EF4-FFF2-40B4-BE49-F238E27FC236}">
                <a16:creationId xmlns:a16="http://schemas.microsoft.com/office/drawing/2014/main" id="{1615733F-B1D2-674C-B6EF-7B4A99380620}"/>
              </a:ext>
            </a:extLst>
          </p:cNvPr>
          <p:cNvCxnSpPr>
            <a:cxnSpLocks/>
          </p:cNvCxnSpPr>
          <p:nvPr/>
        </p:nvCxnSpPr>
        <p:spPr>
          <a:xfrm>
            <a:off x="16801801" y="7259782"/>
            <a:ext cx="297015" cy="272238"/>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93750419-5274-4B48-8B98-251D11B60047}"/>
                  </a:ext>
                </a:extLst>
              </p:cNvPr>
              <p:cNvSpPr/>
              <p:nvPr/>
            </p:nvSpPr>
            <p:spPr>
              <a:xfrm>
                <a:off x="17098816" y="6900060"/>
                <a:ext cx="7116500" cy="829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2⋅</m:t>
                      </m:r>
                      <m:r>
                        <a:rPr lang="en-US" sz="3200" b="1" i="1" smtClean="0">
                          <a:latin typeface="Cambria Math" panose="02040503050406030204" pitchFamily="18" charset="0"/>
                        </a:rPr>
                        <m:t>(</m:t>
                      </m:r>
                      <m:r>
                        <a:rPr lang="en-US" sz="3200" i="1">
                          <a:latin typeface="Cambria Math" panose="02040503050406030204" pitchFamily="18" charset="0"/>
                          <a:ea typeface="Cambria Math" panose="02040503050406030204" pitchFamily="18" charset="0"/>
                        </a:rPr>
                        <m:t>𝑓</m:t>
                      </m:r>
                      <m:d>
                        <m:dPr>
                          <m:ctrlPr>
                            <a:rPr lang="en-US" sz="3200" i="1">
                              <a:latin typeface="Cambria Math" panose="02040503050406030204" pitchFamily="18" charset="0"/>
                              <a:ea typeface="Cambria Math" panose="02040503050406030204" pitchFamily="18" charset="0"/>
                            </a:rPr>
                          </m:ctrlPr>
                        </m:dPr>
                        <m:e>
                          <m:acc>
                            <m:accPr>
                              <m:chr m:val="⃗"/>
                              <m:ctrlPr>
                                <a:rPr lang="en-US" sz="3200" i="1">
                                  <a:latin typeface="Cambria Math" panose="02040503050406030204" pitchFamily="18" charset="0"/>
                                  <a:ea typeface="Cambria Math" panose="02040503050406030204" pitchFamily="18" charset="0"/>
                                </a:rPr>
                              </m:ctrlPr>
                            </m:accPr>
                            <m:e>
                              <m:r>
                                <a:rPr lang="en-US" sz="3200" i="1">
                                  <a:latin typeface="Cambria Math" panose="02040503050406030204" pitchFamily="18" charset="0"/>
                                  <a:ea typeface="Cambria Math" panose="02040503050406030204" pitchFamily="18" charset="0"/>
                                </a:rPr>
                                <m:t>𝑥</m:t>
                              </m:r>
                            </m:e>
                          </m:acc>
                        </m:e>
                      </m:d>
                      <m:r>
                        <a:rPr lang="en-US" sz="3200" i="1">
                          <a:latin typeface="Cambria Math" panose="02040503050406030204" pitchFamily="18" charset="0"/>
                          <a:ea typeface="Cambria Math" panose="02040503050406030204" pitchFamily="18" charset="0"/>
                        </a:rPr>
                        <m:t>−</m:t>
                      </m:r>
                      <m:acc>
                        <m:accPr>
                          <m:chr m:val="̅"/>
                          <m:ctrlPr>
                            <a:rPr lang="en-US" sz="3200" i="1">
                              <a:latin typeface="Cambria Math" panose="02040503050406030204" pitchFamily="18" charset="0"/>
                              <a:ea typeface="Cambria Math" panose="02040503050406030204" pitchFamily="18" charset="0"/>
                            </a:rPr>
                          </m:ctrlPr>
                        </m:accPr>
                        <m:e>
                          <m:r>
                            <a:rPr lang="en-US" sz="3200" i="1">
                              <a:latin typeface="Cambria Math" panose="02040503050406030204" pitchFamily="18" charset="0"/>
                              <a:ea typeface="Cambria Math" panose="02040503050406030204" pitchFamily="18" charset="0"/>
                            </a:rPr>
                            <m:t>𝑓</m:t>
                          </m:r>
                        </m:e>
                      </m:acc>
                      <m:d>
                        <m:dPr>
                          <m:ctrlPr>
                            <a:rPr lang="en-US" sz="3200" i="1">
                              <a:latin typeface="Cambria Math" panose="02040503050406030204" pitchFamily="18" charset="0"/>
                              <a:ea typeface="Cambria Math" panose="02040503050406030204" pitchFamily="18" charset="0"/>
                            </a:rPr>
                          </m:ctrlPr>
                        </m:dPr>
                        <m:e>
                          <m:acc>
                            <m:accPr>
                              <m:chr m:val="⃗"/>
                              <m:ctrlPr>
                                <a:rPr lang="en-US" sz="3200" i="1">
                                  <a:latin typeface="Cambria Math" panose="02040503050406030204" pitchFamily="18" charset="0"/>
                                  <a:ea typeface="Cambria Math" panose="02040503050406030204" pitchFamily="18" charset="0"/>
                                </a:rPr>
                              </m:ctrlPr>
                            </m:accPr>
                            <m:e>
                              <m:r>
                                <a:rPr lang="en-US" sz="3200" i="1">
                                  <a:latin typeface="Cambria Math" panose="02040503050406030204" pitchFamily="18" charset="0"/>
                                  <a:ea typeface="Cambria Math" panose="02040503050406030204" pitchFamily="18" charset="0"/>
                                </a:rPr>
                                <m:t>𝑥</m:t>
                              </m:r>
                            </m:e>
                          </m:acc>
                        </m:e>
                      </m:d>
                      <m:r>
                        <a:rPr lang="en-US" sz="3200" b="1" i="1" smtClean="0">
                          <a:latin typeface="Cambria Math" panose="02040503050406030204" pitchFamily="18" charset="0"/>
                          <a:ea typeface="Cambria Math" panose="02040503050406030204" pitchFamily="18" charset="0"/>
                        </a:rPr>
                        <m:t>)</m:t>
                      </m:r>
                      <m:r>
                        <a:rPr lang="en-US" sz="3200" i="1">
                          <a:latin typeface="Cambria Math" panose="02040503050406030204" pitchFamily="18" charset="0"/>
                        </a:rPr>
                        <m:t>⋅</m:t>
                      </m:r>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𝔼</m:t>
                          </m:r>
                        </m:e>
                        <m:sub>
                          <m:r>
                            <a:rPr lang="en-US" sz="3200" i="1">
                              <a:latin typeface="Cambria Math" panose="02040503050406030204" pitchFamily="18" charset="0"/>
                              <a:ea typeface="Cambria Math" panose="02040503050406030204" pitchFamily="18" charset="0"/>
                            </a:rPr>
                            <m:t>𝒟</m:t>
                          </m:r>
                        </m:sub>
                      </m:sSub>
                      <m:d>
                        <m:dPr>
                          <m:begChr m:val="["/>
                          <m:endChr m:val="]"/>
                          <m:ctrlPr>
                            <a:rPr lang="en-US" sz="3200" i="1">
                              <a:latin typeface="Cambria Math" panose="02040503050406030204" pitchFamily="18" charset="0"/>
                              <a:ea typeface="Cambria Math" panose="02040503050406030204" pitchFamily="18" charset="0"/>
                            </a:rPr>
                          </m:ctrlPr>
                        </m:dPr>
                        <m:e>
                          <m:d>
                            <m:dPr>
                              <m:ctrlPr>
                                <a:rPr lang="en-US" sz="3200" i="1">
                                  <a:latin typeface="Cambria Math" panose="02040503050406030204" pitchFamily="18" charset="0"/>
                                  <a:ea typeface="Cambria Math" panose="02040503050406030204" pitchFamily="18" charset="0"/>
                                </a:rPr>
                              </m:ctrlPr>
                            </m:dPr>
                            <m:e>
                              <m:acc>
                                <m:accPr>
                                  <m:chr m:val="̅"/>
                                  <m:ctrlPr>
                                    <a:rPr lang="en-US" sz="3200" i="1">
                                      <a:latin typeface="Cambria Math" panose="02040503050406030204" pitchFamily="18" charset="0"/>
                                      <a:ea typeface="Cambria Math" panose="02040503050406030204" pitchFamily="18" charset="0"/>
                                    </a:rPr>
                                  </m:ctrlPr>
                                </m:accPr>
                                <m:e>
                                  <m:r>
                                    <a:rPr lang="en-US" sz="3200" i="1">
                                      <a:latin typeface="Cambria Math" panose="02040503050406030204" pitchFamily="18" charset="0"/>
                                      <a:ea typeface="Cambria Math" panose="02040503050406030204" pitchFamily="18" charset="0"/>
                                    </a:rPr>
                                    <m:t>𝑓</m:t>
                                  </m:r>
                                </m:e>
                              </m:acc>
                              <m:d>
                                <m:dPr>
                                  <m:ctrlPr>
                                    <a:rPr lang="en-US" sz="3200" i="1">
                                      <a:latin typeface="Cambria Math" panose="02040503050406030204" pitchFamily="18" charset="0"/>
                                      <a:ea typeface="Cambria Math" panose="02040503050406030204" pitchFamily="18" charset="0"/>
                                    </a:rPr>
                                  </m:ctrlPr>
                                </m:dPr>
                                <m:e>
                                  <m:acc>
                                    <m:accPr>
                                      <m:chr m:val="⃗"/>
                                      <m:ctrlPr>
                                        <a:rPr lang="en-US" sz="3200" i="1">
                                          <a:latin typeface="Cambria Math" panose="02040503050406030204" pitchFamily="18" charset="0"/>
                                          <a:ea typeface="Cambria Math" panose="02040503050406030204" pitchFamily="18" charset="0"/>
                                        </a:rPr>
                                      </m:ctrlPr>
                                    </m:accPr>
                                    <m:e>
                                      <m:r>
                                        <a:rPr lang="en-US" sz="3200" i="1">
                                          <a:latin typeface="Cambria Math" panose="02040503050406030204" pitchFamily="18" charset="0"/>
                                          <a:ea typeface="Cambria Math" panose="02040503050406030204" pitchFamily="18" charset="0"/>
                                        </a:rPr>
                                        <m:t>𝑥</m:t>
                                      </m:r>
                                    </m:e>
                                  </m:acc>
                                </m:e>
                              </m:d>
                              <m:r>
                                <a:rPr lang="en-US" sz="3200" i="1">
                                  <a:latin typeface="Cambria Math" panose="02040503050406030204" pitchFamily="18" charset="0"/>
                                  <a:ea typeface="Cambria Math" panose="02040503050406030204" pitchFamily="18" charset="0"/>
                                </a:rPr>
                                <m:t>−</m:t>
                              </m:r>
                              <m:sSub>
                                <m:sSubPr>
                                  <m:ctrlPr>
                                    <a:rPr lang="en-US" sz="3200" i="1">
                                      <a:latin typeface="Cambria Math" panose="02040503050406030204" pitchFamily="18" charset="0"/>
                                      <a:ea typeface="Cambria Math" panose="02040503050406030204" pitchFamily="18" charset="0"/>
                                    </a:rPr>
                                  </m:ctrlPr>
                                </m:sSubPr>
                                <m:e>
                                  <m:acc>
                                    <m:accPr>
                                      <m:chr m:val="̂"/>
                                      <m:ctrlPr>
                                        <a:rPr lang="en-US" sz="3200" i="1">
                                          <a:latin typeface="Cambria Math" panose="02040503050406030204" pitchFamily="18" charset="0"/>
                                          <a:ea typeface="Cambria Math" panose="02040503050406030204" pitchFamily="18" charset="0"/>
                                        </a:rPr>
                                      </m:ctrlPr>
                                    </m:accPr>
                                    <m:e>
                                      <m:r>
                                        <a:rPr lang="en-US" sz="3200" i="1">
                                          <a:latin typeface="Cambria Math" panose="02040503050406030204" pitchFamily="18" charset="0"/>
                                          <a:ea typeface="Cambria Math" panose="02040503050406030204" pitchFamily="18" charset="0"/>
                                        </a:rPr>
                                        <m:t>𝑓</m:t>
                                      </m:r>
                                    </m:e>
                                  </m:acc>
                                </m:e>
                                <m:sub>
                                  <m:r>
                                    <a:rPr lang="en-US" sz="3200" i="1">
                                      <a:latin typeface="Cambria Math" panose="02040503050406030204" pitchFamily="18" charset="0"/>
                                      <a:ea typeface="Cambria Math" panose="02040503050406030204" pitchFamily="18" charset="0"/>
                                    </a:rPr>
                                    <m:t>𝒟</m:t>
                                  </m:r>
                                </m:sub>
                              </m:sSub>
                              <m:d>
                                <m:dPr>
                                  <m:ctrlPr>
                                    <a:rPr lang="en-US" sz="3200" i="1">
                                      <a:latin typeface="Cambria Math" panose="02040503050406030204" pitchFamily="18" charset="0"/>
                                      <a:ea typeface="Cambria Math" panose="02040503050406030204" pitchFamily="18" charset="0"/>
                                    </a:rPr>
                                  </m:ctrlPr>
                                </m:dPr>
                                <m:e>
                                  <m:acc>
                                    <m:accPr>
                                      <m:chr m:val="⃗"/>
                                      <m:ctrlPr>
                                        <a:rPr lang="en-US" sz="3200" i="1">
                                          <a:latin typeface="Cambria Math" panose="02040503050406030204" pitchFamily="18" charset="0"/>
                                          <a:ea typeface="Cambria Math" panose="02040503050406030204" pitchFamily="18" charset="0"/>
                                        </a:rPr>
                                      </m:ctrlPr>
                                    </m:accPr>
                                    <m:e>
                                      <m:r>
                                        <a:rPr lang="en-US" sz="3200" i="1">
                                          <a:latin typeface="Cambria Math" panose="02040503050406030204" pitchFamily="18" charset="0"/>
                                          <a:ea typeface="Cambria Math" panose="02040503050406030204" pitchFamily="18" charset="0"/>
                                        </a:rPr>
                                        <m:t>𝑥</m:t>
                                      </m:r>
                                    </m:e>
                                  </m:acc>
                                </m:e>
                              </m:d>
                            </m:e>
                          </m:d>
                        </m:e>
                      </m:d>
                    </m:oMath>
                  </m:oMathPara>
                </a14:m>
                <a:endParaRPr lang="en-US" dirty="0"/>
              </a:p>
            </p:txBody>
          </p:sp>
        </mc:Choice>
        <mc:Fallback xmlns="">
          <p:sp>
            <p:nvSpPr>
              <p:cNvPr id="13" name="Rectangle 12">
                <a:extLst>
                  <a:ext uri="{FF2B5EF4-FFF2-40B4-BE49-F238E27FC236}">
                    <a16:creationId xmlns:a16="http://schemas.microsoft.com/office/drawing/2014/main" id="{93750419-5274-4B48-8B98-251D11B60047}"/>
                  </a:ext>
                </a:extLst>
              </p:cNvPr>
              <p:cNvSpPr>
                <a:spLocks noRot="1" noChangeAspect="1" noMove="1" noResize="1" noEditPoints="1" noAdjustHandles="1" noChangeArrowheads="1" noChangeShapeType="1" noTextEdit="1"/>
              </p:cNvSpPr>
              <p:nvPr/>
            </p:nvSpPr>
            <p:spPr>
              <a:xfrm>
                <a:off x="17098816" y="6900060"/>
                <a:ext cx="7116500" cy="829330"/>
              </a:xfrm>
              <a:prstGeom prst="rect">
                <a:avLst/>
              </a:prstGeom>
              <a:blipFill>
                <a:blip r:embed="rId6"/>
                <a:stretch>
                  <a:fillRect l="-178" t="-1493"/>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EFBF5897-302C-C343-B0B3-79AB45E01E20}"/>
              </a:ext>
            </a:extLst>
          </p:cNvPr>
          <p:cNvSpPr/>
          <p:nvPr/>
        </p:nvSpPr>
        <p:spPr>
          <a:xfrm>
            <a:off x="3629891" y="2641600"/>
            <a:ext cx="4184073" cy="960582"/>
          </a:xfrm>
          <a:prstGeom prst="rect">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Rectangle 16">
            <a:extLst>
              <a:ext uri="{FF2B5EF4-FFF2-40B4-BE49-F238E27FC236}">
                <a16:creationId xmlns:a16="http://schemas.microsoft.com/office/drawing/2014/main" id="{7522A552-EF34-DE4B-B1FB-CD27FCA11E2F}"/>
              </a:ext>
            </a:extLst>
          </p:cNvPr>
          <p:cNvSpPr/>
          <p:nvPr/>
        </p:nvSpPr>
        <p:spPr>
          <a:xfrm>
            <a:off x="17135680" y="6871855"/>
            <a:ext cx="7215875" cy="2743200"/>
          </a:xfrm>
          <a:prstGeom prst="rect">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2652644496"/>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1C6B3-1B82-0043-B47A-DDDDEDA59A19}"/>
              </a:ext>
            </a:extLst>
          </p:cNvPr>
          <p:cNvSpPr>
            <a:spLocks noGrp="1"/>
          </p:cNvSpPr>
          <p:nvPr>
            <p:ph type="title"/>
          </p:nvPr>
        </p:nvSpPr>
        <p:spPr/>
        <p:txBody>
          <a:bodyPr/>
          <a:lstStyle/>
          <a:p>
            <a:r>
              <a:rPr lang="en-US" dirty="0"/>
              <a:t>Deriving the Relationship II</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68349AD2-E4FF-4643-B980-FA2FE6FA9206}"/>
                  </a:ext>
                </a:extLst>
              </p:cNvPr>
              <p:cNvSpPr>
                <a:spLocks noGrp="1"/>
              </p:cNvSpPr>
              <p:nvPr>
                <p:ph type="body" idx="1"/>
              </p:nvPr>
            </p:nvSpPr>
            <p:spPr/>
            <p:txBody>
              <a:bodyPr/>
              <a:lstStyle/>
              <a:p>
                <a:r>
                  <a:rPr lang="en-US" sz="4000" dirty="0"/>
                  <a:t>Now, let </a:t>
                </a:r>
                <a14:m>
                  <m:oMath xmlns:m="http://schemas.openxmlformats.org/officeDocument/2006/math">
                    <m:acc>
                      <m:accPr>
                        <m:chr m:val="̅"/>
                        <m:ctrlPr>
                          <a:rPr lang="en-US" sz="4000" i="1">
                            <a:latin typeface="Cambria Math" panose="02040503050406030204" pitchFamily="18" charset="0"/>
                          </a:rPr>
                        </m:ctrlPr>
                      </m:accPr>
                      <m:e>
                        <m:r>
                          <a:rPr lang="en-US" sz="4000" i="1">
                            <a:latin typeface="Cambria Math" panose="02040503050406030204" pitchFamily="18" charset="0"/>
                          </a:rPr>
                          <m:t>𝑓</m:t>
                        </m:r>
                      </m:e>
                    </m:acc>
                    <m:r>
                      <a:rPr lang="en-US" sz="4000" i="1" dirty="0">
                        <a:latin typeface="Cambria Math" panose="02040503050406030204" pitchFamily="18" charset="0"/>
                      </a:rPr>
                      <m:t>(</m:t>
                    </m:r>
                    <m:acc>
                      <m:accPr>
                        <m:chr m:val="⃗"/>
                        <m:ctrlPr>
                          <a:rPr lang="en-US" sz="4000" i="1" dirty="0">
                            <a:latin typeface="Cambria Math" panose="02040503050406030204" pitchFamily="18" charset="0"/>
                          </a:rPr>
                        </m:ctrlPr>
                      </m:accPr>
                      <m:e>
                        <m:r>
                          <a:rPr lang="en-US" sz="4000" i="1" dirty="0">
                            <a:latin typeface="Cambria Math" panose="02040503050406030204" pitchFamily="18" charset="0"/>
                          </a:rPr>
                          <m:t>𝑥</m:t>
                        </m:r>
                      </m:e>
                    </m:acc>
                    <m:r>
                      <a:rPr lang="en-US" sz="4000" i="1" dirty="0">
                        <a:latin typeface="Cambria Math" panose="02040503050406030204" pitchFamily="18" charset="0"/>
                      </a:rPr>
                      <m:t>)= </m:t>
                    </m:r>
                    <m:sSub>
                      <m:sSubPr>
                        <m:ctrlPr>
                          <a:rPr lang="en-US" sz="4000" i="1" dirty="0">
                            <a:latin typeface="Cambria Math" panose="02040503050406030204" pitchFamily="18" charset="0"/>
                            <a:ea typeface="Cambria Math" panose="02040503050406030204" pitchFamily="18" charset="0"/>
                          </a:rPr>
                        </m:ctrlPr>
                      </m:sSubPr>
                      <m:e>
                        <m:r>
                          <a:rPr lang="en-US" sz="4000" i="1" dirty="0">
                            <a:latin typeface="Cambria Math" panose="02040503050406030204" pitchFamily="18" charset="0"/>
                            <a:ea typeface="Cambria Math" panose="02040503050406030204" pitchFamily="18" charset="0"/>
                          </a:rPr>
                          <m:t>𝔼</m:t>
                        </m:r>
                      </m:e>
                      <m:sub>
                        <m:r>
                          <a:rPr lang="en-US" sz="4000" i="1" dirty="0">
                            <a:latin typeface="Cambria Math" panose="02040503050406030204" pitchFamily="18" charset="0"/>
                            <a:ea typeface="Cambria Math" panose="02040503050406030204" pitchFamily="18" charset="0"/>
                          </a:rPr>
                          <m:t>𝒟</m:t>
                        </m:r>
                      </m:sub>
                    </m:sSub>
                    <m:r>
                      <a:rPr lang="en-US" sz="4000" i="1" dirty="0">
                        <a:latin typeface="Cambria Math" panose="02040503050406030204" pitchFamily="18" charset="0"/>
                        <a:ea typeface="Cambria Math" panose="02040503050406030204" pitchFamily="18" charset="0"/>
                      </a:rPr>
                      <m:t>[</m:t>
                    </m:r>
                    <m:sSub>
                      <m:sSubPr>
                        <m:ctrlPr>
                          <a:rPr lang="en-US" sz="4000" i="1" dirty="0">
                            <a:latin typeface="Cambria Math" panose="02040503050406030204" pitchFamily="18" charset="0"/>
                            <a:ea typeface="Cambria Math" panose="02040503050406030204" pitchFamily="18" charset="0"/>
                          </a:rPr>
                        </m:ctrlPr>
                      </m:sSubPr>
                      <m:e>
                        <m:acc>
                          <m:accPr>
                            <m:chr m:val="̂"/>
                            <m:ctrlPr>
                              <a:rPr lang="en-US" sz="4000" i="1" dirty="0">
                                <a:latin typeface="Cambria Math" panose="02040503050406030204" pitchFamily="18" charset="0"/>
                                <a:ea typeface="Cambria Math" panose="02040503050406030204" pitchFamily="18" charset="0"/>
                              </a:rPr>
                            </m:ctrlPr>
                          </m:accPr>
                          <m:e>
                            <m:r>
                              <a:rPr lang="en-US" sz="4000" i="1" dirty="0">
                                <a:latin typeface="Cambria Math" panose="02040503050406030204" pitchFamily="18" charset="0"/>
                                <a:ea typeface="Cambria Math" panose="02040503050406030204" pitchFamily="18" charset="0"/>
                              </a:rPr>
                              <m:t>𝑓</m:t>
                            </m:r>
                          </m:e>
                        </m:acc>
                      </m:e>
                      <m:sub>
                        <m:r>
                          <a:rPr lang="en-US" sz="4000" i="1" dirty="0">
                            <a:latin typeface="Cambria Math" panose="02040503050406030204" pitchFamily="18" charset="0"/>
                            <a:ea typeface="Cambria Math" panose="02040503050406030204" pitchFamily="18" charset="0"/>
                          </a:rPr>
                          <m:t>𝒟</m:t>
                        </m:r>
                      </m:sub>
                    </m:sSub>
                    <m:d>
                      <m:dPr>
                        <m:ctrlPr>
                          <a:rPr lang="en-US" sz="4000" i="1" dirty="0">
                            <a:latin typeface="Cambria Math" panose="02040503050406030204" pitchFamily="18" charset="0"/>
                            <a:ea typeface="Cambria Math" panose="02040503050406030204" pitchFamily="18" charset="0"/>
                          </a:rPr>
                        </m:ctrlPr>
                      </m:dPr>
                      <m:e>
                        <m:acc>
                          <m:accPr>
                            <m:chr m:val="⃗"/>
                            <m:ctrlPr>
                              <a:rPr lang="en-US" sz="4000" i="1" dirty="0">
                                <a:latin typeface="Cambria Math" panose="02040503050406030204" pitchFamily="18" charset="0"/>
                                <a:ea typeface="Cambria Math" panose="02040503050406030204" pitchFamily="18" charset="0"/>
                              </a:rPr>
                            </m:ctrlPr>
                          </m:accPr>
                          <m:e>
                            <m:r>
                              <a:rPr lang="en-US" sz="4000" i="1" dirty="0">
                                <a:latin typeface="Cambria Math" panose="02040503050406030204" pitchFamily="18" charset="0"/>
                                <a:ea typeface="Cambria Math" panose="02040503050406030204" pitchFamily="18" charset="0"/>
                              </a:rPr>
                              <m:t>𝑥</m:t>
                            </m:r>
                          </m:e>
                        </m:acc>
                      </m:e>
                    </m:d>
                    <m:r>
                      <a:rPr lang="en-US" sz="4000" i="1" dirty="0">
                        <a:latin typeface="Cambria Math" panose="02040503050406030204" pitchFamily="18" charset="0"/>
                        <a:ea typeface="Cambria Math" panose="02040503050406030204" pitchFamily="18" charset="0"/>
                      </a:rPr>
                      <m:t>]</m:t>
                    </m:r>
                  </m:oMath>
                </a14:m>
                <a:r>
                  <a:rPr lang="en-US" sz="4000" dirty="0"/>
                  <a:t> denote the average prediction of the ML model over every training set.  We may write:</a:t>
                </a:r>
              </a:p>
              <a:p>
                <a:pPr algn="ctr"/>
                <a14:m>
                  <m:oMathPara xmlns:m="http://schemas.openxmlformats.org/officeDocument/2006/math">
                    <m:oMathParaPr>
                      <m:jc m:val="centerGroup"/>
                    </m:oMathParaPr>
                    <m:oMath xmlns:m="http://schemas.openxmlformats.org/officeDocument/2006/math">
                      <m:sSub>
                        <m:sSubPr>
                          <m:ctrlPr>
                            <a:rPr lang="en-US" sz="4000" i="1">
                              <a:latin typeface="Cambria Math" panose="02040503050406030204" pitchFamily="18" charset="0"/>
                              <a:ea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𝔼</m:t>
                          </m:r>
                        </m:e>
                        <m:sub>
                          <m:r>
                            <a:rPr lang="en-US" sz="4000" i="1">
                              <a:latin typeface="Cambria Math" panose="02040503050406030204" pitchFamily="18" charset="0"/>
                              <a:ea typeface="Cambria Math" panose="02040503050406030204" pitchFamily="18" charset="0"/>
                            </a:rPr>
                            <m:t>𝒟</m:t>
                          </m:r>
                        </m:sub>
                      </m:sSub>
                      <m:d>
                        <m:dPr>
                          <m:begChr m:val="["/>
                          <m:endChr m:val="]"/>
                          <m:ctrlPr>
                            <a:rPr lang="en-US" sz="4000" i="1">
                              <a:latin typeface="Cambria Math" panose="02040503050406030204" pitchFamily="18" charset="0"/>
                              <a:ea typeface="Cambria Math" panose="02040503050406030204" pitchFamily="18" charset="0"/>
                            </a:rPr>
                          </m:ctrlPr>
                        </m:dPr>
                        <m:e>
                          <m:sSup>
                            <m:sSupPr>
                              <m:ctrlPr>
                                <a:rPr lang="en-US" sz="4000" i="1">
                                  <a:latin typeface="Cambria Math" panose="02040503050406030204" pitchFamily="18" charset="0"/>
                                  <a:ea typeface="Cambria Math" panose="02040503050406030204" pitchFamily="18" charset="0"/>
                                </a:rPr>
                              </m:ctrlPr>
                            </m:sSupPr>
                            <m:e>
                              <m:d>
                                <m:dPr>
                                  <m:ctrlPr>
                                    <a:rPr lang="en-US" sz="4000" i="1">
                                      <a:latin typeface="Cambria Math" panose="02040503050406030204" pitchFamily="18" charset="0"/>
                                      <a:ea typeface="Cambria Math" panose="02040503050406030204" pitchFamily="18" charset="0"/>
                                    </a:rPr>
                                  </m:ctrlPr>
                                </m:dPr>
                                <m:e>
                                  <m:r>
                                    <a:rPr lang="en-US" sz="4000" i="1">
                                      <a:latin typeface="Cambria Math" panose="02040503050406030204" pitchFamily="18" charset="0"/>
                                      <a:ea typeface="Cambria Math" panose="02040503050406030204" pitchFamily="18" charset="0"/>
                                    </a:rPr>
                                    <m:t>𝑓</m:t>
                                  </m:r>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𝑥</m:t>
                                          </m:r>
                                        </m:e>
                                      </m:acc>
                                    </m:e>
                                  </m:d>
                                  <m:r>
                                    <a:rPr lang="en-US" sz="4000" i="1">
                                      <a:latin typeface="Cambria Math" panose="02040503050406030204" pitchFamily="18" charset="0"/>
                                      <a:ea typeface="Cambria Math" panose="02040503050406030204" pitchFamily="18" charset="0"/>
                                    </a:rPr>
                                    <m:t>−</m:t>
                                  </m:r>
                                  <m:sSub>
                                    <m:sSubPr>
                                      <m:ctrlPr>
                                        <a:rPr lang="en-US" sz="4000" i="1">
                                          <a:latin typeface="Cambria Math" panose="02040503050406030204" pitchFamily="18" charset="0"/>
                                          <a:ea typeface="Cambria Math" panose="02040503050406030204" pitchFamily="18" charset="0"/>
                                        </a:rPr>
                                      </m:ctrlPr>
                                    </m:sSub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𝑓</m:t>
                                          </m:r>
                                        </m:e>
                                      </m:acc>
                                    </m:e>
                                    <m:sub>
                                      <m:r>
                                        <a:rPr lang="en-US" sz="4000" i="1">
                                          <a:latin typeface="Cambria Math" panose="02040503050406030204" pitchFamily="18" charset="0"/>
                                          <a:ea typeface="Cambria Math" panose="02040503050406030204" pitchFamily="18" charset="0"/>
                                        </a:rPr>
                                        <m:t>𝒟</m:t>
                                      </m:r>
                                    </m:sub>
                                  </m:sSub>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𝑥</m:t>
                                          </m:r>
                                        </m:e>
                                      </m:acc>
                                    </m:e>
                                  </m:d>
                                </m:e>
                              </m:d>
                            </m:e>
                            <m:sup>
                              <m:r>
                                <a:rPr lang="en-US" sz="4000" i="1">
                                  <a:latin typeface="Cambria Math" panose="02040503050406030204" pitchFamily="18" charset="0"/>
                                  <a:ea typeface="Cambria Math" panose="02040503050406030204" pitchFamily="18" charset="0"/>
                                </a:rPr>
                                <m:t>2</m:t>
                              </m:r>
                            </m:sup>
                          </m:sSup>
                        </m:e>
                      </m:d>
                      <m:r>
                        <a:rPr lang="en-US" sz="4000">
                          <a:latin typeface="Cambria Math" panose="02040503050406030204" pitchFamily="18" charset="0"/>
                          <a:ea typeface="Cambria Math" panose="02040503050406030204" pitchFamily="18" charset="0"/>
                        </a:rPr>
                        <m:t>=</m:t>
                      </m:r>
                      <m:sSub>
                        <m:sSubPr>
                          <m:ctrlPr>
                            <a:rPr lang="en-US" sz="4000" i="1">
                              <a:latin typeface="Cambria Math" panose="02040503050406030204" pitchFamily="18" charset="0"/>
                              <a:ea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𝔼</m:t>
                          </m:r>
                        </m:e>
                        <m:sub>
                          <m:r>
                            <a:rPr lang="en-US" sz="4000" i="1">
                              <a:latin typeface="Cambria Math" panose="02040503050406030204" pitchFamily="18" charset="0"/>
                              <a:ea typeface="Cambria Math" panose="02040503050406030204" pitchFamily="18" charset="0"/>
                            </a:rPr>
                            <m:t>𝒟</m:t>
                          </m:r>
                        </m:sub>
                      </m:sSub>
                      <m:d>
                        <m:dPr>
                          <m:begChr m:val="["/>
                          <m:endChr m:val="]"/>
                          <m:ctrlPr>
                            <a:rPr lang="en-US" sz="4000" i="1">
                              <a:latin typeface="Cambria Math" panose="02040503050406030204" pitchFamily="18" charset="0"/>
                              <a:ea typeface="Cambria Math" panose="02040503050406030204" pitchFamily="18" charset="0"/>
                            </a:rPr>
                          </m:ctrlPr>
                        </m:dPr>
                        <m:e>
                          <m:sSup>
                            <m:sSupPr>
                              <m:ctrlPr>
                                <a:rPr lang="en-US" sz="4000" i="1">
                                  <a:latin typeface="Cambria Math" panose="02040503050406030204" pitchFamily="18" charset="0"/>
                                  <a:ea typeface="Cambria Math" panose="02040503050406030204" pitchFamily="18" charset="0"/>
                                </a:rPr>
                              </m:ctrlPr>
                            </m:sSupPr>
                            <m:e>
                              <m:d>
                                <m:dPr>
                                  <m:ctrlPr>
                                    <a:rPr lang="en-US" sz="4000" i="1">
                                      <a:latin typeface="Cambria Math" panose="02040503050406030204" pitchFamily="18" charset="0"/>
                                      <a:ea typeface="Cambria Math" panose="02040503050406030204" pitchFamily="18" charset="0"/>
                                    </a:rPr>
                                  </m:ctrlPr>
                                </m:dPr>
                                <m:e>
                                  <m:r>
                                    <a:rPr lang="en-US" sz="4000" i="1">
                                      <a:latin typeface="Cambria Math" panose="02040503050406030204" pitchFamily="18" charset="0"/>
                                      <a:ea typeface="Cambria Math" panose="02040503050406030204" pitchFamily="18" charset="0"/>
                                    </a:rPr>
                                    <m:t>𝑓</m:t>
                                  </m:r>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𝑥</m:t>
                                          </m:r>
                                        </m:e>
                                      </m:acc>
                                    </m:e>
                                  </m:d>
                                  <m:r>
                                    <a:rPr lang="en-US" sz="4000" i="1">
                                      <a:latin typeface="Cambria Math" panose="02040503050406030204" pitchFamily="18" charset="0"/>
                                      <a:ea typeface="Cambria Math" panose="02040503050406030204" pitchFamily="18" charset="0"/>
                                    </a:rPr>
                                    <m:t>−</m:t>
                                  </m:r>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𝑓</m:t>
                                      </m:r>
                                    </m:e>
                                  </m:acc>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𝑥</m:t>
                                          </m:r>
                                        </m:e>
                                      </m:acc>
                                    </m:e>
                                  </m:d>
                                  <m:r>
                                    <a:rPr lang="en-US" sz="4000" i="1">
                                      <a:latin typeface="Cambria Math" panose="02040503050406030204" pitchFamily="18" charset="0"/>
                                      <a:ea typeface="Cambria Math" panose="02040503050406030204" pitchFamily="18" charset="0"/>
                                    </a:rPr>
                                    <m:t>+</m:t>
                                  </m:r>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𝑓</m:t>
                                      </m:r>
                                    </m:e>
                                  </m:acc>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𝑥</m:t>
                                          </m:r>
                                        </m:e>
                                      </m:acc>
                                    </m:e>
                                  </m:d>
                                  <m:r>
                                    <a:rPr lang="en-US" sz="4000" i="1">
                                      <a:latin typeface="Cambria Math" panose="02040503050406030204" pitchFamily="18" charset="0"/>
                                      <a:ea typeface="Cambria Math" panose="02040503050406030204" pitchFamily="18" charset="0"/>
                                    </a:rPr>
                                    <m:t>−</m:t>
                                  </m:r>
                                  <m:sSub>
                                    <m:sSubPr>
                                      <m:ctrlPr>
                                        <a:rPr lang="en-US" sz="4000" i="1">
                                          <a:latin typeface="Cambria Math" panose="02040503050406030204" pitchFamily="18" charset="0"/>
                                          <a:ea typeface="Cambria Math" panose="02040503050406030204" pitchFamily="18" charset="0"/>
                                        </a:rPr>
                                      </m:ctrlPr>
                                    </m:sSub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𝑓</m:t>
                                          </m:r>
                                        </m:e>
                                      </m:acc>
                                    </m:e>
                                    <m:sub>
                                      <m:r>
                                        <a:rPr lang="en-US" sz="4000" i="1">
                                          <a:latin typeface="Cambria Math" panose="02040503050406030204" pitchFamily="18" charset="0"/>
                                          <a:ea typeface="Cambria Math" panose="02040503050406030204" pitchFamily="18" charset="0"/>
                                        </a:rPr>
                                        <m:t>𝒟</m:t>
                                      </m:r>
                                    </m:sub>
                                  </m:sSub>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𝑥</m:t>
                                          </m:r>
                                        </m:e>
                                      </m:acc>
                                    </m:e>
                                  </m:d>
                                </m:e>
                              </m:d>
                            </m:e>
                            <m:sup>
                              <m:r>
                                <a:rPr lang="en-US" sz="4000" i="1">
                                  <a:latin typeface="Cambria Math" panose="02040503050406030204" pitchFamily="18" charset="0"/>
                                  <a:ea typeface="Cambria Math" panose="02040503050406030204" pitchFamily="18" charset="0"/>
                                </a:rPr>
                                <m:t>2</m:t>
                              </m:r>
                            </m:sup>
                          </m:sSup>
                        </m:e>
                      </m:d>
                    </m:oMath>
                  </m:oMathPara>
                </a14:m>
                <a:endParaRPr lang="en-US" sz="4000" dirty="0"/>
              </a:p>
              <a:p>
                <a:pPr algn="ctr"/>
                <a:r>
                  <a:rPr lang="en-US" sz="4000" dirty="0"/>
                  <a:t>= </a:t>
                </a:r>
                <a14:m>
                  <m:oMath xmlns:m="http://schemas.openxmlformats.org/officeDocument/2006/math">
                    <m:sSub>
                      <m:sSubPr>
                        <m:ctrlPr>
                          <a:rPr lang="en-US" sz="4000" i="1">
                            <a:latin typeface="Cambria Math" panose="02040503050406030204" pitchFamily="18" charset="0"/>
                            <a:ea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𝔼</m:t>
                        </m:r>
                      </m:e>
                      <m:sub>
                        <m:r>
                          <a:rPr lang="en-US" sz="4000" i="1">
                            <a:latin typeface="Cambria Math" panose="02040503050406030204" pitchFamily="18" charset="0"/>
                            <a:ea typeface="Cambria Math" panose="02040503050406030204" pitchFamily="18" charset="0"/>
                          </a:rPr>
                          <m:t>𝒟</m:t>
                        </m:r>
                      </m:sub>
                    </m:sSub>
                    <m:d>
                      <m:dPr>
                        <m:begChr m:val="["/>
                        <m:endChr m:val="]"/>
                        <m:ctrlPr>
                          <a:rPr lang="en-US" sz="4000" i="1">
                            <a:latin typeface="Cambria Math" panose="02040503050406030204" pitchFamily="18" charset="0"/>
                            <a:ea typeface="Cambria Math" panose="02040503050406030204" pitchFamily="18" charset="0"/>
                          </a:rPr>
                        </m:ctrlPr>
                      </m:dPr>
                      <m:e>
                        <m:sSup>
                          <m:sSupPr>
                            <m:ctrlPr>
                              <a:rPr lang="en-US" sz="4000" i="1">
                                <a:latin typeface="Cambria Math" panose="02040503050406030204" pitchFamily="18" charset="0"/>
                                <a:ea typeface="Cambria Math" panose="02040503050406030204" pitchFamily="18" charset="0"/>
                              </a:rPr>
                            </m:ctrlPr>
                          </m:sSupPr>
                          <m:e>
                            <m:d>
                              <m:dPr>
                                <m:ctrlPr>
                                  <a:rPr lang="en-US" sz="4000" i="1">
                                    <a:latin typeface="Cambria Math" panose="02040503050406030204" pitchFamily="18" charset="0"/>
                                    <a:ea typeface="Cambria Math" panose="02040503050406030204" pitchFamily="18" charset="0"/>
                                  </a:rPr>
                                </m:ctrlPr>
                              </m:dPr>
                              <m:e>
                                <m:r>
                                  <a:rPr lang="en-US" sz="4000" i="1">
                                    <a:latin typeface="Cambria Math" panose="02040503050406030204" pitchFamily="18" charset="0"/>
                                    <a:ea typeface="Cambria Math" panose="02040503050406030204" pitchFamily="18" charset="0"/>
                                  </a:rPr>
                                  <m:t>𝑓</m:t>
                                </m:r>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𝑥</m:t>
                                        </m:r>
                                      </m:e>
                                    </m:acc>
                                  </m:e>
                                </m:d>
                                <m:r>
                                  <a:rPr lang="en-US" sz="4000" i="1">
                                    <a:latin typeface="Cambria Math" panose="02040503050406030204" pitchFamily="18" charset="0"/>
                                    <a:ea typeface="Cambria Math" panose="02040503050406030204" pitchFamily="18" charset="0"/>
                                  </a:rPr>
                                  <m:t>−</m:t>
                                </m:r>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𝑓</m:t>
                                    </m:r>
                                  </m:e>
                                </m:acc>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𝑥</m:t>
                                        </m:r>
                                      </m:e>
                                    </m:acc>
                                  </m:e>
                                </m:d>
                              </m:e>
                            </m:d>
                          </m:e>
                          <m:sup>
                            <m:r>
                              <a:rPr lang="en-US" sz="4000" i="1">
                                <a:latin typeface="Cambria Math" panose="02040503050406030204" pitchFamily="18" charset="0"/>
                                <a:ea typeface="Cambria Math" panose="02040503050406030204" pitchFamily="18" charset="0"/>
                              </a:rPr>
                              <m:t>2</m:t>
                            </m:r>
                          </m:sup>
                        </m:sSup>
                      </m:e>
                    </m:d>
                    <m:r>
                      <a:rPr lang="en-US" sz="4000" i="1">
                        <a:latin typeface="Cambria Math" panose="02040503050406030204" pitchFamily="18" charset="0"/>
                        <a:ea typeface="Cambria Math" panose="02040503050406030204" pitchFamily="18" charset="0"/>
                      </a:rPr>
                      <m:t>+</m:t>
                    </m:r>
                    <m:sSub>
                      <m:sSubPr>
                        <m:ctrlPr>
                          <a:rPr lang="en-US" sz="4000" i="1">
                            <a:latin typeface="Cambria Math" panose="02040503050406030204" pitchFamily="18" charset="0"/>
                            <a:ea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𝔼</m:t>
                        </m:r>
                      </m:e>
                      <m:sub>
                        <m:r>
                          <a:rPr lang="en-US" sz="4000" i="1">
                            <a:latin typeface="Cambria Math" panose="02040503050406030204" pitchFamily="18" charset="0"/>
                            <a:ea typeface="Cambria Math" panose="02040503050406030204" pitchFamily="18" charset="0"/>
                          </a:rPr>
                          <m:t>𝒟</m:t>
                        </m:r>
                      </m:sub>
                    </m:sSub>
                    <m:d>
                      <m:dPr>
                        <m:begChr m:val="["/>
                        <m:endChr m:val="]"/>
                        <m:ctrlPr>
                          <a:rPr lang="en-US" sz="4000" i="1">
                            <a:latin typeface="Cambria Math" panose="02040503050406030204" pitchFamily="18" charset="0"/>
                            <a:ea typeface="Cambria Math" panose="02040503050406030204" pitchFamily="18" charset="0"/>
                          </a:rPr>
                        </m:ctrlPr>
                      </m:dPr>
                      <m:e>
                        <m:sSup>
                          <m:sSupPr>
                            <m:ctrlPr>
                              <a:rPr lang="en-US" sz="4000" i="1">
                                <a:latin typeface="Cambria Math" panose="02040503050406030204" pitchFamily="18" charset="0"/>
                                <a:ea typeface="Cambria Math" panose="02040503050406030204" pitchFamily="18" charset="0"/>
                              </a:rPr>
                            </m:ctrlPr>
                          </m:sSupPr>
                          <m:e>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𝑓</m:t>
                                    </m:r>
                                  </m:e>
                                </m:acc>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𝑥</m:t>
                                        </m:r>
                                      </m:e>
                                    </m:acc>
                                  </m:e>
                                </m:d>
                                <m:r>
                                  <a:rPr lang="en-US" sz="4000" i="1">
                                    <a:latin typeface="Cambria Math" panose="02040503050406030204" pitchFamily="18" charset="0"/>
                                    <a:ea typeface="Cambria Math" panose="02040503050406030204" pitchFamily="18" charset="0"/>
                                  </a:rPr>
                                  <m:t>−</m:t>
                                </m:r>
                                <m:sSub>
                                  <m:sSubPr>
                                    <m:ctrlPr>
                                      <a:rPr lang="en-US" sz="4000" i="1">
                                        <a:latin typeface="Cambria Math" panose="02040503050406030204" pitchFamily="18" charset="0"/>
                                        <a:ea typeface="Cambria Math" panose="02040503050406030204" pitchFamily="18" charset="0"/>
                                      </a:rPr>
                                    </m:ctrlPr>
                                  </m:sSub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𝑓</m:t>
                                        </m:r>
                                      </m:e>
                                    </m:acc>
                                  </m:e>
                                  <m:sub>
                                    <m:r>
                                      <a:rPr lang="en-US" sz="4000" i="1">
                                        <a:latin typeface="Cambria Math" panose="02040503050406030204" pitchFamily="18" charset="0"/>
                                        <a:ea typeface="Cambria Math" panose="02040503050406030204" pitchFamily="18" charset="0"/>
                                      </a:rPr>
                                      <m:t>𝒟</m:t>
                                    </m:r>
                                  </m:sub>
                                </m:sSub>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𝑥</m:t>
                                        </m:r>
                                      </m:e>
                                    </m:acc>
                                  </m:e>
                                </m:d>
                              </m:e>
                            </m:d>
                          </m:e>
                          <m:sup>
                            <m:r>
                              <a:rPr lang="en-US" sz="4000" i="1">
                                <a:latin typeface="Cambria Math" panose="02040503050406030204" pitchFamily="18" charset="0"/>
                                <a:ea typeface="Cambria Math" panose="02040503050406030204" pitchFamily="18" charset="0"/>
                              </a:rPr>
                              <m:t>2</m:t>
                            </m:r>
                          </m:sup>
                        </m:sSup>
                      </m:e>
                    </m:d>
                  </m:oMath>
                </a14:m>
                <a:endParaRPr lang="en-US" sz="4000" dirty="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+2⋅</m:t>
                      </m:r>
                      <m:sSub>
                        <m:sSubPr>
                          <m:ctrlPr>
                            <a:rPr lang="en-US" sz="4000" i="1">
                              <a:latin typeface="Cambria Math" panose="02040503050406030204" pitchFamily="18" charset="0"/>
                              <a:ea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𝔼</m:t>
                          </m:r>
                        </m:e>
                        <m:sub>
                          <m:r>
                            <a:rPr lang="en-US" sz="4000" i="1">
                              <a:latin typeface="Cambria Math" panose="02040503050406030204" pitchFamily="18" charset="0"/>
                              <a:ea typeface="Cambria Math" panose="02040503050406030204" pitchFamily="18" charset="0"/>
                            </a:rPr>
                            <m:t>𝑦</m:t>
                          </m:r>
                          <m:r>
                            <a:rPr lang="en-US" sz="4000" i="1">
                              <a:latin typeface="Cambria Math" panose="02040503050406030204" pitchFamily="18" charset="0"/>
                              <a:ea typeface="Cambria Math" panose="02040503050406030204" pitchFamily="18" charset="0"/>
                            </a:rPr>
                            <m:t>,</m:t>
                          </m:r>
                          <m:r>
                            <a:rPr lang="en-US" sz="4000" i="1">
                              <a:latin typeface="Cambria Math" panose="02040503050406030204" pitchFamily="18" charset="0"/>
                              <a:ea typeface="Cambria Math" panose="02040503050406030204" pitchFamily="18" charset="0"/>
                            </a:rPr>
                            <m:t>𝒟</m:t>
                          </m:r>
                        </m:sub>
                      </m:sSub>
                      <m:d>
                        <m:dPr>
                          <m:begChr m:val="["/>
                          <m:endChr m:val="]"/>
                          <m:ctrlPr>
                            <a:rPr lang="en-US" sz="4000" i="1">
                              <a:latin typeface="Cambria Math" panose="02040503050406030204" pitchFamily="18" charset="0"/>
                              <a:ea typeface="Cambria Math" panose="02040503050406030204" pitchFamily="18" charset="0"/>
                            </a:rPr>
                          </m:ctrlPr>
                        </m:dPr>
                        <m:e>
                          <m:d>
                            <m:dPr>
                              <m:ctrlPr>
                                <a:rPr lang="en-US" sz="4000" i="1">
                                  <a:latin typeface="Cambria Math" panose="02040503050406030204" pitchFamily="18" charset="0"/>
                                  <a:ea typeface="Cambria Math" panose="02040503050406030204" pitchFamily="18" charset="0"/>
                                </a:rPr>
                              </m:ctrlPr>
                            </m:dPr>
                            <m:e>
                              <m:r>
                                <a:rPr lang="en-US" sz="4000" i="1">
                                  <a:latin typeface="Cambria Math" panose="02040503050406030204" pitchFamily="18" charset="0"/>
                                  <a:ea typeface="Cambria Math" panose="02040503050406030204" pitchFamily="18" charset="0"/>
                                </a:rPr>
                                <m:t>𝑓</m:t>
                              </m:r>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𝑥</m:t>
                                      </m:r>
                                    </m:e>
                                  </m:acc>
                                </m:e>
                              </m:d>
                              <m:r>
                                <a:rPr lang="en-US" sz="4000" i="1">
                                  <a:latin typeface="Cambria Math" panose="02040503050406030204" pitchFamily="18" charset="0"/>
                                  <a:ea typeface="Cambria Math" panose="02040503050406030204" pitchFamily="18" charset="0"/>
                                </a:rPr>
                                <m:t>−</m:t>
                              </m:r>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𝑓</m:t>
                                  </m:r>
                                </m:e>
                              </m:acc>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𝑥</m:t>
                                      </m:r>
                                    </m:e>
                                  </m:acc>
                                </m:e>
                              </m:d>
                            </m:e>
                          </m:d>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𝑓</m:t>
                                  </m:r>
                                </m:e>
                              </m:acc>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𝑥</m:t>
                                      </m:r>
                                    </m:e>
                                  </m:acc>
                                </m:e>
                              </m:d>
                              <m:r>
                                <a:rPr lang="en-US" sz="4000" i="1">
                                  <a:latin typeface="Cambria Math" panose="02040503050406030204" pitchFamily="18" charset="0"/>
                                  <a:ea typeface="Cambria Math" panose="02040503050406030204" pitchFamily="18" charset="0"/>
                                </a:rPr>
                                <m:t>−</m:t>
                              </m:r>
                              <m:sSub>
                                <m:sSubPr>
                                  <m:ctrlPr>
                                    <a:rPr lang="en-US" sz="4000" i="1">
                                      <a:latin typeface="Cambria Math" panose="02040503050406030204" pitchFamily="18" charset="0"/>
                                      <a:ea typeface="Cambria Math" panose="02040503050406030204" pitchFamily="18" charset="0"/>
                                    </a:rPr>
                                  </m:ctrlPr>
                                </m:sSub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𝑓</m:t>
                                      </m:r>
                                    </m:e>
                                  </m:acc>
                                </m:e>
                                <m:sub>
                                  <m:r>
                                    <a:rPr lang="en-US" sz="4000" i="1">
                                      <a:latin typeface="Cambria Math" panose="02040503050406030204" pitchFamily="18" charset="0"/>
                                      <a:ea typeface="Cambria Math" panose="02040503050406030204" pitchFamily="18" charset="0"/>
                                    </a:rPr>
                                    <m:t>𝒟</m:t>
                                  </m:r>
                                </m:sub>
                              </m:sSub>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𝑥</m:t>
                                      </m:r>
                                    </m:e>
                                  </m:acc>
                                </m:e>
                              </m:d>
                            </m:e>
                          </m:d>
                        </m:e>
                      </m:d>
                    </m:oMath>
                  </m:oMathPara>
                </a14:m>
                <a:endParaRPr lang="en-US" sz="4000" dirty="0"/>
              </a:p>
              <a:p>
                <a:endParaRPr lang="en-US" sz="4000" dirty="0"/>
              </a:p>
              <a:p>
                <a:r>
                  <a:rPr lang="en-US" sz="4000" dirty="0"/>
                  <a:t>Thus the last term is zero.</a:t>
                </a:r>
              </a:p>
              <a:p>
                <a:r>
                  <a:rPr lang="en-US" sz="4000" dirty="0"/>
                  <a:t>Also note</a:t>
                </a:r>
                <a:r>
                  <a:rPr lang="en-US" sz="4000" dirty="0">
                    <a:ea typeface="Cambria Math" panose="02040503050406030204" pitchFamily="18" charset="0"/>
                  </a:rPr>
                  <a:t> </a:t>
                </a:r>
                <a14:m>
                  <m:oMath xmlns:m="http://schemas.openxmlformats.org/officeDocument/2006/math">
                    <m:r>
                      <a:rPr lang="en-US" sz="4000" i="1">
                        <a:latin typeface="Cambria Math" panose="02040503050406030204" pitchFamily="18" charset="0"/>
                        <a:ea typeface="Cambria Math" panose="02040503050406030204" pitchFamily="18" charset="0"/>
                      </a:rPr>
                      <m:t>𝑓</m:t>
                    </m:r>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𝑥</m:t>
                            </m:r>
                          </m:e>
                        </m:acc>
                      </m:e>
                    </m:d>
                    <m:r>
                      <a:rPr lang="en-US" sz="4000" i="1">
                        <a:latin typeface="Cambria Math" panose="02040503050406030204" pitchFamily="18" charset="0"/>
                        <a:ea typeface="Cambria Math" panose="02040503050406030204" pitchFamily="18" charset="0"/>
                      </a:rPr>
                      <m:t>−</m:t>
                    </m:r>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𝑓</m:t>
                        </m:r>
                      </m:e>
                    </m:acc>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𝑥</m:t>
                            </m:r>
                          </m:e>
                        </m:acc>
                      </m:e>
                    </m:d>
                  </m:oMath>
                </a14:m>
                <a:r>
                  <a:rPr lang="en-US" sz="4000" dirty="0"/>
                  <a:t> is not random, so the expectation does nothing on the left.</a:t>
                </a:r>
              </a:p>
            </p:txBody>
          </p:sp>
        </mc:Choice>
        <mc:Fallback xmlns="">
          <p:sp>
            <p:nvSpPr>
              <p:cNvPr id="3" name="Text Placeholder 2">
                <a:extLst>
                  <a:ext uri="{FF2B5EF4-FFF2-40B4-BE49-F238E27FC236}">
                    <a16:creationId xmlns:a16="http://schemas.microsoft.com/office/drawing/2014/main" id="{68349AD2-E4FF-4643-B980-FA2FE6FA9206}"/>
                  </a:ext>
                </a:extLst>
              </p:cNvPr>
              <p:cNvSpPr>
                <a:spLocks noGrp="1" noRot="1" noChangeAspect="1" noMove="1" noResize="1" noEditPoints="1" noAdjustHandles="1" noChangeArrowheads="1" noChangeShapeType="1" noTextEdit="1"/>
              </p:cNvSpPr>
              <p:nvPr>
                <p:ph type="body" idx="1"/>
              </p:nvPr>
            </p:nvSpPr>
            <p:spPr>
              <a:blipFill>
                <a:blip r:embed="rId3"/>
                <a:stretch>
                  <a:fillRect l="-1208" t="-2065" b="-10499"/>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C573C7D8-9875-E642-B14A-E26DB2079168}"/>
              </a:ext>
            </a:extLst>
          </p:cNvPr>
          <p:cNvSpPr txBox="1"/>
          <p:nvPr/>
        </p:nvSpPr>
        <p:spPr>
          <a:xfrm>
            <a:off x="9681650" y="8201030"/>
            <a:ext cx="3416324" cy="1015663"/>
          </a:xfrm>
          <a:prstGeom prst="rect">
            <a:avLst/>
          </a:prstGeom>
          <a:solidFill>
            <a:schemeClr val="accent3"/>
          </a:solid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Doesn’t depend on the dataset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09FDC9-885C-0C44-B963-BFA6BD239561}"/>
                  </a:ext>
                </a:extLst>
              </p:cNvPr>
              <p:cNvSpPr txBox="1"/>
              <p:nvPr/>
            </p:nvSpPr>
            <p:spPr>
              <a:xfrm>
                <a:off x="13521715" y="8201030"/>
                <a:ext cx="3416325" cy="1015663"/>
              </a:xfrm>
              <a:prstGeom prst="rect">
                <a:avLst/>
              </a:prstGeom>
              <a:solidFill>
                <a:schemeClr val="accent3"/>
              </a:solid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Mean zero when averaged over </a:t>
                </a:r>
                <a14:m>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𝒟</m:t>
                    </m:r>
                  </m:oMath>
                </a14:m>
                <a:endParaRPr lang="en-US" b="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mc:Choice>
        <mc:Fallback xmlns="">
          <p:sp>
            <p:nvSpPr>
              <p:cNvPr id="7" name="TextBox 6">
                <a:extLst>
                  <a:ext uri="{FF2B5EF4-FFF2-40B4-BE49-F238E27FC236}">
                    <a16:creationId xmlns:a16="http://schemas.microsoft.com/office/drawing/2014/main" id="{3F09FDC9-885C-0C44-B963-BFA6BD239561}"/>
                  </a:ext>
                </a:extLst>
              </p:cNvPr>
              <p:cNvSpPr txBox="1">
                <a:spLocks noRot="1" noChangeAspect="1" noMove="1" noResize="1" noEditPoints="1" noAdjustHandles="1" noChangeArrowheads="1" noChangeShapeType="1" noTextEdit="1"/>
              </p:cNvSpPr>
              <p:nvPr/>
            </p:nvSpPr>
            <p:spPr>
              <a:xfrm>
                <a:off x="13521715" y="8201030"/>
                <a:ext cx="3416325" cy="1015663"/>
              </a:xfrm>
              <a:prstGeom prst="rect">
                <a:avLst/>
              </a:prstGeom>
              <a:blipFill>
                <a:blip r:embed="rId4"/>
                <a:stretch>
                  <a:fillRect t="-6173" r="-741" b="-16049"/>
                </a:stretch>
              </a:blipFill>
              <a:ln>
                <a:noFill/>
              </a:ln>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96DE859B-77B7-5F4A-857D-DE840ED4E0EA}"/>
              </a:ext>
            </a:extLst>
          </p:cNvPr>
          <p:cNvCxnSpPr>
            <a:cxnSpLocks/>
            <a:stCxn id="6" idx="0"/>
          </p:cNvCxnSpPr>
          <p:nvPr/>
        </p:nvCxnSpPr>
        <p:spPr>
          <a:xfrm flipV="1">
            <a:off x="11389812" y="7532020"/>
            <a:ext cx="208630" cy="669010"/>
          </a:xfrm>
          <a:prstGeom prst="straightConnector1">
            <a:avLst/>
          </a:prstGeom>
          <a:noFill/>
          <a:ln w="47625"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1" name="Straight Arrow Connector 10">
            <a:extLst>
              <a:ext uri="{FF2B5EF4-FFF2-40B4-BE49-F238E27FC236}">
                <a16:creationId xmlns:a16="http://schemas.microsoft.com/office/drawing/2014/main" id="{BEF84D86-781D-D64B-992B-DC700FCB7606}"/>
              </a:ext>
            </a:extLst>
          </p:cNvPr>
          <p:cNvCxnSpPr>
            <a:cxnSpLocks/>
            <a:stCxn id="7" idx="0"/>
          </p:cNvCxnSpPr>
          <p:nvPr/>
        </p:nvCxnSpPr>
        <p:spPr>
          <a:xfrm flipH="1" flipV="1">
            <a:off x="14991347" y="7532020"/>
            <a:ext cx="238531" cy="669010"/>
          </a:xfrm>
          <a:prstGeom prst="straightConnector1">
            <a:avLst/>
          </a:prstGeom>
          <a:noFill/>
          <a:ln w="47625"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363ADD77-7922-9946-9E7E-FBB6F6834353}"/>
              </a:ext>
            </a:extLst>
          </p:cNvPr>
          <p:cNvSpPr txBox="1"/>
          <p:nvPr/>
        </p:nvSpPr>
        <p:spPr>
          <a:xfrm>
            <a:off x="4456649" y="4292469"/>
            <a:ext cx="950580"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4400">
                <a:solidFill>
                  <a:srgbClr val="00B050"/>
                </a:solidFill>
                <a:latin typeface="Amazon Ember"/>
                <a:ea typeface="Amazon Ember"/>
                <a:cs typeface="Amazon Ember"/>
              </a:defRPr>
            </a:lvl1pPr>
          </a:lstStyle>
          <a:p>
            <a:r>
              <a:rPr lang="en-US" dirty="0">
                <a:solidFill>
                  <a:srgbClr val="0070C0"/>
                </a:solidFill>
              </a:rPr>
              <a:t>(2)</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6DA3944-4D27-7243-A964-A8AA612C0858}"/>
                  </a:ext>
                </a:extLst>
              </p:cNvPr>
              <p:cNvSpPr txBox="1"/>
              <p:nvPr/>
            </p:nvSpPr>
            <p:spPr>
              <a:xfrm>
                <a:off x="16500693" y="870852"/>
                <a:ext cx="7038850" cy="1477328"/>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3200" b="0" u="none" strike="noStrike" cap="none" spc="0" normalizeH="0" baseline="0" dirty="0">
                    <a:ln>
                      <a:noFill/>
                    </a:ln>
                    <a:solidFill>
                      <a:srgbClr val="000000"/>
                    </a:solidFill>
                    <a:effectLst/>
                    <a:uFillTx/>
                    <a:ea typeface="Cambria Math" panose="02040503050406030204" pitchFamily="18" charset="0"/>
                    <a:sym typeface="Helvetica Neue"/>
                  </a:rPr>
                  <a:t>E</a:t>
                </a:r>
                <a14:m>
                  <m:oMath xmlns:m="http://schemas.openxmlformats.org/officeDocument/2006/math">
                    <m:d>
                      <m:dPr>
                        <m:begChr m:val="["/>
                        <m:endChr m:val="]"/>
                        <m:ctrlPr>
                          <a:rPr kumimoji="0" lang="en-US" sz="32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ctrlPr>
                      </m:dPr>
                      <m:e>
                        <m:r>
                          <a:rPr kumimoji="0" lang="en-US" sz="32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𝑋</m:t>
                        </m:r>
                        <m:r>
                          <a:rPr kumimoji="0" lang="en-US" sz="32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m:t>
                        </m:r>
                        <m:r>
                          <a:rPr kumimoji="0" lang="en-US" sz="32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𝑌</m:t>
                        </m:r>
                      </m:e>
                    </m:d>
                    <m:r>
                      <a:rPr kumimoji="0" lang="en-US" sz="32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m:t>
                    </m:r>
                    <m:r>
                      <a:rPr kumimoji="0" lang="en-US" sz="32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𝐸</m:t>
                    </m:r>
                    <m:d>
                      <m:dPr>
                        <m:begChr m:val="["/>
                        <m:endChr m:val="]"/>
                        <m:ctrlPr>
                          <a:rPr kumimoji="0" lang="en-US" sz="32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ctrlPr>
                      </m:dPr>
                      <m:e>
                        <m:r>
                          <a:rPr kumimoji="0" lang="en-US" sz="32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𝑋</m:t>
                        </m:r>
                      </m:e>
                    </m:d>
                    <m:r>
                      <a:rPr kumimoji="0" lang="en-US" sz="32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m:t>
                    </m:r>
                    <m:r>
                      <a:rPr kumimoji="0" lang="en-US" sz="32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𝐸</m:t>
                    </m:r>
                    <m:d>
                      <m:dPr>
                        <m:begChr m:val="["/>
                        <m:endChr m:val="]"/>
                        <m:ctrlPr>
                          <a:rPr kumimoji="0" lang="en-US" sz="32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ctrlPr>
                      </m:dPr>
                      <m:e>
                        <m:r>
                          <a:rPr kumimoji="0" lang="en-US" sz="32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𝑌</m:t>
                        </m:r>
                      </m:e>
                    </m:d>
                  </m:oMath>
                </a14:m>
                <a:endParaRPr kumimoji="0" lang="en-US" sz="3200" b="0" u="none" strike="noStrike" cap="none" spc="0" normalizeH="0" baseline="0" dirty="0">
                  <a:ln>
                    <a:noFill/>
                  </a:ln>
                  <a:solidFill>
                    <a:srgbClr val="000000"/>
                  </a:solidFill>
                  <a:effectLst/>
                  <a:uFillTx/>
                  <a:ea typeface="Cambria Math" panose="02040503050406030204" pitchFamily="18" charset="0"/>
                  <a:sym typeface="Helvetica Neue"/>
                </a:endParaRPr>
              </a:p>
              <a:p>
                <a:pPr algn="l"/>
                <a:r>
                  <a:rPr lang="en-US" sz="3200" b="0" dirty="0">
                    <a:ea typeface="Cambria Math" panose="02040503050406030204" pitchFamily="18" charset="0"/>
                  </a:rPr>
                  <a:t>E</a:t>
                </a:r>
                <a14:m>
                  <m:oMath xmlns:m="http://schemas.openxmlformats.org/officeDocument/2006/math">
                    <m:d>
                      <m:dPr>
                        <m:begChr m:val="["/>
                        <m:endChr m:val="]"/>
                        <m:ctrlPr>
                          <a:rPr lang="en-US" sz="3200" b="0" i="1">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𝑎</m:t>
                        </m:r>
                        <m:r>
                          <a:rPr lang="en-US" sz="3200" b="0" i="1" smtClean="0">
                            <a:latin typeface="Cambria Math" panose="02040503050406030204" pitchFamily="18" charset="0"/>
                            <a:ea typeface="Cambria Math" panose="02040503050406030204" pitchFamily="18" charset="0"/>
                          </a:rPr>
                          <m:t> </m:t>
                        </m:r>
                        <m:r>
                          <a:rPr lang="en-US" sz="3200" b="0" i="1">
                            <a:latin typeface="Cambria Math" panose="02040503050406030204" pitchFamily="18" charset="0"/>
                            <a:ea typeface="Cambria Math" panose="02040503050406030204" pitchFamily="18" charset="0"/>
                          </a:rPr>
                          <m:t>𝑋</m:t>
                        </m:r>
                      </m:e>
                    </m:d>
                    <m:r>
                      <a:rPr lang="en-US" sz="3200" b="0" i="1">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𝑎</m:t>
                    </m:r>
                    <m:r>
                      <a:rPr lang="en-US" sz="3200" b="0" i="1">
                        <a:latin typeface="Cambria Math" panose="02040503050406030204" pitchFamily="18" charset="0"/>
                        <a:ea typeface="Cambria Math" panose="02040503050406030204" pitchFamily="18" charset="0"/>
                      </a:rPr>
                      <m:t> </m:t>
                    </m:r>
                    <m:r>
                      <a:rPr lang="en-US" sz="3200" b="0" i="1">
                        <a:latin typeface="Cambria Math" panose="02040503050406030204" pitchFamily="18" charset="0"/>
                        <a:ea typeface="Cambria Math" panose="02040503050406030204" pitchFamily="18" charset="0"/>
                      </a:rPr>
                      <m:t>𝐸</m:t>
                    </m:r>
                    <m:d>
                      <m:dPr>
                        <m:begChr m:val="["/>
                        <m:endChr m:val="]"/>
                        <m:ctrlPr>
                          <a:rPr lang="en-US" sz="3200" b="0" i="1">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𝑋</m:t>
                        </m:r>
                      </m:e>
                    </m:d>
                  </m:oMath>
                </a14:m>
                <a:r>
                  <a:rPr lang="en-US" sz="3200" b="0" dirty="0">
                    <a:ea typeface="Cambria Math" panose="02040503050406030204" pitchFamily="18" charset="0"/>
                  </a:rPr>
                  <a:t>, a: Constant</a:t>
                </a:r>
                <a:endParaRPr kumimoji="0" lang="en-US" sz="3200" b="0" u="none" strike="noStrike" cap="none" spc="0" normalizeH="0" baseline="0" dirty="0">
                  <a:ln>
                    <a:noFill/>
                  </a:ln>
                  <a:solidFill>
                    <a:srgbClr val="000000"/>
                  </a:solidFill>
                  <a:effectLst/>
                  <a:uFillTx/>
                  <a:ea typeface="Cambria Math" panose="02040503050406030204" pitchFamily="18" charset="0"/>
                  <a:sym typeface="Helvetica Neue"/>
                </a:endParaRPr>
              </a:p>
              <a:p>
                <a:pPr algn="l"/>
                <a:r>
                  <a:rPr lang="en-US" sz="3200" b="0" dirty="0">
                    <a:ea typeface="Cambria Math" panose="02040503050406030204" pitchFamily="18" charset="0"/>
                  </a:rPr>
                  <a:t>E</a:t>
                </a:r>
                <a14:m>
                  <m:oMath xmlns:m="http://schemas.openxmlformats.org/officeDocument/2006/math">
                    <m:d>
                      <m:dPr>
                        <m:begChr m:val="["/>
                        <m:endChr m:val="]"/>
                        <m:ctrlPr>
                          <a:rPr lang="en-US" sz="3200" b="0" i="1">
                            <a:latin typeface="Cambria Math" panose="02040503050406030204" pitchFamily="18" charset="0"/>
                            <a:ea typeface="Cambria Math" panose="02040503050406030204" pitchFamily="18" charset="0"/>
                          </a:rPr>
                        </m:ctrlPr>
                      </m:dPr>
                      <m:e>
                        <m:r>
                          <a:rPr lang="en-US" sz="3200" b="0" i="1">
                            <a:latin typeface="Cambria Math" panose="02040503050406030204" pitchFamily="18" charset="0"/>
                            <a:ea typeface="Cambria Math" panose="02040503050406030204" pitchFamily="18" charset="0"/>
                          </a:rPr>
                          <m:t>𝑋</m:t>
                        </m:r>
                        <m:r>
                          <a:rPr lang="en-US" sz="3200" b="0" i="1" smtClean="0">
                            <a:latin typeface="Cambria Math" panose="02040503050406030204" pitchFamily="18" charset="0"/>
                            <a:ea typeface="Cambria Math" panose="02040503050406030204" pitchFamily="18" charset="0"/>
                          </a:rPr>
                          <m:t> </m:t>
                        </m:r>
                        <m:r>
                          <a:rPr lang="en-US" sz="3200" b="0" i="1">
                            <a:latin typeface="Cambria Math" panose="02040503050406030204" pitchFamily="18" charset="0"/>
                            <a:ea typeface="Cambria Math" panose="02040503050406030204" pitchFamily="18" charset="0"/>
                          </a:rPr>
                          <m:t>𝑌</m:t>
                        </m:r>
                      </m:e>
                    </m:d>
                    <m:r>
                      <a:rPr lang="en-US" sz="3200" b="0" i="1">
                        <a:latin typeface="Cambria Math" panose="02040503050406030204" pitchFamily="18" charset="0"/>
                        <a:ea typeface="Cambria Math" panose="02040503050406030204" pitchFamily="18" charset="0"/>
                      </a:rPr>
                      <m:t>=</m:t>
                    </m:r>
                    <m:r>
                      <a:rPr lang="en-US" sz="3200" b="0" i="1">
                        <a:latin typeface="Cambria Math" panose="02040503050406030204" pitchFamily="18" charset="0"/>
                        <a:ea typeface="Cambria Math" panose="02040503050406030204" pitchFamily="18" charset="0"/>
                      </a:rPr>
                      <m:t>𝐸</m:t>
                    </m:r>
                    <m:d>
                      <m:dPr>
                        <m:begChr m:val="["/>
                        <m:endChr m:val="]"/>
                        <m:ctrlPr>
                          <a:rPr lang="en-US" sz="3200" b="0" i="1">
                            <a:latin typeface="Cambria Math" panose="02040503050406030204" pitchFamily="18" charset="0"/>
                            <a:ea typeface="Cambria Math" panose="02040503050406030204" pitchFamily="18" charset="0"/>
                          </a:rPr>
                        </m:ctrlPr>
                      </m:dPr>
                      <m:e>
                        <m:r>
                          <a:rPr lang="en-US" sz="3200" b="0" i="1">
                            <a:latin typeface="Cambria Math" panose="02040503050406030204" pitchFamily="18" charset="0"/>
                            <a:ea typeface="Cambria Math" panose="02040503050406030204" pitchFamily="18" charset="0"/>
                          </a:rPr>
                          <m:t>𝑋</m:t>
                        </m:r>
                      </m:e>
                    </m:d>
                    <m:r>
                      <a:rPr lang="en-US" sz="3200" b="0" i="1" smtClean="0">
                        <a:latin typeface="Cambria Math" panose="02040503050406030204" pitchFamily="18" charset="0"/>
                        <a:ea typeface="Cambria Math" panose="02040503050406030204" pitchFamily="18" charset="0"/>
                      </a:rPr>
                      <m:t> </m:t>
                    </m:r>
                    <m:r>
                      <a:rPr lang="en-US" sz="3200" b="0" i="1">
                        <a:latin typeface="Cambria Math" panose="02040503050406030204" pitchFamily="18" charset="0"/>
                        <a:ea typeface="Cambria Math" panose="02040503050406030204" pitchFamily="18" charset="0"/>
                      </a:rPr>
                      <m:t>𝐸</m:t>
                    </m:r>
                    <m:d>
                      <m:dPr>
                        <m:begChr m:val="["/>
                        <m:endChr m:val="]"/>
                        <m:ctrlPr>
                          <a:rPr lang="en-US" sz="3200" b="0" i="1">
                            <a:latin typeface="Cambria Math" panose="02040503050406030204" pitchFamily="18" charset="0"/>
                            <a:ea typeface="Cambria Math" panose="02040503050406030204" pitchFamily="18" charset="0"/>
                          </a:rPr>
                        </m:ctrlPr>
                      </m:dPr>
                      <m:e>
                        <m:r>
                          <a:rPr lang="en-US" sz="3200" b="0" i="1">
                            <a:latin typeface="Cambria Math" panose="02040503050406030204" pitchFamily="18" charset="0"/>
                            <a:ea typeface="Cambria Math" panose="02040503050406030204" pitchFamily="18" charset="0"/>
                          </a:rPr>
                          <m:t>𝑌</m:t>
                        </m:r>
                      </m:e>
                    </m:d>
                  </m:oMath>
                </a14:m>
                <a:r>
                  <a:rPr lang="en-US" sz="3200" b="0" dirty="0">
                    <a:ea typeface="Cambria Math" panose="02040503050406030204" pitchFamily="18" charset="0"/>
                  </a:rPr>
                  <a:t>, X and Y are </a:t>
                </a:r>
                <a:r>
                  <a:rPr lang="en-US" sz="3200" b="0" dirty="0" err="1">
                    <a:ea typeface="Cambria Math" panose="02040503050406030204" pitchFamily="18" charset="0"/>
                  </a:rPr>
                  <a:t>indep</a:t>
                </a:r>
                <a:r>
                  <a:rPr lang="en-US" sz="3200" b="0" dirty="0">
                    <a:ea typeface="Cambria Math" panose="02040503050406030204" pitchFamily="18" charset="0"/>
                  </a:rPr>
                  <a:t>.</a:t>
                </a:r>
              </a:p>
            </p:txBody>
          </p:sp>
        </mc:Choice>
        <mc:Fallback xmlns="">
          <p:sp>
            <p:nvSpPr>
              <p:cNvPr id="12" name="TextBox 11">
                <a:extLst>
                  <a:ext uri="{FF2B5EF4-FFF2-40B4-BE49-F238E27FC236}">
                    <a16:creationId xmlns:a16="http://schemas.microsoft.com/office/drawing/2014/main" id="{D6DA3944-4D27-7243-A964-A8AA612C0858}"/>
                  </a:ext>
                </a:extLst>
              </p:cNvPr>
              <p:cNvSpPr txBox="1">
                <a:spLocks noRot="1" noChangeAspect="1" noMove="1" noResize="1" noEditPoints="1" noAdjustHandles="1" noChangeArrowheads="1" noChangeShapeType="1" noTextEdit="1"/>
              </p:cNvSpPr>
              <p:nvPr/>
            </p:nvSpPr>
            <p:spPr>
              <a:xfrm>
                <a:off x="16500693" y="870852"/>
                <a:ext cx="7038850" cy="1477328"/>
              </a:xfrm>
              <a:prstGeom prst="rect">
                <a:avLst/>
              </a:prstGeom>
              <a:blipFill>
                <a:blip r:embed="rId5"/>
                <a:stretch>
                  <a:fillRect l="-3232" t="-7627" r="-2154" b="-14407"/>
                </a:stretch>
              </a:blipFill>
              <a:ln w="12700" cap="flat">
                <a:solidFill>
                  <a:schemeClr val="tx1"/>
                </a:solidFill>
                <a:miter lim="400000"/>
              </a:ln>
              <a:effectLst/>
            </p:spPr>
            <p:txBody>
              <a:bodyPr/>
              <a:lstStyle/>
              <a:p>
                <a:r>
                  <a:rPr lang="en-US">
                    <a:noFill/>
                  </a:rPr>
                  <a:t> </a:t>
                </a:r>
              </a:p>
            </p:txBody>
          </p:sp>
        </mc:Fallback>
      </mc:AlternateContent>
      <p:sp>
        <p:nvSpPr>
          <p:cNvPr id="4" name="Oval 3">
            <a:extLst>
              <a:ext uri="{FF2B5EF4-FFF2-40B4-BE49-F238E27FC236}">
                <a16:creationId xmlns:a16="http://schemas.microsoft.com/office/drawing/2014/main" id="{5A149D9B-EBCA-E14A-AC72-1B9795E2CC10}"/>
              </a:ext>
            </a:extLst>
          </p:cNvPr>
          <p:cNvSpPr/>
          <p:nvPr/>
        </p:nvSpPr>
        <p:spPr>
          <a:xfrm>
            <a:off x="8023561" y="6370250"/>
            <a:ext cx="8778240" cy="1737360"/>
          </a:xfrm>
          <a:prstGeom prst="ellipse">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10" name="Straight Arrow Connector 9">
            <a:extLst>
              <a:ext uri="{FF2B5EF4-FFF2-40B4-BE49-F238E27FC236}">
                <a16:creationId xmlns:a16="http://schemas.microsoft.com/office/drawing/2014/main" id="{1615733F-B1D2-674C-B6EF-7B4A99380620}"/>
              </a:ext>
            </a:extLst>
          </p:cNvPr>
          <p:cNvCxnSpPr>
            <a:cxnSpLocks/>
          </p:cNvCxnSpPr>
          <p:nvPr/>
        </p:nvCxnSpPr>
        <p:spPr>
          <a:xfrm>
            <a:off x="16801801" y="7259782"/>
            <a:ext cx="297015" cy="272238"/>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93750419-5274-4B48-8B98-251D11B60047}"/>
                  </a:ext>
                </a:extLst>
              </p:cNvPr>
              <p:cNvSpPr/>
              <p:nvPr/>
            </p:nvSpPr>
            <p:spPr>
              <a:xfrm>
                <a:off x="17098816" y="6900060"/>
                <a:ext cx="7116500" cy="829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2⋅</m:t>
                      </m:r>
                      <m:r>
                        <a:rPr lang="en-US" sz="3200" b="1" i="1" smtClean="0">
                          <a:latin typeface="Cambria Math" panose="02040503050406030204" pitchFamily="18" charset="0"/>
                        </a:rPr>
                        <m:t>(</m:t>
                      </m:r>
                      <m:r>
                        <a:rPr lang="en-US" sz="3200" i="1">
                          <a:latin typeface="Cambria Math" panose="02040503050406030204" pitchFamily="18" charset="0"/>
                          <a:ea typeface="Cambria Math" panose="02040503050406030204" pitchFamily="18" charset="0"/>
                        </a:rPr>
                        <m:t>𝑓</m:t>
                      </m:r>
                      <m:d>
                        <m:dPr>
                          <m:ctrlPr>
                            <a:rPr lang="en-US" sz="3200" i="1">
                              <a:latin typeface="Cambria Math" panose="02040503050406030204" pitchFamily="18" charset="0"/>
                              <a:ea typeface="Cambria Math" panose="02040503050406030204" pitchFamily="18" charset="0"/>
                            </a:rPr>
                          </m:ctrlPr>
                        </m:dPr>
                        <m:e>
                          <m:acc>
                            <m:accPr>
                              <m:chr m:val="⃗"/>
                              <m:ctrlPr>
                                <a:rPr lang="en-US" sz="3200" i="1">
                                  <a:latin typeface="Cambria Math" panose="02040503050406030204" pitchFamily="18" charset="0"/>
                                  <a:ea typeface="Cambria Math" panose="02040503050406030204" pitchFamily="18" charset="0"/>
                                </a:rPr>
                              </m:ctrlPr>
                            </m:accPr>
                            <m:e>
                              <m:r>
                                <a:rPr lang="en-US" sz="3200" i="1">
                                  <a:latin typeface="Cambria Math" panose="02040503050406030204" pitchFamily="18" charset="0"/>
                                  <a:ea typeface="Cambria Math" panose="02040503050406030204" pitchFamily="18" charset="0"/>
                                </a:rPr>
                                <m:t>𝑥</m:t>
                              </m:r>
                            </m:e>
                          </m:acc>
                        </m:e>
                      </m:d>
                      <m:r>
                        <a:rPr lang="en-US" sz="3200" i="1">
                          <a:latin typeface="Cambria Math" panose="02040503050406030204" pitchFamily="18" charset="0"/>
                          <a:ea typeface="Cambria Math" panose="02040503050406030204" pitchFamily="18" charset="0"/>
                        </a:rPr>
                        <m:t>−</m:t>
                      </m:r>
                      <m:acc>
                        <m:accPr>
                          <m:chr m:val="̅"/>
                          <m:ctrlPr>
                            <a:rPr lang="en-US" sz="3200" i="1">
                              <a:latin typeface="Cambria Math" panose="02040503050406030204" pitchFamily="18" charset="0"/>
                              <a:ea typeface="Cambria Math" panose="02040503050406030204" pitchFamily="18" charset="0"/>
                            </a:rPr>
                          </m:ctrlPr>
                        </m:accPr>
                        <m:e>
                          <m:r>
                            <a:rPr lang="en-US" sz="3200" i="1">
                              <a:latin typeface="Cambria Math" panose="02040503050406030204" pitchFamily="18" charset="0"/>
                              <a:ea typeface="Cambria Math" panose="02040503050406030204" pitchFamily="18" charset="0"/>
                            </a:rPr>
                            <m:t>𝑓</m:t>
                          </m:r>
                        </m:e>
                      </m:acc>
                      <m:d>
                        <m:dPr>
                          <m:ctrlPr>
                            <a:rPr lang="en-US" sz="3200" i="1">
                              <a:latin typeface="Cambria Math" panose="02040503050406030204" pitchFamily="18" charset="0"/>
                              <a:ea typeface="Cambria Math" panose="02040503050406030204" pitchFamily="18" charset="0"/>
                            </a:rPr>
                          </m:ctrlPr>
                        </m:dPr>
                        <m:e>
                          <m:acc>
                            <m:accPr>
                              <m:chr m:val="⃗"/>
                              <m:ctrlPr>
                                <a:rPr lang="en-US" sz="3200" i="1">
                                  <a:latin typeface="Cambria Math" panose="02040503050406030204" pitchFamily="18" charset="0"/>
                                  <a:ea typeface="Cambria Math" panose="02040503050406030204" pitchFamily="18" charset="0"/>
                                </a:rPr>
                              </m:ctrlPr>
                            </m:accPr>
                            <m:e>
                              <m:r>
                                <a:rPr lang="en-US" sz="3200" i="1">
                                  <a:latin typeface="Cambria Math" panose="02040503050406030204" pitchFamily="18" charset="0"/>
                                  <a:ea typeface="Cambria Math" panose="02040503050406030204" pitchFamily="18" charset="0"/>
                                </a:rPr>
                                <m:t>𝑥</m:t>
                              </m:r>
                            </m:e>
                          </m:acc>
                        </m:e>
                      </m:d>
                      <m:r>
                        <a:rPr lang="en-US" sz="3200" b="1" i="1" smtClean="0">
                          <a:latin typeface="Cambria Math" panose="02040503050406030204" pitchFamily="18" charset="0"/>
                          <a:ea typeface="Cambria Math" panose="02040503050406030204" pitchFamily="18" charset="0"/>
                        </a:rPr>
                        <m:t>)</m:t>
                      </m:r>
                      <m:r>
                        <a:rPr lang="en-US" sz="3200" i="1">
                          <a:latin typeface="Cambria Math" panose="02040503050406030204" pitchFamily="18" charset="0"/>
                        </a:rPr>
                        <m:t>⋅</m:t>
                      </m:r>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𝔼</m:t>
                          </m:r>
                        </m:e>
                        <m:sub>
                          <m:r>
                            <a:rPr lang="en-US" sz="3200" i="1">
                              <a:latin typeface="Cambria Math" panose="02040503050406030204" pitchFamily="18" charset="0"/>
                              <a:ea typeface="Cambria Math" panose="02040503050406030204" pitchFamily="18" charset="0"/>
                            </a:rPr>
                            <m:t>𝒟</m:t>
                          </m:r>
                        </m:sub>
                      </m:sSub>
                      <m:d>
                        <m:dPr>
                          <m:begChr m:val="["/>
                          <m:endChr m:val="]"/>
                          <m:ctrlPr>
                            <a:rPr lang="en-US" sz="3200" i="1">
                              <a:latin typeface="Cambria Math" panose="02040503050406030204" pitchFamily="18" charset="0"/>
                              <a:ea typeface="Cambria Math" panose="02040503050406030204" pitchFamily="18" charset="0"/>
                            </a:rPr>
                          </m:ctrlPr>
                        </m:dPr>
                        <m:e>
                          <m:d>
                            <m:dPr>
                              <m:ctrlPr>
                                <a:rPr lang="en-US" sz="3200" i="1">
                                  <a:latin typeface="Cambria Math" panose="02040503050406030204" pitchFamily="18" charset="0"/>
                                  <a:ea typeface="Cambria Math" panose="02040503050406030204" pitchFamily="18" charset="0"/>
                                </a:rPr>
                              </m:ctrlPr>
                            </m:dPr>
                            <m:e>
                              <m:acc>
                                <m:accPr>
                                  <m:chr m:val="̅"/>
                                  <m:ctrlPr>
                                    <a:rPr lang="en-US" sz="3200" i="1">
                                      <a:latin typeface="Cambria Math" panose="02040503050406030204" pitchFamily="18" charset="0"/>
                                      <a:ea typeface="Cambria Math" panose="02040503050406030204" pitchFamily="18" charset="0"/>
                                    </a:rPr>
                                  </m:ctrlPr>
                                </m:accPr>
                                <m:e>
                                  <m:r>
                                    <a:rPr lang="en-US" sz="3200" i="1">
                                      <a:latin typeface="Cambria Math" panose="02040503050406030204" pitchFamily="18" charset="0"/>
                                      <a:ea typeface="Cambria Math" panose="02040503050406030204" pitchFamily="18" charset="0"/>
                                    </a:rPr>
                                    <m:t>𝑓</m:t>
                                  </m:r>
                                </m:e>
                              </m:acc>
                              <m:d>
                                <m:dPr>
                                  <m:ctrlPr>
                                    <a:rPr lang="en-US" sz="3200" i="1">
                                      <a:latin typeface="Cambria Math" panose="02040503050406030204" pitchFamily="18" charset="0"/>
                                      <a:ea typeface="Cambria Math" panose="02040503050406030204" pitchFamily="18" charset="0"/>
                                    </a:rPr>
                                  </m:ctrlPr>
                                </m:dPr>
                                <m:e>
                                  <m:acc>
                                    <m:accPr>
                                      <m:chr m:val="⃗"/>
                                      <m:ctrlPr>
                                        <a:rPr lang="en-US" sz="3200" i="1">
                                          <a:latin typeface="Cambria Math" panose="02040503050406030204" pitchFamily="18" charset="0"/>
                                          <a:ea typeface="Cambria Math" panose="02040503050406030204" pitchFamily="18" charset="0"/>
                                        </a:rPr>
                                      </m:ctrlPr>
                                    </m:accPr>
                                    <m:e>
                                      <m:r>
                                        <a:rPr lang="en-US" sz="3200" i="1">
                                          <a:latin typeface="Cambria Math" panose="02040503050406030204" pitchFamily="18" charset="0"/>
                                          <a:ea typeface="Cambria Math" panose="02040503050406030204" pitchFamily="18" charset="0"/>
                                        </a:rPr>
                                        <m:t>𝑥</m:t>
                                      </m:r>
                                    </m:e>
                                  </m:acc>
                                </m:e>
                              </m:d>
                              <m:r>
                                <a:rPr lang="en-US" sz="3200" i="1">
                                  <a:latin typeface="Cambria Math" panose="02040503050406030204" pitchFamily="18" charset="0"/>
                                  <a:ea typeface="Cambria Math" panose="02040503050406030204" pitchFamily="18" charset="0"/>
                                </a:rPr>
                                <m:t>−</m:t>
                              </m:r>
                              <m:sSub>
                                <m:sSubPr>
                                  <m:ctrlPr>
                                    <a:rPr lang="en-US" sz="3200" i="1">
                                      <a:latin typeface="Cambria Math" panose="02040503050406030204" pitchFamily="18" charset="0"/>
                                      <a:ea typeface="Cambria Math" panose="02040503050406030204" pitchFamily="18" charset="0"/>
                                    </a:rPr>
                                  </m:ctrlPr>
                                </m:sSubPr>
                                <m:e>
                                  <m:acc>
                                    <m:accPr>
                                      <m:chr m:val="̂"/>
                                      <m:ctrlPr>
                                        <a:rPr lang="en-US" sz="3200" i="1">
                                          <a:latin typeface="Cambria Math" panose="02040503050406030204" pitchFamily="18" charset="0"/>
                                          <a:ea typeface="Cambria Math" panose="02040503050406030204" pitchFamily="18" charset="0"/>
                                        </a:rPr>
                                      </m:ctrlPr>
                                    </m:accPr>
                                    <m:e>
                                      <m:r>
                                        <a:rPr lang="en-US" sz="3200" i="1">
                                          <a:latin typeface="Cambria Math" panose="02040503050406030204" pitchFamily="18" charset="0"/>
                                          <a:ea typeface="Cambria Math" panose="02040503050406030204" pitchFamily="18" charset="0"/>
                                        </a:rPr>
                                        <m:t>𝑓</m:t>
                                      </m:r>
                                    </m:e>
                                  </m:acc>
                                </m:e>
                                <m:sub>
                                  <m:r>
                                    <a:rPr lang="en-US" sz="3200" i="1">
                                      <a:latin typeface="Cambria Math" panose="02040503050406030204" pitchFamily="18" charset="0"/>
                                      <a:ea typeface="Cambria Math" panose="02040503050406030204" pitchFamily="18" charset="0"/>
                                    </a:rPr>
                                    <m:t>𝒟</m:t>
                                  </m:r>
                                </m:sub>
                              </m:sSub>
                              <m:d>
                                <m:dPr>
                                  <m:ctrlPr>
                                    <a:rPr lang="en-US" sz="3200" i="1">
                                      <a:latin typeface="Cambria Math" panose="02040503050406030204" pitchFamily="18" charset="0"/>
                                      <a:ea typeface="Cambria Math" panose="02040503050406030204" pitchFamily="18" charset="0"/>
                                    </a:rPr>
                                  </m:ctrlPr>
                                </m:dPr>
                                <m:e>
                                  <m:acc>
                                    <m:accPr>
                                      <m:chr m:val="⃗"/>
                                      <m:ctrlPr>
                                        <a:rPr lang="en-US" sz="3200" i="1">
                                          <a:latin typeface="Cambria Math" panose="02040503050406030204" pitchFamily="18" charset="0"/>
                                          <a:ea typeface="Cambria Math" panose="02040503050406030204" pitchFamily="18" charset="0"/>
                                        </a:rPr>
                                      </m:ctrlPr>
                                    </m:accPr>
                                    <m:e>
                                      <m:r>
                                        <a:rPr lang="en-US" sz="3200" i="1">
                                          <a:latin typeface="Cambria Math" panose="02040503050406030204" pitchFamily="18" charset="0"/>
                                          <a:ea typeface="Cambria Math" panose="02040503050406030204" pitchFamily="18" charset="0"/>
                                        </a:rPr>
                                        <m:t>𝑥</m:t>
                                      </m:r>
                                    </m:e>
                                  </m:acc>
                                </m:e>
                              </m:d>
                            </m:e>
                          </m:d>
                        </m:e>
                      </m:d>
                    </m:oMath>
                  </m:oMathPara>
                </a14:m>
                <a:endParaRPr lang="en-US" dirty="0"/>
              </a:p>
            </p:txBody>
          </p:sp>
        </mc:Choice>
        <mc:Fallback xmlns="">
          <p:sp>
            <p:nvSpPr>
              <p:cNvPr id="13" name="Rectangle 12">
                <a:extLst>
                  <a:ext uri="{FF2B5EF4-FFF2-40B4-BE49-F238E27FC236}">
                    <a16:creationId xmlns:a16="http://schemas.microsoft.com/office/drawing/2014/main" id="{93750419-5274-4B48-8B98-251D11B60047}"/>
                  </a:ext>
                </a:extLst>
              </p:cNvPr>
              <p:cNvSpPr>
                <a:spLocks noRot="1" noChangeAspect="1" noMove="1" noResize="1" noEditPoints="1" noAdjustHandles="1" noChangeArrowheads="1" noChangeShapeType="1" noTextEdit="1"/>
              </p:cNvSpPr>
              <p:nvPr/>
            </p:nvSpPr>
            <p:spPr>
              <a:xfrm>
                <a:off x="17098816" y="6900060"/>
                <a:ext cx="7116500" cy="829330"/>
              </a:xfrm>
              <a:prstGeom prst="rect">
                <a:avLst/>
              </a:prstGeom>
              <a:blipFill>
                <a:blip r:embed="rId6"/>
                <a:stretch>
                  <a:fillRect l="-178" t="-1493"/>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EFBF5897-302C-C343-B0B3-79AB45E01E20}"/>
              </a:ext>
            </a:extLst>
          </p:cNvPr>
          <p:cNvSpPr/>
          <p:nvPr/>
        </p:nvSpPr>
        <p:spPr>
          <a:xfrm>
            <a:off x="3629891" y="2641600"/>
            <a:ext cx="4184073" cy="960582"/>
          </a:xfrm>
          <a:prstGeom prst="rect">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Rectangle 16">
            <a:extLst>
              <a:ext uri="{FF2B5EF4-FFF2-40B4-BE49-F238E27FC236}">
                <a16:creationId xmlns:a16="http://schemas.microsoft.com/office/drawing/2014/main" id="{7522A552-EF34-DE4B-B1FB-CD27FCA11E2F}"/>
              </a:ext>
            </a:extLst>
          </p:cNvPr>
          <p:cNvSpPr/>
          <p:nvPr/>
        </p:nvSpPr>
        <p:spPr>
          <a:xfrm>
            <a:off x="17135680" y="6871855"/>
            <a:ext cx="7215875" cy="2743200"/>
          </a:xfrm>
          <a:prstGeom prst="rect">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545BFA1A-7C1A-BC45-860A-23509A31EEBE}"/>
                  </a:ext>
                </a:extLst>
              </p:cNvPr>
              <p:cNvSpPr/>
              <p:nvPr/>
            </p:nvSpPr>
            <p:spPr>
              <a:xfrm>
                <a:off x="17083957" y="7699936"/>
                <a:ext cx="7447232" cy="648191"/>
              </a:xfrm>
              <a:prstGeom prst="rect">
                <a:avLst/>
              </a:prstGeom>
            </p:spPr>
            <p:txBody>
              <a:bodyPr wrap="none">
                <a:spAutoFit/>
              </a:bodyPr>
              <a:lstStyle/>
              <a:p>
                <a14:m>
                  <m:oMath xmlns:m="http://schemas.openxmlformats.org/officeDocument/2006/math">
                    <m:r>
                      <a:rPr lang="en-US" sz="3200" i="1" smtClean="0">
                        <a:latin typeface="Cambria Math" panose="02040503050406030204" pitchFamily="18" charset="0"/>
                      </a:rPr>
                      <m:t>2⋅</m:t>
                    </m:r>
                    <m:r>
                      <a:rPr lang="en-US" sz="3200" b="1" i="1" smtClean="0">
                        <a:latin typeface="Cambria Math" panose="02040503050406030204" pitchFamily="18" charset="0"/>
                      </a:rPr>
                      <m:t>(</m:t>
                    </m:r>
                    <m:r>
                      <a:rPr lang="en-US" sz="3200" i="1">
                        <a:latin typeface="Cambria Math" panose="02040503050406030204" pitchFamily="18" charset="0"/>
                        <a:ea typeface="Cambria Math" panose="02040503050406030204" pitchFamily="18" charset="0"/>
                      </a:rPr>
                      <m:t>𝑓</m:t>
                    </m:r>
                    <m:d>
                      <m:dPr>
                        <m:ctrlPr>
                          <a:rPr lang="en-US" sz="3200" i="1">
                            <a:latin typeface="Cambria Math" panose="02040503050406030204" pitchFamily="18" charset="0"/>
                            <a:ea typeface="Cambria Math" panose="02040503050406030204" pitchFamily="18" charset="0"/>
                          </a:rPr>
                        </m:ctrlPr>
                      </m:dPr>
                      <m:e>
                        <m:acc>
                          <m:accPr>
                            <m:chr m:val="⃗"/>
                            <m:ctrlPr>
                              <a:rPr lang="en-US" sz="3200" i="1">
                                <a:latin typeface="Cambria Math" panose="02040503050406030204" pitchFamily="18" charset="0"/>
                                <a:ea typeface="Cambria Math" panose="02040503050406030204" pitchFamily="18" charset="0"/>
                              </a:rPr>
                            </m:ctrlPr>
                          </m:accPr>
                          <m:e>
                            <m:r>
                              <a:rPr lang="en-US" sz="3200" i="1">
                                <a:latin typeface="Cambria Math" panose="02040503050406030204" pitchFamily="18" charset="0"/>
                                <a:ea typeface="Cambria Math" panose="02040503050406030204" pitchFamily="18" charset="0"/>
                              </a:rPr>
                              <m:t>𝑥</m:t>
                            </m:r>
                          </m:e>
                        </m:acc>
                      </m:e>
                    </m:d>
                    <m:r>
                      <a:rPr lang="en-US" sz="3200" i="1">
                        <a:latin typeface="Cambria Math" panose="02040503050406030204" pitchFamily="18" charset="0"/>
                        <a:ea typeface="Cambria Math" panose="02040503050406030204" pitchFamily="18" charset="0"/>
                      </a:rPr>
                      <m:t>−</m:t>
                    </m:r>
                    <m:acc>
                      <m:accPr>
                        <m:chr m:val="̅"/>
                        <m:ctrlPr>
                          <a:rPr lang="en-US" sz="3200" i="1">
                            <a:latin typeface="Cambria Math" panose="02040503050406030204" pitchFamily="18" charset="0"/>
                            <a:ea typeface="Cambria Math" panose="02040503050406030204" pitchFamily="18" charset="0"/>
                          </a:rPr>
                        </m:ctrlPr>
                      </m:accPr>
                      <m:e>
                        <m:r>
                          <a:rPr lang="en-US" sz="3200" i="1">
                            <a:latin typeface="Cambria Math" panose="02040503050406030204" pitchFamily="18" charset="0"/>
                            <a:ea typeface="Cambria Math" panose="02040503050406030204" pitchFamily="18" charset="0"/>
                          </a:rPr>
                          <m:t>𝑓</m:t>
                        </m:r>
                      </m:e>
                    </m:acc>
                    <m:d>
                      <m:dPr>
                        <m:ctrlPr>
                          <a:rPr lang="en-US" sz="3200" i="1">
                            <a:latin typeface="Cambria Math" panose="02040503050406030204" pitchFamily="18" charset="0"/>
                            <a:ea typeface="Cambria Math" panose="02040503050406030204" pitchFamily="18" charset="0"/>
                          </a:rPr>
                        </m:ctrlPr>
                      </m:dPr>
                      <m:e>
                        <m:acc>
                          <m:accPr>
                            <m:chr m:val="⃗"/>
                            <m:ctrlPr>
                              <a:rPr lang="en-US" sz="3200" i="1">
                                <a:latin typeface="Cambria Math" panose="02040503050406030204" pitchFamily="18" charset="0"/>
                                <a:ea typeface="Cambria Math" panose="02040503050406030204" pitchFamily="18" charset="0"/>
                              </a:rPr>
                            </m:ctrlPr>
                          </m:accPr>
                          <m:e>
                            <m:r>
                              <a:rPr lang="en-US" sz="3200" i="1">
                                <a:latin typeface="Cambria Math" panose="02040503050406030204" pitchFamily="18" charset="0"/>
                                <a:ea typeface="Cambria Math" panose="02040503050406030204" pitchFamily="18" charset="0"/>
                              </a:rPr>
                              <m:t>𝑥</m:t>
                            </m:r>
                          </m:e>
                        </m:acc>
                      </m:e>
                    </m:d>
                    <m:r>
                      <a:rPr lang="en-US" sz="3200" b="1" i="1" smtClean="0">
                        <a:latin typeface="Cambria Math" panose="02040503050406030204" pitchFamily="18" charset="0"/>
                        <a:ea typeface="Cambria Math" panose="02040503050406030204" pitchFamily="18" charset="0"/>
                      </a:rPr>
                      <m:t>)</m:t>
                    </m:r>
                    <m:r>
                      <a:rPr lang="en-US" sz="3200" i="1">
                        <a:latin typeface="Cambria Math" panose="02040503050406030204" pitchFamily="18" charset="0"/>
                      </a:rPr>
                      <m:t>⋅</m:t>
                    </m:r>
                    <m:r>
                      <a:rPr lang="en-US" sz="3200" b="1" i="1" smtClean="0">
                        <a:latin typeface="Cambria Math" panose="02040503050406030204" pitchFamily="18" charset="0"/>
                      </a:rPr>
                      <m:t>(</m:t>
                    </m:r>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𝔼</m:t>
                        </m:r>
                      </m:e>
                      <m:sub>
                        <m:r>
                          <a:rPr lang="en-US" sz="3200" i="1">
                            <a:latin typeface="Cambria Math" panose="02040503050406030204" pitchFamily="18" charset="0"/>
                            <a:ea typeface="Cambria Math" panose="02040503050406030204" pitchFamily="18" charset="0"/>
                          </a:rPr>
                          <m:t>𝒟</m:t>
                        </m:r>
                      </m:sub>
                    </m:sSub>
                    <m:d>
                      <m:dPr>
                        <m:begChr m:val="["/>
                        <m:endChr m:val="]"/>
                        <m:ctrlPr>
                          <a:rPr lang="en-US" sz="3200" i="1">
                            <a:latin typeface="Cambria Math" panose="02040503050406030204" pitchFamily="18" charset="0"/>
                            <a:ea typeface="Cambria Math" panose="02040503050406030204" pitchFamily="18" charset="0"/>
                          </a:rPr>
                        </m:ctrlPr>
                      </m:dPr>
                      <m:e>
                        <m:acc>
                          <m:accPr>
                            <m:chr m:val="̅"/>
                            <m:ctrlPr>
                              <a:rPr lang="en-US" sz="3200" i="1">
                                <a:latin typeface="Cambria Math" panose="02040503050406030204" pitchFamily="18" charset="0"/>
                                <a:ea typeface="Cambria Math" panose="02040503050406030204" pitchFamily="18" charset="0"/>
                              </a:rPr>
                            </m:ctrlPr>
                          </m:accPr>
                          <m:e>
                            <m:r>
                              <a:rPr lang="en-US" sz="3200" i="1">
                                <a:latin typeface="Cambria Math" panose="02040503050406030204" pitchFamily="18" charset="0"/>
                                <a:ea typeface="Cambria Math" panose="02040503050406030204" pitchFamily="18" charset="0"/>
                              </a:rPr>
                              <m:t>𝑓</m:t>
                            </m:r>
                          </m:e>
                        </m:acc>
                        <m:d>
                          <m:dPr>
                            <m:ctrlPr>
                              <a:rPr lang="en-US" sz="3200" i="1">
                                <a:latin typeface="Cambria Math" panose="02040503050406030204" pitchFamily="18" charset="0"/>
                                <a:ea typeface="Cambria Math" panose="02040503050406030204" pitchFamily="18" charset="0"/>
                              </a:rPr>
                            </m:ctrlPr>
                          </m:dPr>
                          <m:e>
                            <m:acc>
                              <m:accPr>
                                <m:chr m:val="⃗"/>
                                <m:ctrlPr>
                                  <a:rPr lang="en-US" sz="3200" i="1">
                                    <a:latin typeface="Cambria Math" panose="02040503050406030204" pitchFamily="18" charset="0"/>
                                    <a:ea typeface="Cambria Math" panose="02040503050406030204" pitchFamily="18" charset="0"/>
                                  </a:rPr>
                                </m:ctrlPr>
                              </m:accPr>
                              <m:e>
                                <m:r>
                                  <a:rPr lang="en-US" sz="3200" i="1">
                                    <a:latin typeface="Cambria Math" panose="02040503050406030204" pitchFamily="18" charset="0"/>
                                    <a:ea typeface="Cambria Math" panose="02040503050406030204" pitchFamily="18" charset="0"/>
                                  </a:rPr>
                                  <m:t>𝑥</m:t>
                                </m:r>
                              </m:e>
                            </m:acc>
                          </m:e>
                        </m:d>
                      </m:e>
                    </m:d>
                    <m:r>
                      <a:rPr lang="en-US" sz="3200" b="1" i="1" smtClean="0">
                        <a:latin typeface="Cambria Math" panose="02040503050406030204" pitchFamily="18" charset="0"/>
                        <a:ea typeface="Cambria Math" panose="02040503050406030204" pitchFamily="18" charset="0"/>
                      </a:rPr>
                      <m:t>−</m:t>
                    </m:r>
                  </m:oMath>
                </a14:m>
                <a:r>
                  <a:rPr lang="en-US" sz="2800" dirty="0">
                    <a:ea typeface="Cambria Math" panose="02040503050406030204" pitchFamily="18" charset="0"/>
                  </a:rPr>
                  <a:t> </a:t>
                </a:r>
                <a14:m>
                  <m:oMath xmlns:m="http://schemas.openxmlformats.org/officeDocument/2006/math">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𝔼</m:t>
                        </m:r>
                      </m:e>
                      <m:sub>
                        <m:r>
                          <a:rPr lang="en-US" sz="2800" i="1">
                            <a:latin typeface="Cambria Math" panose="02040503050406030204" pitchFamily="18" charset="0"/>
                            <a:ea typeface="Cambria Math" panose="02040503050406030204" pitchFamily="18" charset="0"/>
                          </a:rPr>
                          <m:t>𝒟</m:t>
                        </m:r>
                      </m:sub>
                    </m:sSub>
                    <m:d>
                      <m:dPr>
                        <m:begChr m:val="["/>
                        <m:endChr m:val="]"/>
                        <m:ctrlPr>
                          <a:rPr lang="en-US" sz="2800" i="1">
                            <a:latin typeface="Cambria Math" panose="02040503050406030204" pitchFamily="18" charset="0"/>
                            <a:ea typeface="Cambria Math" panose="02040503050406030204" pitchFamily="18" charset="0"/>
                          </a:rPr>
                        </m:ctrlPr>
                      </m:dPr>
                      <m:e>
                        <m:sSub>
                          <m:sSubPr>
                            <m:ctrlPr>
                              <a:rPr lang="en-US" sz="2800" i="1">
                                <a:latin typeface="Cambria Math" panose="02040503050406030204" pitchFamily="18" charset="0"/>
                                <a:ea typeface="Cambria Math" panose="02040503050406030204" pitchFamily="18" charset="0"/>
                              </a:rPr>
                            </m:ctrlPr>
                          </m:sSubPr>
                          <m:e>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𝑓</m:t>
                                </m:r>
                              </m:e>
                            </m:acc>
                          </m:e>
                          <m:sub>
                            <m:r>
                              <a:rPr lang="en-US" sz="2800" i="1">
                                <a:latin typeface="Cambria Math" panose="02040503050406030204" pitchFamily="18" charset="0"/>
                                <a:ea typeface="Cambria Math" panose="02040503050406030204" pitchFamily="18" charset="0"/>
                              </a:rPr>
                              <m:t>𝒟</m:t>
                            </m:r>
                          </m:sub>
                        </m:sSub>
                        <m:d>
                          <m:dPr>
                            <m:ctrlPr>
                              <a:rPr lang="en-US" sz="2800" i="1">
                                <a:latin typeface="Cambria Math" panose="02040503050406030204" pitchFamily="18" charset="0"/>
                                <a:ea typeface="Cambria Math" panose="02040503050406030204" pitchFamily="18" charset="0"/>
                              </a:rPr>
                            </m:ctrlPr>
                          </m:dPr>
                          <m:e>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𝑥</m:t>
                                </m:r>
                              </m:e>
                            </m:acc>
                          </m:e>
                        </m:d>
                      </m:e>
                    </m:d>
                    <m:r>
                      <a:rPr lang="en-US" sz="3200" i="1">
                        <a:latin typeface="Cambria Math" panose="02040503050406030204" pitchFamily="18" charset="0"/>
                      </a:rPr>
                      <m:t>)</m:t>
                    </m:r>
                  </m:oMath>
                </a14:m>
                <a:endParaRPr lang="en-US" sz="3200" i="1" dirty="0">
                  <a:latin typeface="Cambria Math" panose="02040503050406030204" pitchFamily="18" charset="0"/>
                </a:endParaRPr>
              </a:p>
            </p:txBody>
          </p:sp>
        </mc:Choice>
        <mc:Fallback xmlns="">
          <p:sp>
            <p:nvSpPr>
              <p:cNvPr id="18" name="Rectangle 17">
                <a:extLst>
                  <a:ext uri="{FF2B5EF4-FFF2-40B4-BE49-F238E27FC236}">
                    <a16:creationId xmlns:a16="http://schemas.microsoft.com/office/drawing/2014/main" id="{545BFA1A-7C1A-BC45-860A-23509A31EEBE}"/>
                  </a:ext>
                </a:extLst>
              </p:cNvPr>
              <p:cNvSpPr>
                <a:spLocks noRot="1" noChangeAspect="1" noMove="1" noResize="1" noEditPoints="1" noAdjustHandles="1" noChangeArrowheads="1" noChangeShapeType="1" noTextEdit="1"/>
              </p:cNvSpPr>
              <p:nvPr/>
            </p:nvSpPr>
            <p:spPr>
              <a:xfrm>
                <a:off x="17083957" y="7699936"/>
                <a:ext cx="7447232" cy="648191"/>
              </a:xfrm>
              <a:prstGeom prst="rect">
                <a:avLst/>
              </a:prstGeom>
              <a:blipFill>
                <a:blip r:embed="rId7"/>
                <a:stretch>
                  <a:fillRect t="-15385" r="-680" b="-15385"/>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43E7C2BC-8533-4F45-B2E6-59239D813D2F}"/>
              </a:ext>
            </a:extLst>
          </p:cNvPr>
          <p:cNvSpPr/>
          <p:nvPr/>
        </p:nvSpPr>
        <p:spPr>
          <a:xfrm>
            <a:off x="22694900" y="7718719"/>
            <a:ext cx="1520416" cy="640080"/>
          </a:xfrm>
          <a:prstGeom prst="rect">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69485882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1C6B3-1B82-0043-B47A-DDDDEDA59A19}"/>
              </a:ext>
            </a:extLst>
          </p:cNvPr>
          <p:cNvSpPr>
            <a:spLocks noGrp="1"/>
          </p:cNvSpPr>
          <p:nvPr>
            <p:ph type="title"/>
          </p:nvPr>
        </p:nvSpPr>
        <p:spPr/>
        <p:txBody>
          <a:bodyPr/>
          <a:lstStyle/>
          <a:p>
            <a:r>
              <a:rPr lang="en-US" dirty="0"/>
              <a:t>Deriving the Relationship II</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68349AD2-E4FF-4643-B980-FA2FE6FA9206}"/>
                  </a:ext>
                </a:extLst>
              </p:cNvPr>
              <p:cNvSpPr>
                <a:spLocks noGrp="1"/>
              </p:cNvSpPr>
              <p:nvPr>
                <p:ph type="body" idx="1"/>
              </p:nvPr>
            </p:nvSpPr>
            <p:spPr/>
            <p:txBody>
              <a:bodyPr/>
              <a:lstStyle/>
              <a:p>
                <a:r>
                  <a:rPr lang="en-US" sz="4000" dirty="0"/>
                  <a:t>Now, let </a:t>
                </a:r>
                <a14:m>
                  <m:oMath xmlns:m="http://schemas.openxmlformats.org/officeDocument/2006/math">
                    <m:acc>
                      <m:accPr>
                        <m:chr m:val="̅"/>
                        <m:ctrlPr>
                          <a:rPr lang="en-US" sz="4000" i="1">
                            <a:latin typeface="Cambria Math" panose="02040503050406030204" pitchFamily="18" charset="0"/>
                          </a:rPr>
                        </m:ctrlPr>
                      </m:accPr>
                      <m:e>
                        <m:r>
                          <a:rPr lang="en-US" sz="4000" i="1">
                            <a:latin typeface="Cambria Math" panose="02040503050406030204" pitchFamily="18" charset="0"/>
                          </a:rPr>
                          <m:t>𝑓</m:t>
                        </m:r>
                      </m:e>
                    </m:acc>
                    <m:r>
                      <a:rPr lang="en-US" sz="4000" i="1" dirty="0">
                        <a:latin typeface="Cambria Math" panose="02040503050406030204" pitchFamily="18" charset="0"/>
                      </a:rPr>
                      <m:t>(</m:t>
                    </m:r>
                    <m:acc>
                      <m:accPr>
                        <m:chr m:val="⃗"/>
                        <m:ctrlPr>
                          <a:rPr lang="en-US" sz="4000" i="1" dirty="0">
                            <a:latin typeface="Cambria Math" panose="02040503050406030204" pitchFamily="18" charset="0"/>
                          </a:rPr>
                        </m:ctrlPr>
                      </m:accPr>
                      <m:e>
                        <m:r>
                          <a:rPr lang="en-US" sz="4000" i="1" dirty="0">
                            <a:latin typeface="Cambria Math" panose="02040503050406030204" pitchFamily="18" charset="0"/>
                          </a:rPr>
                          <m:t>𝑥</m:t>
                        </m:r>
                      </m:e>
                    </m:acc>
                    <m:r>
                      <a:rPr lang="en-US" sz="4000" i="1" dirty="0">
                        <a:latin typeface="Cambria Math" panose="02040503050406030204" pitchFamily="18" charset="0"/>
                      </a:rPr>
                      <m:t>)= </m:t>
                    </m:r>
                    <m:sSub>
                      <m:sSubPr>
                        <m:ctrlPr>
                          <a:rPr lang="en-US" sz="4000" i="1" dirty="0">
                            <a:latin typeface="Cambria Math" panose="02040503050406030204" pitchFamily="18" charset="0"/>
                            <a:ea typeface="Cambria Math" panose="02040503050406030204" pitchFamily="18" charset="0"/>
                          </a:rPr>
                        </m:ctrlPr>
                      </m:sSubPr>
                      <m:e>
                        <m:r>
                          <a:rPr lang="en-US" sz="4000" i="1" dirty="0">
                            <a:latin typeface="Cambria Math" panose="02040503050406030204" pitchFamily="18" charset="0"/>
                            <a:ea typeface="Cambria Math" panose="02040503050406030204" pitchFamily="18" charset="0"/>
                          </a:rPr>
                          <m:t>𝔼</m:t>
                        </m:r>
                      </m:e>
                      <m:sub>
                        <m:r>
                          <a:rPr lang="en-US" sz="4000" i="1" dirty="0">
                            <a:latin typeface="Cambria Math" panose="02040503050406030204" pitchFamily="18" charset="0"/>
                            <a:ea typeface="Cambria Math" panose="02040503050406030204" pitchFamily="18" charset="0"/>
                          </a:rPr>
                          <m:t>𝒟</m:t>
                        </m:r>
                      </m:sub>
                    </m:sSub>
                    <m:r>
                      <a:rPr lang="en-US" sz="4000" i="1" dirty="0">
                        <a:latin typeface="Cambria Math" panose="02040503050406030204" pitchFamily="18" charset="0"/>
                        <a:ea typeface="Cambria Math" panose="02040503050406030204" pitchFamily="18" charset="0"/>
                      </a:rPr>
                      <m:t>[</m:t>
                    </m:r>
                    <m:sSub>
                      <m:sSubPr>
                        <m:ctrlPr>
                          <a:rPr lang="en-US" sz="4000" i="1" dirty="0">
                            <a:latin typeface="Cambria Math" panose="02040503050406030204" pitchFamily="18" charset="0"/>
                            <a:ea typeface="Cambria Math" panose="02040503050406030204" pitchFamily="18" charset="0"/>
                          </a:rPr>
                        </m:ctrlPr>
                      </m:sSubPr>
                      <m:e>
                        <m:acc>
                          <m:accPr>
                            <m:chr m:val="̂"/>
                            <m:ctrlPr>
                              <a:rPr lang="en-US" sz="4000" i="1" dirty="0">
                                <a:latin typeface="Cambria Math" panose="02040503050406030204" pitchFamily="18" charset="0"/>
                                <a:ea typeface="Cambria Math" panose="02040503050406030204" pitchFamily="18" charset="0"/>
                              </a:rPr>
                            </m:ctrlPr>
                          </m:accPr>
                          <m:e>
                            <m:r>
                              <a:rPr lang="en-US" sz="4000" i="1" dirty="0">
                                <a:latin typeface="Cambria Math" panose="02040503050406030204" pitchFamily="18" charset="0"/>
                                <a:ea typeface="Cambria Math" panose="02040503050406030204" pitchFamily="18" charset="0"/>
                              </a:rPr>
                              <m:t>𝑓</m:t>
                            </m:r>
                          </m:e>
                        </m:acc>
                      </m:e>
                      <m:sub>
                        <m:r>
                          <a:rPr lang="en-US" sz="4000" i="1" dirty="0">
                            <a:latin typeface="Cambria Math" panose="02040503050406030204" pitchFamily="18" charset="0"/>
                            <a:ea typeface="Cambria Math" panose="02040503050406030204" pitchFamily="18" charset="0"/>
                          </a:rPr>
                          <m:t>𝒟</m:t>
                        </m:r>
                      </m:sub>
                    </m:sSub>
                    <m:d>
                      <m:dPr>
                        <m:ctrlPr>
                          <a:rPr lang="en-US" sz="4000" i="1" dirty="0">
                            <a:latin typeface="Cambria Math" panose="02040503050406030204" pitchFamily="18" charset="0"/>
                            <a:ea typeface="Cambria Math" panose="02040503050406030204" pitchFamily="18" charset="0"/>
                          </a:rPr>
                        </m:ctrlPr>
                      </m:dPr>
                      <m:e>
                        <m:acc>
                          <m:accPr>
                            <m:chr m:val="⃗"/>
                            <m:ctrlPr>
                              <a:rPr lang="en-US" sz="4000" i="1" dirty="0">
                                <a:latin typeface="Cambria Math" panose="02040503050406030204" pitchFamily="18" charset="0"/>
                                <a:ea typeface="Cambria Math" panose="02040503050406030204" pitchFamily="18" charset="0"/>
                              </a:rPr>
                            </m:ctrlPr>
                          </m:accPr>
                          <m:e>
                            <m:r>
                              <a:rPr lang="en-US" sz="4000" i="1" dirty="0">
                                <a:latin typeface="Cambria Math" panose="02040503050406030204" pitchFamily="18" charset="0"/>
                                <a:ea typeface="Cambria Math" panose="02040503050406030204" pitchFamily="18" charset="0"/>
                              </a:rPr>
                              <m:t>𝑥</m:t>
                            </m:r>
                          </m:e>
                        </m:acc>
                      </m:e>
                    </m:d>
                    <m:r>
                      <a:rPr lang="en-US" sz="4000" i="1" dirty="0">
                        <a:latin typeface="Cambria Math" panose="02040503050406030204" pitchFamily="18" charset="0"/>
                        <a:ea typeface="Cambria Math" panose="02040503050406030204" pitchFamily="18" charset="0"/>
                      </a:rPr>
                      <m:t>]</m:t>
                    </m:r>
                  </m:oMath>
                </a14:m>
                <a:r>
                  <a:rPr lang="en-US" sz="4000" dirty="0"/>
                  <a:t> denote the average prediction of the ML model over every training set.  We may write:</a:t>
                </a:r>
              </a:p>
              <a:p>
                <a:pPr algn="ctr"/>
                <a14:m>
                  <m:oMathPara xmlns:m="http://schemas.openxmlformats.org/officeDocument/2006/math">
                    <m:oMathParaPr>
                      <m:jc m:val="centerGroup"/>
                    </m:oMathParaPr>
                    <m:oMath xmlns:m="http://schemas.openxmlformats.org/officeDocument/2006/math">
                      <m:sSub>
                        <m:sSubPr>
                          <m:ctrlPr>
                            <a:rPr lang="en-US" sz="4000" i="1">
                              <a:latin typeface="Cambria Math" panose="02040503050406030204" pitchFamily="18" charset="0"/>
                              <a:ea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𝔼</m:t>
                          </m:r>
                        </m:e>
                        <m:sub>
                          <m:r>
                            <a:rPr lang="en-US" sz="4000" i="1">
                              <a:latin typeface="Cambria Math" panose="02040503050406030204" pitchFamily="18" charset="0"/>
                              <a:ea typeface="Cambria Math" panose="02040503050406030204" pitchFamily="18" charset="0"/>
                            </a:rPr>
                            <m:t>𝒟</m:t>
                          </m:r>
                        </m:sub>
                      </m:sSub>
                      <m:d>
                        <m:dPr>
                          <m:begChr m:val="["/>
                          <m:endChr m:val="]"/>
                          <m:ctrlPr>
                            <a:rPr lang="en-US" sz="4000" i="1">
                              <a:latin typeface="Cambria Math" panose="02040503050406030204" pitchFamily="18" charset="0"/>
                              <a:ea typeface="Cambria Math" panose="02040503050406030204" pitchFamily="18" charset="0"/>
                            </a:rPr>
                          </m:ctrlPr>
                        </m:dPr>
                        <m:e>
                          <m:sSup>
                            <m:sSupPr>
                              <m:ctrlPr>
                                <a:rPr lang="en-US" sz="4000" i="1">
                                  <a:latin typeface="Cambria Math" panose="02040503050406030204" pitchFamily="18" charset="0"/>
                                  <a:ea typeface="Cambria Math" panose="02040503050406030204" pitchFamily="18" charset="0"/>
                                </a:rPr>
                              </m:ctrlPr>
                            </m:sSupPr>
                            <m:e>
                              <m:d>
                                <m:dPr>
                                  <m:ctrlPr>
                                    <a:rPr lang="en-US" sz="4000" i="1">
                                      <a:latin typeface="Cambria Math" panose="02040503050406030204" pitchFamily="18" charset="0"/>
                                      <a:ea typeface="Cambria Math" panose="02040503050406030204" pitchFamily="18" charset="0"/>
                                    </a:rPr>
                                  </m:ctrlPr>
                                </m:dPr>
                                <m:e>
                                  <m:r>
                                    <a:rPr lang="en-US" sz="4000" i="1">
                                      <a:latin typeface="Cambria Math" panose="02040503050406030204" pitchFamily="18" charset="0"/>
                                      <a:ea typeface="Cambria Math" panose="02040503050406030204" pitchFamily="18" charset="0"/>
                                    </a:rPr>
                                    <m:t>𝑓</m:t>
                                  </m:r>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𝑥</m:t>
                                          </m:r>
                                        </m:e>
                                      </m:acc>
                                    </m:e>
                                  </m:d>
                                  <m:r>
                                    <a:rPr lang="en-US" sz="4000" i="1">
                                      <a:latin typeface="Cambria Math" panose="02040503050406030204" pitchFamily="18" charset="0"/>
                                      <a:ea typeface="Cambria Math" panose="02040503050406030204" pitchFamily="18" charset="0"/>
                                    </a:rPr>
                                    <m:t>−</m:t>
                                  </m:r>
                                  <m:sSub>
                                    <m:sSubPr>
                                      <m:ctrlPr>
                                        <a:rPr lang="en-US" sz="4000" i="1">
                                          <a:latin typeface="Cambria Math" panose="02040503050406030204" pitchFamily="18" charset="0"/>
                                          <a:ea typeface="Cambria Math" panose="02040503050406030204" pitchFamily="18" charset="0"/>
                                        </a:rPr>
                                      </m:ctrlPr>
                                    </m:sSub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𝑓</m:t>
                                          </m:r>
                                        </m:e>
                                      </m:acc>
                                    </m:e>
                                    <m:sub>
                                      <m:r>
                                        <a:rPr lang="en-US" sz="4000" i="1">
                                          <a:latin typeface="Cambria Math" panose="02040503050406030204" pitchFamily="18" charset="0"/>
                                          <a:ea typeface="Cambria Math" panose="02040503050406030204" pitchFamily="18" charset="0"/>
                                        </a:rPr>
                                        <m:t>𝒟</m:t>
                                      </m:r>
                                    </m:sub>
                                  </m:sSub>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𝑥</m:t>
                                          </m:r>
                                        </m:e>
                                      </m:acc>
                                    </m:e>
                                  </m:d>
                                </m:e>
                              </m:d>
                            </m:e>
                            <m:sup>
                              <m:r>
                                <a:rPr lang="en-US" sz="4000" i="1">
                                  <a:latin typeface="Cambria Math" panose="02040503050406030204" pitchFamily="18" charset="0"/>
                                  <a:ea typeface="Cambria Math" panose="02040503050406030204" pitchFamily="18" charset="0"/>
                                </a:rPr>
                                <m:t>2</m:t>
                              </m:r>
                            </m:sup>
                          </m:sSup>
                        </m:e>
                      </m:d>
                      <m:r>
                        <a:rPr lang="en-US" sz="4000">
                          <a:latin typeface="Cambria Math" panose="02040503050406030204" pitchFamily="18" charset="0"/>
                          <a:ea typeface="Cambria Math" panose="02040503050406030204" pitchFamily="18" charset="0"/>
                        </a:rPr>
                        <m:t>=</m:t>
                      </m:r>
                      <m:sSub>
                        <m:sSubPr>
                          <m:ctrlPr>
                            <a:rPr lang="en-US" sz="4000" i="1">
                              <a:latin typeface="Cambria Math" panose="02040503050406030204" pitchFamily="18" charset="0"/>
                              <a:ea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𝔼</m:t>
                          </m:r>
                        </m:e>
                        <m:sub>
                          <m:r>
                            <a:rPr lang="en-US" sz="4000" i="1">
                              <a:latin typeface="Cambria Math" panose="02040503050406030204" pitchFamily="18" charset="0"/>
                              <a:ea typeface="Cambria Math" panose="02040503050406030204" pitchFamily="18" charset="0"/>
                            </a:rPr>
                            <m:t>𝒟</m:t>
                          </m:r>
                        </m:sub>
                      </m:sSub>
                      <m:d>
                        <m:dPr>
                          <m:begChr m:val="["/>
                          <m:endChr m:val="]"/>
                          <m:ctrlPr>
                            <a:rPr lang="en-US" sz="4000" i="1">
                              <a:latin typeface="Cambria Math" panose="02040503050406030204" pitchFamily="18" charset="0"/>
                              <a:ea typeface="Cambria Math" panose="02040503050406030204" pitchFamily="18" charset="0"/>
                            </a:rPr>
                          </m:ctrlPr>
                        </m:dPr>
                        <m:e>
                          <m:sSup>
                            <m:sSupPr>
                              <m:ctrlPr>
                                <a:rPr lang="en-US" sz="4000" i="1">
                                  <a:latin typeface="Cambria Math" panose="02040503050406030204" pitchFamily="18" charset="0"/>
                                  <a:ea typeface="Cambria Math" panose="02040503050406030204" pitchFamily="18" charset="0"/>
                                </a:rPr>
                              </m:ctrlPr>
                            </m:sSupPr>
                            <m:e>
                              <m:d>
                                <m:dPr>
                                  <m:ctrlPr>
                                    <a:rPr lang="en-US" sz="4000" i="1">
                                      <a:latin typeface="Cambria Math" panose="02040503050406030204" pitchFamily="18" charset="0"/>
                                      <a:ea typeface="Cambria Math" panose="02040503050406030204" pitchFamily="18" charset="0"/>
                                    </a:rPr>
                                  </m:ctrlPr>
                                </m:dPr>
                                <m:e>
                                  <m:r>
                                    <a:rPr lang="en-US" sz="4000" i="1">
                                      <a:latin typeface="Cambria Math" panose="02040503050406030204" pitchFamily="18" charset="0"/>
                                      <a:ea typeface="Cambria Math" panose="02040503050406030204" pitchFamily="18" charset="0"/>
                                    </a:rPr>
                                    <m:t>𝑓</m:t>
                                  </m:r>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𝑥</m:t>
                                          </m:r>
                                        </m:e>
                                      </m:acc>
                                    </m:e>
                                  </m:d>
                                  <m:r>
                                    <a:rPr lang="en-US" sz="4000" i="1">
                                      <a:latin typeface="Cambria Math" panose="02040503050406030204" pitchFamily="18" charset="0"/>
                                      <a:ea typeface="Cambria Math" panose="02040503050406030204" pitchFamily="18" charset="0"/>
                                    </a:rPr>
                                    <m:t>−</m:t>
                                  </m:r>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𝑓</m:t>
                                      </m:r>
                                    </m:e>
                                  </m:acc>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𝑥</m:t>
                                          </m:r>
                                        </m:e>
                                      </m:acc>
                                    </m:e>
                                  </m:d>
                                  <m:r>
                                    <a:rPr lang="en-US" sz="4000" i="1">
                                      <a:latin typeface="Cambria Math" panose="02040503050406030204" pitchFamily="18" charset="0"/>
                                      <a:ea typeface="Cambria Math" panose="02040503050406030204" pitchFamily="18" charset="0"/>
                                    </a:rPr>
                                    <m:t>+</m:t>
                                  </m:r>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𝑓</m:t>
                                      </m:r>
                                    </m:e>
                                  </m:acc>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𝑥</m:t>
                                          </m:r>
                                        </m:e>
                                      </m:acc>
                                    </m:e>
                                  </m:d>
                                  <m:r>
                                    <a:rPr lang="en-US" sz="4000" i="1">
                                      <a:latin typeface="Cambria Math" panose="02040503050406030204" pitchFamily="18" charset="0"/>
                                      <a:ea typeface="Cambria Math" panose="02040503050406030204" pitchFamily="18" charset="0"/>
                                    </a:rPr>
                                    <m:t>−</m:t>
                                  </m:r>
                                  <m:sSub>
                                    <m:sSubPr>
                                      <m:ctrlPr>
                                        <a:rPr lang="en-US" sz="4000" i="1">
                                          <a:latin typeface="Cambria Math" panose="02040503050406030204" pitchFamily="18" charset="0"/>
                                          <a:ea typeface="Cambria Math" panose="02040503050406030204" pitchFamily="18" charset="0"/>
                                        </a:rPr>
                                      </m:ctrlPr>
                                    </m:sSub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𝑓</m:t>
                                          </m:r>
                                        </m:e>
                                      </m:acc>
                                    </m:e>
                                    <m:sub>
                                      <m:r>
                                        <a:rPr lang="en-US" sz="4000" i="1">
                                          <a:latin typeface="Cambria Math" panose="02040503050406030204" pitchFamily="18" charset="0"/>
                                          <a:ea typeface="Cambria Math" panose="02040503050406030204" pitchFamily="18" charset="0"/>
                                        </a:rPr>
                                        <m:t>𝒟</m:t>
                                      </m:r>
                                    </m:sub>
                                  </m:sSub>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𝑥</m:t>
                                          </m:r>
                                        </m:e>
                                      </m:acc>
                                    </m:e>
                                  </m:d>
                                </m:e>
                              </m:d>
                            </m:e>
                            <m:sup>
                              <m:r>
                                <a:rPr lang="en-US" sz="4000" i="1">
                                  <a:latin typeface="Cambria Math" panose="02040503050406030204" pitchFamily="18" charset="0"/>
                                  <a:ea typeface="Cambria Math" panose="02040503050406030204" pitchFamily="18" charset="0"/>
                                </a:rPr>
                                <m:t>2</m:t>
                              </m:r>
                            </m:sup>
                          </m:sSup>
                        </m:e>
                      </m:d>
                    </m:oMath>
                  </m:oMathPara>
                </a14:m>
                <a:endParaRPr lang="en-US" sz="4000" dirty="0"/>
              </a:p>
              <a:p>
                <a:pPr algn="ctr"/>
                <a:r>
                  <a:rPr lang="en-US" sz="4000" dirty="0"/>
                  <a:t>= </a:t>
                </a:r>
                <a14:m>
                  <m:oMath xmlns:m="http://schemas.openxmlformats.org/officeDocument/2006/math">
                    <m:sSub>
                      <m:sSubPr>
                        <m:ctrlPr>
                          <a:rPr lang="en-US" sz="4000" i="1">
                            <a:latin typeface="Cambria Math" panose="02040503050406030204" pitchFamily="18" charset="0"/>
                            <a:ea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𝔼</m:t>
                        </m:r>
                      </m:e>
                      <m:sub>
                        <m:r>
                          <a:rPr lang="en-US" sz="4000" i="1">
                            <a:latin typeface="Cambria Math" panose="02040503050406030204" pitchFamily="18" charset="0"/>
                            <a:ea typeface="Cambria Math" panose="02040503050406030204" pitchFamily="18" charset="0"/>
                          </a:rPr>
                          <m:t>𝒟</m:t>
                        </m:r>
                      </m:sub>
                    </m:sSub>
                    <m:d>
                      <m:dPr>
                        <m:begChr m:val="["/>
                        <m:endChr m:val="]"/>
                        <m:ctrlPr>
                          <a:rPr lang="en-US" sz="4000" i="1">
                            <a:latin typeface="Cambria Math" panose="02040503050406030204" pitchFamily="18" charset="0"/>
                            <a:ea typeface="Cambria Math" panose="02040503050406030204" pitchFamily="18" charset="0"/>
                          </a:rPr>
                        </m:ctrlPr>
                      </m:dPr>
                      <m:e>
                        <m:sSup>
                          <m:sSupPr>
                            <m:ctrlPr>
                              <a:rPr lang="en-US" sz="4000" i="1">
                                <a:latin typeface="Cambria Math" panose="02040503050406030204" pitchFamily="18" charset="0"/>
                                <a:ea typeface="Cambria Math" panose="02040503050406030204" pitchFamily="18" charset="0"/>
                              </a:rPr>
                            </m:ctrlPr>
                          </m:sSupPr>
                          <m:e>
                            <m:d>
                              <m:dPr>
                                <m:ctrlPr>
                                  <a:rPr lang="en-US" sz="4000" i="1">
                                    <a:latin typeface="Cambria Math" panose="02040503050406030204" pitchFamily="18" charset="0"/>
                                    <a:ea typeface="Cambria Math" panose="02040503050406030204" pitchFamily="18" charset="0"/>
                                  </a:rPr>
                                </m:ctrlPr>
                              </m:dPr>
                              <m:e>
                                <m:r>
                                  <a:rPr lang="en-US" sz="4000" i="1">
                                    <a:latin typeface="Cambria Math" panose="02040503050406030204" pitchFamily="18" charset="0"/>
                                    <a:ea typeface="Cambria Math" panose="02040503050406030204" pitchFamily="18" charset="0"/>
                                  </a:rPr>
                                  <m:t>𝑓</m:t>
                                </m:r>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𝑥</m:t>
                                        </m:r>
                                      </m:e>
                                    </m:acc>
                                  </m:e>
                                </m:d>
                                <m:r>
                                  <a:rPr lang="en-US" sz="4000" i="1">
                                    <a:latin typeface="Cambria Math" panose="02040503050406030204" pitchFamily="18" charset="0"/>
                                    <a:ea typeface="Cambria Math" panose="02040503050406030204" pitchFamily="18" charset="0"/>
                                  </a:rPr>
                                  <m:t>−</m:t>
                                </m:r>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𝑓</m:t>
                                    </m:r>
                                  </m:e>
                                </m:acc>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𝑥</m:t>
                                        </m:r>
                                      </m:e>
                                    </m:acc>
                                  </m:e>
                                </m:d>
                              </m:e>
                            </m:d>
                          </m:e>
                          <m:sup>
                            <m:r>
                              <a:rPr lang="en-US" sz="4000" i="1">
                                <a:latin typeface="Cambria Math" panose="02040503050406030204" pitchFamily="18" charset="0"/>
                                <a:ea typeface="Cambria Math" panose="02040503050406030204" pitchFamily="18" charset="0"/>
                              </a:rPr>
                              <m:t>2</m:t>
                            </m:r>
                          </m:sup>
                        </m:sSup>
                      </m:e>
                    </m:d>
                    <m:r>
                      <a:rPr lang="en-US" sz="4000" i="1">
                        <a:latin typeface="Cambria Math" panose="02040503050406030204" pitchFamily="18" charset="0"/>
                        <a:ea typeface="Cambria Math" panose="02040503050406030204" pitchFamily="18" charset="0"/>
                      </a:rPr>
                      <m:t>+</m:t>
                    </m:r>
                    <m:sSub>
                      <m:sSubPr>
                        <m:ctrlPr>
                          <a:rPr lang="en-US" sz="4000" i="1">
                            <a:latin typeface="Cambria Math" panose="02040503050406030204" pitchFamily="18" charset="0"/>
                            <a:ea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𝔼</m:t>
                        </m:r>
                      </m:e>
                      <m:sub>
                        <m:r>
                          <a:rPr lang="en-US" sz="4000" i="1">
                            <a:latin typeface="Cambria Math" panose="02040503050406030204" pitchFamily="18" charset="0"/>
                            <a:ea typeface="Cambria Math" panose="02040503050406030204" pitchFamily="18" charset="0"/>
                          </a:rPr>
                          <m:t>𝒟</m:t>
                        </m:r>
                      </m:sub>
                    </m:sSub>
                    <m:d>
                      <m:dPr>
                        <m:begChr m:val="["/>
                        <m:endChr m:val="]"/>
                        <m:ctrlPr>
                          <a:rPr lang="en-US" sz="4000" i="1">
                            <a:latin typeface="Cambria Math" panose="02040503050406030204" pitchFamily="18" charset="0"/>
                            <a:ea typeface="Cambria Math" panose="02040503050406030204" pitchFamily="18" charset="0"/>
                          </a:rPr>
                        </m:ctrlPr>
                      </m:dPr>
                      <m:e>
                        <m:sSup>
                          <m:sSupPr>
                            <m:ctrlPr>
                              <a:rPr lang="en-US" sz="4000" i="1">
                                <a:latin typeface="Cambria Math" panose="02040503050406030204" pitchFamily="18" charset="0"/>
                                <a:ea typeface="Cambria Math" panose="02040503050406030204" pitchFamily="18" charset="0"/>
                              </a:rPr>
                            </m:ctrlPr>
                          </m:sSupPr>
                          <m:e>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𝑓</m:t>
                                    </m:r>
                                  </m:e>
                                </m:acc>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𝑥</m:t>
                                        </m:r>
                                      </m:e>
                                    </m:acc>
                                  </m:e>
                                </m:d>
                                <m:r>
                                  <a:rPr lang="en-US" sz="4000" i="1">
                                    <a:latin typeface="Cambria Math" panose="02040503050406030204" pitchFamily="18" charset="0"/>
                                    <a:ea typeface="Cambria Math" panose="02040503050406030204" pitchFamily="18" charset="0"/>
                                  </a:rPr>
                                  <m:t>−</m:t>
                                </m:r>
                                <m:sSub>
                                  <m:sSubPr>
                                    <m:ctrlPr>
                                      <a:rPr lang="en-US" sz="4000" i="1">
                                        <a:latin typeface="Cambria Math" panose="02040503050406030204" pitchFamily="18" charset="0"/>
                                        <a:ea typeface="Cambria Math" panose="02040503050406030204" pitchFamily="18" charset="0"/>
                                      </a:rPr>
                                    </m:ctrlPr>
                                  </m:sSub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𝑓</m:t>
                                        </m:r>
                                      </m:e>
                                    </m:acc>
                                  </m:e>
                                  <m:sub>
                                    <m:r>
                                      <a:rPr lang="en-US" sz="4000" i="1">
                                        <a:latin typeface="Cambria Math" panose="02040503050406030204" pitchFamily="18" charset="0"/>
                                        <a:ea typeface="Cambria Math" panose="02040503050406030204" pitchFamily="18" charset="0"/>
                                      </a:rPr>
                                      <m:t>𝒟</m:t>
                                    </m:r>
                                  </m:sub>
                                </m:sSub>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𝑥</m:t>
                                        </m:r>
                                      </m:e>
                                    </m:acc>
                                  </m:e>
                                </m:d>
                              </m:e>
                            </m:d>
                          </m:e>
                          <m:sup>
                            <m:r>
                              <a:rPr lang="en-US" sz="4000" i="1">
                                <a:latin typeface="Cambria Math" panose="02040503050406030204" pitchFamily="18" charset="0"/>
                                <a:ea typeface="Cambria Math" panose="02040503050406030204" pitchFamily="18" charset="0"/>
                              </a:rPr>
                              <m:t>2</m:t>
                            </m:r>
                          </m:sup>
                        </m:sSup>
                      </m:e>
                    </m:d>
                  </m:oMath>
                </a14:m>
                <a:endParaRPr lang="en-US" sz="4000" dirty="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+2⋅</m:t>
                      </m:r>
                      <m:sSub>
                        <m:sSubPr>
                          <m:ctrlPr>
                            <a:rPr lang="en-US" sz="4000" i="1">
                              <a:latin typeface="Cambria Math" panose="02040503050406030204" pitchFamily="18" charset="0"/>
                              <a:ea typeface="Cambria Math" panose="02040503050406030204" pitchFamily="18" charset="0"/>
                            </a:rPr>
                          </m:ctrlPr>
                        </m:sSubPr>
                        <m:e>
                          <m:r>
                            <a:rPr lang="en-US" sz="4000" i="1">
                              <a:latin typeface="Cambria Math" panose="02040503050406030204" pitchFamily="18" charset="0"/>
                              <a:ea typeface="Cambria Math" panose="02040503050406030204" pitchFamily="18" charset="0"/>
                            </a:rPr>
                            <m:t>𝔼</m:t>
                          </m:r>
                        </m:e>
                        <m:sub>
                          <m:r>
                            <a:rPr lang="en-US" sz="4000" i="1">
                              <a:latin typeface="Cambria Math" panose="02040503050406030204" pitchFamily="18" charset="0"/>
                              <a:ea typeface="Cambria Math" panose="02040503050406030204" pitchFamily="18" charset="0"/>
                            </a:rPr>
                            <m:t>𝑦</m:t>
                          </m:r>
                          <m:r>
                            <a:rPr lang="en-US" sz="4000" i="1">
                              <a:latin typeface="Cambria Math" panose="02040503050406030204" pitchFamily="18" charset="0"/>
                              <a:ea typeface="Cambria Math" panose="02040503050406030204" pitchFamily="18" charset="0"/>
                            </a:rPr>
                            <m:t>,</m:t>
                          </m:r>
                          <m:r>
                            <a:rPr lang="en-US" sz="4000" i="1">
                              <a:latin typeface="Cambria Math" panose="02040503050406030204" pitchFamily="18" charset="0"/>
                              <a:ea typeface="Cambria Math" panose="02040503050406030204" pitchFamily="18" charset="0"/>
                            </a:rPr>
                            <m:t>𝒟</m:t>
                          </m:r>
                        </m:sub>
                      </m:sSub>
                      <m:d>
                        <m:dPr>
                          <m:begChr m:val="["/>
                          <m:endChr m:val="]"/>
                          <m:ctrlPr>
                            <a:rPr lang="en-US" sz="4000" i="1">
                              <a:latin typeface="Cambria Math" panose="02040503050406030204" pitchFamily="18" charset="0"/>
                              <a:ea typeface="Cambria Math" panose="02040503050406030204" pitchFamily="18" charset="0"/>
                            </a:rPr>
                          </m:ctrlPr>
                        </m:dPr>
                        <m:e>
                          <m:d>
                            <m:dPr>
                              <m:ctrlPr>
                                <a:rPr lang="en-US" sz="4000" i="1">
                                  <a:latin typeface="Cambria Math" panose="02040503050406030204" pitchFamily="18" charset="0"/>
                                  <a:ea typeface="Cambria Math" panose="02040503050406030204" pitchFamily="18" charset="0"/>
                                </a:rPr>
                              </m:ctrlPr>
                            </m:dPr>
                            <m:e>
                              <m:r>
                                <a:rPr lang="en-US" sz="4000" i="1">
                                  <a:latin typeface="Cambria Math" panose="02040503050406030204" pitchFamily="18" charset="0"/>
                                  <a:ea typeface="Cambria Math" panose="02040503050406030204" pitchFamily="18" charset="0"/>
                                </a:rPr>
                                <m:t>𝑓</m:t>
                              </m:r>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𝑥</m:t>
                                      </m:r>
                                    </m:e>
                                  </m:acc>
                                </m:e>
                              </m:d>
                              <m:r>
                                <a:rPr lang="en-US" sz="4000" i="1">
                                  <a:latin typeface="Cambria Math" panose="02040503050406030204" pitchFamily="18" charset="0"/>
                                  <a:ea typeface="Cambria Math" panose="02040503050406030204" pitchFamily="18" charset="0"/>
                                </a:rPr>
                                <m:t>−</m:t>
                              </m:r>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𝑓</m:t>
                                  </m:r>
                                </m:e>
                              </m:acc>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𝑥</m:t>
                                      </m:r>
                                    </m:e>
                                  </m:acc>
                                </m:e>
                              </m:d>
                            </m:e>
                          </m:d>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𝑓</m:t>
                                  </m:r>
                                </m:e>
                              </m:acc>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𝑥</m:t>
                                      </m:r>
                                    </m:e>
                                  </m:acc>
                                </m:e>
                              </m:d>
                              <m:r>
                                <a:rPr lang="en-US" sz="4000" i="1">
                                  <a:latin typeface="Cambria Math" panose="02040503050406030204" pitchFamily="18" charset="0"/>
                                  <a:ea typeface="Cambria Math" panose="02040503050406030204" pitchFamily="18" charset="0"/>
                                </a:rPr>
                                <m:t>−</m:t>
                              </m:r>
                              <m:sSub>
                                <m:sSubPr>
                                  <m:ctrlPr>
                                    <a:rPr lang="en-US" sz="4000" i="1">
                                      <a:latin typeface="Cambria Math" panose="02040503050406030204" pitchFamily="18" charset="0"/>
                                      <a:ea typeface="Cambria Math" panose="02040503050406030204" pitchFamily="18" charset="0"/>
                                    </a:rPr>
                                  </m:ctrlPr>
                                </m:sSub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𝑓</m:t>
                                      </m:r>
                                    </m:e>
                                  </m:acc>
                                </m:e>
                                <m:sub>
                                  <m:r>
                                    <a:rPr lang="en-US" sz="4000" i="1">
                                      <a:latin typeface="Cambria Math" panose="02040503050406030204" pitchFamily="18" charset="0"/>
                                      <a:ea typeface="Cambria Math" panose="02040503050406030204" pitchFamily="18" charset="0"/>
                                    </a:rPr>
                                    <m:t>𝒟</m:t>
                                  </m:r>
                                </m:sub>
                              </m:sSub>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𝑥</m:t>
                                      </m:r>
                                    </m:e>
                                  </m:acc>
                                </m:e>
                              </m:d>
                            </m:e>
                          </m:d>
                        </m:e>
                      </m:d>
                    </m:oMath>
                  </m:oMathPara>
                </a14:m>
                <a:endParaRPr lang="en-US" sz="4000" dirty="0"/>
              </a:p>
              <a:p>
                <a:endParaRPr lang="en-US" sz="4000" dirty="0"/>
              </a:p>
              <a:p>
                <a:r>
                  <a:rPr lang="en-US" sz="4000" dirty="0"/>
                  <a:t>Thus the last term is zero.</a:t>
                </a:r>
              </a:p>
              <a:p>
                <a:r>
                  <a:rPr lang="en-US" sz="4000" dirty="0"/>
                  <a:t>Also note</a:t>
                </a:r>
                <a:r>
                  <a:rPr lang="en-US" sz="4000" dirty="0">
                    <a:ea typeface="Cambria Math" panose="02040503050406030204" pitchFamily="18" charset="0"/>
                  </a:rPr>
                  <a:t> </a:t>
                </a:r>
                <a14:m>
                  <m:oMath xmlns:m="http://schemas.openxmlformats.org/officeDocument/2006/math">
                    <m:r>
                      <a:rPr lang="en-US" sz="4000" i="1">
                        <a:latin typeface="Cambria Math" panose="02040503050406030204" pitchFamily="18" charset="0"/>
                        <a:ea typeface="Cambria Math" panose="02040503050406030204" pitchFamily="18" charset="0"/>
                      </a:rPr>
                      <m:t>𝑓</m:t>
                    </m:r>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𝑥</m:t>
                            </m:r>
                          </m:e>
                        </m:acc>
                      </m:e>
                    </m:d>
                    <m:r>
                      <a:rPr lang="en-US" sz="4000" i="1">
                        <a:latin typeface="Cambria Math" panose="02040503050406030204" pitchFamily="18" charset="0"/>
                        <a:ea typeface="Cambria Math" panose="02040503050406030204" pitchFamily="18" charset="0"/>
                      </a:rPr>
                      <m:t>−</m:t>
                    </m:r>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𝑓</m:t>
                        </m:r>
                      </m:e>
                    </m:acc>
                    <m:d>
                      <m:dPr>
                        <m:ctrlPr>
                          <a:rPr lang="en-US" sz="4000" i="1">
                            <a:latin typeface="Cambria Math" panose="02040503050406030204" pitchFamily="18" charset="0"/>
                            <a:ea typeface="Cambria Math" panose="02040503050406030204" pitchFamily="18" charset="0"/>
                          </a:rPr>
                        </m:ctrlPr>
                      </m:dPr>
                      <m:e>
                        <m:acc>
                          <m:accPr>
                            <m:chr m:val="⃗"/>
                            <m:ctrlPr>
                              <a:rPr lang="en-US" sz="4000" i="1">
                                <a:latin typeface="Cambria Math" panose="02040503050406030204" pitchFamily="18" charset="0"/>
                                <a:ea typeface="Cambria Math" panose="02040503050406030204" pitchFamily="18" charset="0"/>
                              </a:rPr>
                            </m:ctrlPr>
                          </m:accPr>
                          <m:e>
                            <m:r>
                              <a:rPr lang="en-US" sz="4000" i="1">
                                <a:latin typeface="Cambria Math" panose="02040503050406030204" pitchFamily="18" charset="0"/>
                                <a:ea typeface="Cambria Math" panose="02040503050406030204" pitchFamily="18" charset="0"/>
                              </a:rPr>
                              <m:t>𝑥</m:t>
                            </m:r>
                          </m:e>
                        </m:acc>
                      </m:e>
                    </m:d>
                  </m:oMath>
                </a14:m>
                <a:r>
                  <a:rPr lang="en-US" sz="4000" dirty="0"/>
                  <a:t> is not random, so the expectation does nothing on the left.</a:t>
                </a:r>
              </a:p>
            </p:txBody>
          </p:sp>
        </mc:Choice>
        <mc:Fallback xmlns="">
          <p:sp>
            <p:nvSpPr>
              <p:cNvPr id="3" name="Text Placeholder 2">
                <a:extLst>
                  <a:ext uri="{FF2B5EF4-FFF2-40B4-BE49-F238E27FC236}">
                    <a16:creationId xmlns:a16="http://schemas.microsoft.com/office/drawing/2014/main" id="{68349AD2-E4FF-4643-B980-FA2FE6FA9206}"/>
                  </a:ext>
                </a:extLst>
              </p:cNvPr>
              <p:cNvSpPr>
                <a:spLocks noGrp="1" noRot="1" noChangeAspect="1" noMove="1" noResize="1" noEditPoints="1" noAdjustHandles="1" noChangeArrowheads="1" noChangeShapeType="1" noTextEdit="1"/>
              </p:cNvSpPr>
              <p:nvPr>
                <p:ph type="body" idx="1"/>
              </p:nvPr>
            </p:nvSpPr>
            <p:spPr>
              <a:blipFill>
                <a:blip r:embed="rId3"/>
                <a:stretch>
                  <a:fillRect l="-1208" t="-2065" b="-10499"/>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C573C7D8-9875-E642-B14A-E26DB2079168}"/>
              </a:ext>
            </a:extLst>
          </p:cNvPr>
          <p:cNvSpPr txBox="1"/>
          <p:nvPr/>
        </p:nvSpPr>
        <p:spPr>
          <a:xfrm>
            <a:off x="9681650" y="8201030"/>
            <a:ext cx="3416324" cy="1015663"/>
          </a:xfrm>
          <a:prstGeom prst="rect">
            <a:avLst/>
          </a:prstGeom>
          <a:solidFill>
            <a:schemeClr val="accent3"/>
          </a:solid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Doesn’t depend on the dataset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09FDC9-885C-0C44-B963-BFA6BD239561}"/>
                  </a:ext>
                </a:extLst>
              </p:cNvPr>
              <p:cNvSpPr txBox="1"/>
              <p:nvPr/>
            </p:nvSpPr>
            <p:spPr>
              <a:xfrm>
                <a:off x="13521715" y="8201030"/>
                <a:ext cx="3416325" cy="1015663"/>
              </a:xfrm>
              <a:prstGeom prst="rect">
                <a:avLst/>
              </a:prstGeom>
              <a:solidFill>
                <a:schemeClr val="accent3"/>
              </a:solid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Mean zero when averaged over </a:t>
                </a:r>
                <a14:m>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𝒟</m:t>
                    </m:r>
                  </m:oMath>
                </a14:m>
                <a:endParaRPr lang="en-US" b="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mc:Choice>
        <mc:Fallback xmlns="">
          <p:sp>
            <p:nvSpPr>
              <p:cNvPr id="7" name="TextBox 6">
                <a:extLst>
                  <a:ext uri="{FF2B5EF4-FFF2-40B4-BE49-F238E27FC236}">
                    <a16:creationId xmlns:a16="http://schemas.microsoft.com/office/drawing/2014/main" id="{3F09FDC9-885C-0C44-B963-BFA6BD239561}"/>
                  </a:ext>
                </a:extLst>
              </p:cNvPr>
              <p:cNvSpPr txBox="1">
                <a:spLocks noRot="1" noChangeAspect="1" noMove="1" noResize="1" noEditPoints="1" noAdjustHandles="1" noChangeArrowheads="1" noChangeShapeType="1" noTextEdit="1"/>
              </p:cNvSpPr>
              <p:nvPr/>
            </p:nvSpPr>
            <p:spPr>
              <a:xfrm>
                <a:off x="13521715" y="8201030"/>
                <a:ext cx="3416325" cy="1015663"/>
              </a:xfrm>
              <a:prstGeom prst="rect">
                <a:avLst/>
              </a:prstGeom>
              <a:blipFill>
                <a:blip r:embed="rId4"/>
                <a:stretch>
                  <a:fillRect t="-6173" r="-741" b="-16049"/>
                </a:stretch>
              </a:blipFill>
              <a:ln>
                <a:noFill/>
              </a:ln>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96DE859B-77B7-5F4A-857D-DE840ED4E0EA}"/>
              </a:ext>
            </a:extLst>
          </p:cNvPr>
          <p:cNvCxnSpPr>
            <a:cxnSpLocks/>
            <a:stCxn id="6" idx="0"/>
          </p:cNvCxnSpPr>
          <p:nvPr/>
        </p:nvCxnSpPr>
        <p:spPr>
          <a:xfrm flipV="1">
            <a:off x="11389812" y="7532020"/>
            <a:ext cx="208630" cy="669010"/>
          </a:xfrm>
          <a:prstGeom prst="straightConnector1">
            <a:avLst/>
          </a:prstGeom>
          <a:noFill/>
          <a:ln w="47625"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1" name="Straight Arrow Connector 10">
            <a:extLst>
              <a:ext uri="{FF2B5EF4-FFF2-40B4-BE49-F238E27FC236}">
                <a16:creationId xmlns:a16="http://schemas.microsoft.com/office/drawing/2014/main" id="{BEF84D86-781D-D64B-992B-DC700FCB7606}"/>
              </a:ext>
            </a:extLst>
          </p:cNvPr>
          <p:cNvCxnSpPr>
            <a:cxnSpLocks/>
            <a:stCxn id="7" idx="0"/>
          </p:cNvCxnSpPr>
          <p:nvPr/>
        </p:nvCxnSpPr>
        <p:spPr>
          <a:xfrm flipH="1" flipV="1">
            <a:off x="14991347" y="7532020"/>
            <a:ext cx="238531" cy="669010"/>
          </a:xfrm>
          <a:prstGeom prst="straightConnector1">
            <a:avLst/>
          </a:prstGeom>
          <a:noFill/>
          <a:ln w="47625"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363ADD77-7922-9946-9E7E-FBB6F6834353}"/>
              </a:ext>
            </a:extLst>
          </p:cNvPr>
          <p:cNvSpPr txBox="1"/>
          <p:nvPr/>
        </p:nvSpPr>
        <p:spPr>
          <a:xfrm>
            <a:off x="4456649" y="4292469"/>
            <a:ext cx="950580"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4400">
                <a:solidFill>
                  <a:srgbClr val="00B050"/>
                </a:solidFill>
                <a:latin typeface="Amazon Ember"/>
                <a:ea typeface="Amazon Ember"/>
                <a:cs typeface="Amazon Ember"/>
              </a:defRPr>
            </a:lvl1pPr>
          </a:lstStyle>
          <a:p>
            <a:r>
              <a:rPr lang="en-US" dirty="0">
                <a:solidFill>
                  <a:srgbClr val="0070C0"/>
                </a:solidFill>
              </a:rPr>
              <a:t>(2)</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6DA3944-4D27-7243-A964-A8AA612C0858}"/>
                  </a:ext>
                </a:extLst>
              </p:cNvPr>
              <p:cNvSpPr txBox="1"/>
              <p:nvPr/>
            </p:nvSpPr>
            <p:spPr>
              <a:xfrm>
                <a:off x="16500693" y="870852"/>
                <a:ext cx="7038850" cy="1477328"/>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3200" b="0" u="none" strike="noStrike" cap="none" spc="0" normalizeH="0" baseline="0" dirty="0">
                    <a:ln>
                      <a:noFill/>
                    </a:ln>
                    <a:solidFill>
                      <a:srgbClr val="000000"/>
                    </a:solidFill>
                    <a:effectLst/>
                    <a:uFillTx/>
                    <a:ea typeface="Cambria Math" panose="02040503050406030204" pitchFamily="18" charset="0"/>
                    <a:sym typeface="Helvetica Neue"/>
                  </a:rPr>
                  <a:t>E</a:t>
                </a:r>
                <a14:m>
                  <m:oMath xmlns:m="http://schemas.openxmlformats.org/officeDocument/2006/math">
                    <m:d>
                      <m:dPr>
                        <m:begChr m:val="["/>
                        <m:endChr m:val="]"/>
                        <m:ctrlPr>
                          <a:rPr kumimoji="0" lang="en-US" sz="32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ctrlPr>
                      </m:dPr>
                      <m:e>
                        <m:r>
                          <a:rPr kumimoji="0" lang="en-US" sz="32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𝑋</m:t>
                        </m:r>
                        <m:r>
                          <a:rPr kumimoji="0" lang="en-US" sz="32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m:t>
                        </m:r>
                        <m:r>
                          <a:rPr kumimoji="0" lang="en-US" sz="32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𝑌</m:t>
                        </m:r>
                      </m:e>
                    </m:d>
                    <m:r>
                      <a:rPr kumimoji="0" lang="en-US" sz="32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m:t>
                    </m:r>
                    <m:r>
                      <a:rPr kumimoji="0" lang="en-US" sz="32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𝐸</m:t>
                    </m:r>
                    <m:d>
                      <m:dPr>
                        <m:begChr m:val="["/>
                        <m:endChr m:val="]"/>
                        <m:ctrlPr>
                          <a:rPr kumimoji="0" lang="en-US" sz="32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ctrlPr>
                      </m:dPr>
                      <m:e>
                        <m:r>
                          <a:rPr kumimoji="0" lang="en-US" sz="32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𝑋</m:t>
                        </m:r>
                      </m:e>
                    </m:d>
                    <m:r>
                      <a:rPr kumimoji="0" lang="en-US" sz="32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m:t>
                    </m:r>
                    <m:r>
                      <a:rPr kumimoji="0" lang="en-US" sz="32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𝐸</m:t>
                    </m:r>
                    <m:d>
                      <m:dPr>
                        <m:begChr m:val="["/>
                        <m:endChr m:val="]"/>
                        <m:ctrlPr>
                          <a:rPr kumimoji="0" lang="en-US" sz="32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ctrlPr>
                      </m:dPr>
                      <m:e>
                        <m:r>
                          <a:rPr kumimoji="0" lang="en-US" sz="32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Helvetica Neue"/>
                          </a:rPr>
                          <m:t>𝑌</m:t>
                        </m:r>
                      </m:e>
                    </m:d>
                  </m:oMath>
                </a14:m>
                <a:endParaRPr kumimoji="0" lang="en-US" sz="3200" b="0" u="none" strike="noStrike" cap="none" spc="0" normalizeH="0" baseline="0" dirty="0">
                  <a:ln>
                    <a:noFill/>
                  </a:ln>
                  <a:solidFill>
                    <a:srgbClr val="000000"/>
                  </a:solidFill>
                  <a:effectLst/>
                  <a:uFillTx/>
                  <a:ea typeface="Cambria Math" panose="02040503050406030204" pitchFamily="18" charset="0"/>
                  <a:sym typeface="Helvetica Neue"/>
                </a:endParaRPr>
              </a:p>
              <a:p>
                <a:pPr algn="l"/>
                <a:r>
                  <a:rPr lang="en-US" sz="3200" b="0" dirty="0">
                    <a:ea typeface="Cambria Math" panose="02040503050406030204" pitchFamily="18" charset="0"/>
                  </a:rPr>
                  <a:t>E</a:t>
                </a:r>
                <a14:m>
                  <m:oMath xmlns:m="http://schemas.openxmlformats.org/officeDocument/2006/math">
                    <m:d>
                      <m:dPr>
                        <m:begChr m:val="["/>
                        <m:endChr m:val="]"/>
                        <m:ctrlPr>
                          <a:rPr lang="en-US" sz="3200" b="0" i="1">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𝑎</m:t>
                        </m:r>
                        <m:r>
                          <a:rPr lang="en-US" sz="3200" b="0" i="1" smtClean="0">
                            <a:latin typeface="Cambria Math" panose="02040503050406030204" pitchFamily="18" charset="0"/>
                            <a:ea typeface="Cambria Math" panose="02040503050406030204" pitchFamily="18" charset="0"/>
                          </a:rPr>
                          <m:t> </m:t>
                        </m:r>
                        <m:r>
                          <a:rPr lang="en-US" sz="3200" b="0" i="1">
                            <a:latin typeface="Cambria Math" panose="02040503050406030204" pitchFamily="18" charset="0"/>
                            <a:ea typeface="Cambria Math" panose="02040503050406030204" pitchFamily="18" charset="0"/>
                          </a:rPr>
                          <m:t>𝑋</m:t>
                        </m:r>
                      </m:e>
                    </m:d>
                    <m:r>
                      <a:rPr lang="en-US" sz="3200" b="0" i="1">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𝑎</m:t>
                    </m:r>
                    <m:r>
                      <a:rPr lang="en-US" sz="3200" b="0" i="1">
                        <a:latin typeface="Cambria Math" panose="02040503050406030204" pitchFamily="18" charset="0"/>
                        <a:ea typeface="Cambria Math" panose="02040503050406030204" pitchFamily="18" charset="0"/>
                      </a:rPr>
                      <m:t> </m:t>
                    </m:r>
                    <m:r>
                      <a:rPr lang="en-US" sz="3200" b="0" i="1">
                        <a:latin typeface="Cambria Math" panose="02040503050406030204" pitchFamily="18" charset="0"/>
                        <a:ea typeface="Cambria Math" panose="02040503050406030204" pitchFamily="18" charset="0"/>
                      </a:rPr>
                      <m:t>𝐸</m:t>
                    </m:r>
                    <m:d>
                      <m:dPr>
                        <m:begChr m:val="["/>
                        <m:endChr m:val="]"/>
                        <m:ctrlPr>
                          <a:rPr lang="en-US" sz="3200" b="0" i="1">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𝑋</m:t>
                        </m:r>
                      </m:e>
                    </m:d>
                  </m:oMath>
                </a14:m>
                <a:r>
                  <a:rPr lang="en-US" sz="3200" b="0" dirty="0">
                    <a:ea typeface="Cambria Math" panose="02040503050406030204" pitchFamily="18" charset="0"/>
                  </a:rPr>
                  <a:t>, a: Constant</a:t>
                </a:r>
                <a:endParaRPr kumimoji="0" lang="en-US" sz="3200" b="0" u="none" strike="noStrike" cap="none" spc="0" normalizeH="0" baseline="0" dirty="0">
                  <a:ln>
                    <a:noFill/>
                  </a:ln>
                  <a:solidFill>
                    <a:srgbClr val="000000"/>
                  </a:solidFill>
                  <a:effectLst/>
                  <a:uFillTx/>
                  <a:ea typeface="Cambria Math" panose="02040503050406030204" pitchFamily="18" charset="0"/>
                  <a:sym typeface="Helvetica Neue"/>
                </a:endParaRPr>
              </a:p>
              <a:p>
                <a:pPr algn="l"/>
                <a:r>
                  <a:rPr lang="en-US" sz="3200" b="0" dirty="0">
                    <a:ea typeface="Cambria Math" panose="02040503050406030204" pitchFamily="18" charset="0"/>
                  </a:rPr>
                  <a:t>E</a:t>
                </a:r>
                <a14:m>
                  <m:oMath xmlns:m="http://schemas.openxmlformats.org/officeDocument/2006/math">
                    <m:d>
                      <m:dPr>
                        <m:begChr m:val="["/>
                        <m:endChr m:val="]"/>
                        <m:ctrlPr>
                          <a:rPr lang="en-US" sz="3200" b="0" i="1">
                            <a:latin typeface="Cambria Math" panose="02040503050406030204" pitchFamily="18" charset="0"/>
                            <a:ea typeface="Cambria Math" panose="02040503050406030204" pitchFamily="18" charset="0"/>
                          </a:rPr>
                        </m:ctrlPr>
                      </m:dPr>
                      <m:e>
                        <m:r>
                          <a:rPr lang="en-US" sz="3200" b="0" i="1">
                            <a:latin typeface="Cambria Math" panose="02040503050406030204" pitchFamily="18" charset="0"/>
                            <a:ea typeface="Cambria Math" panose="02040503050406030204" pitchFamily="18" charset="0"/>
                          </a:rPr>
                          <m:t>𝑋</m:t>
                        </m:r>
                        <m:r>
                          <a:rPr lang="en-US" sz="3200" b="0" i="1" smtClean="0">
                            <a:latin typeface="Cambria Math" panose="02040503050406030204" pitchFamily="18" charset="0"/>
                            <a:ea typeface="Cambria Math" panose="02040503050406030204" pitchFamily="18" charset="0"/>
                          </a:rPr>
                          <m:t> </m:t>
                        </m:r>
                        <m:r>
                          <a:rPr lang="en-US" sz="3200" b="0" i="1">
                            <a:latin typeface="Cambria Math" panose="02040503050406030204" pitchFamily="18" charset="0"/>
                            <a:ea typeface="Cambria Math" panose="02040503050406030204" pitchFamily="18" charset="0"/>
                          </a:rPr>
                          <m:t>𝑌</m:t>
                        </m:r>
                      </m:e>
                    </m:d>
                    <m:r>
                      <a:rPr lang="en-US" sz="3200" b="0" i="1">
                        <a:latin typeface="Cambria Math" panose="02040503050406030204" pitchFamily="18" charset="0"/>
                        <a:ea typeface="Cambria Math" panose="02040503050406030204" pitchFamily="18" charset="0"/>
                      </a:rPr>
                      <m:t>=</m:t>
                    </m:r>
                    <m:r>
                      <a:rPr lang="en-US" sz="3200" b="0" i="1">
                        <a:latin typeface="Cambria Math" panose="02040503050406030204" pitchFamily="18" charset="0"/>
                        <a:ea typeface="Cambria Math" panose="02040503050406030204" pitchFamily="18" charset="0"/>
                      </a:rPr>
                      <m:t>𝐸</m:t>
                    </m:r>
                    <m:d>
                      <m:dPr>
                        <m:begChr m:val="["/>
                        <m:endChr m:val="]"/>
                        <m:ctrlPr>
                          <a:rPr lang="en-US" sz="3200" b="0" i="1">
                            <a:latin typeface="Cambria Math" panose="02040503050406030204" pitchFamily="18" charset="0"/>
                            <a:ea typeface="Cambria Math" panose="02040503050406030204" pitchFamily="18" charset="0"/>
                          </a:rPr>
                        </m:ctrlPr>
                      </m:dPr>
                      <m:e>
                        <m:r>
                          <a:rPr lang="en-US" sz="3200" b="0" i="1">
                            <a:latin typeface="Cambria Math" panose="02040503050406030204" pitchFamily="18" charset="0"/>
                            <a:ea typeface="Cambria Math" panose="02040503050406030204" pitchFamily="18" charset="0"/>
                          </a:rPr>
                          <m:t>𝑋</m:t>
                        </m:r>
                      </m:e>
                    </m:d>
                    <m:r>
                      <a:rPr lang="en-US" sz="3200" b="0" i="1" smtClean="0">
                        <a:latin typeface="Cambria Math" panose="02040503050406030204" pitchFamily="18" charset="0"/>
                        <a:ea typeface="Cambria Math" panose="02040503050406030204" pitchFamily="18" charset="0"/>
                      </a:rPr>
                      <m:t> </m:t>
                    </m:r>
                    <m:r>
                      <a:rPr lang="en-US" sz="3200" b="0" i="1">
                        <a:latin typeface="Cambria Math" panose="02040503050406030204" pitchFamily="18" charset="0"/>
                        <a:ea typeface="Cambria Math" panose="02040503050406030204" pitchFamily="18" charset="0"/>
                      </a:rPr>
                      <m:t>𝐸</m:t>
                    </m:r>
                    <m:d>
                      <m:dPr>
                        <m:begChr m:val="["/>
                        <m:endChr m:val="]"/>
                        <m:ctrlPr>
                          <a:rPr lang="en-US" sz="3200" b="0" i="1">
                            <a:latin typeface="Cambria Math" panose="02040503050406030204" pitchFamily="18" charset="0"/>
                            <a:ea typeface="Cambria Math" panose="02040503050406030204" pitchFamily="18" charset="0"/>
                          </a:rPr>
                        </m:ctrlPr>
                      </m:dPr>
                      <m:e>
                        <m:r>
                          <a:rPr lang="en-US" sz="3200" b="0" i="1">
                            <a:latin typeface="Cambria Math" panose="02040503050406030204" pitchFamily="18" charset="0"/>
                            <a:ea typeface="Cambria Math" panose="02040503050406030204" pitchFamily="18" charset="0"/>
                          </a:rPr>
                          <m:t>𝑌</m:t>
                        </m:r>
                      </m:e>
                    </m:d>
                  </m:oMath>
                </a14:m>
                <a:r>
                  <a:rPr lang="en-US" sz="3200" b="0" dirty="0">
                    <a:ea typeface="Cambria Math" panose="02040503050406030204" pitchFamily="18" charset="0"/>
                  </a:rPr>
                  <a:t>, X and Y are </a:t>
                </a:r>
                <a:r>
                  <a:rPr lang="en-US" sz="3200" b="0" dirty="0" err="1">
                    <a:ea typeface="Cambria Math" panose="02040503050406030204" pitchFamily="18" charset="0"/>
                  </a:rPr>
                  <a:t>indep</a:t>
                </a:r>
                <a:r>
                  <a:rPr lang="en-US" sz="3200" b="0" dirty="0">
                    <a:ea typeface="Cambria Math" panose="02040503050406030204" pitchFamily="18" charset="0"/>
                  </a:rPr>
                  <a:t>.</a:t>
                </a:r>
              </a:p>
            </p:txBody>
          </p:sp>
        </mc:Choice>
        <mc:Fallback xmlns="">
          <p:sp>
            <p:nvSpPr>
              <p:cNvPr id="12" name="TextBox 11">
                <a:extLst>
                  <a:ext uri="{FF2B5EF4-FFF2-40B4-BE49-F238E27FC236}">
                    <a16:creationId xmlns:a16="http://schemas.microsoft.com/office/drawing/2014/main" id="{D6DA3944-4D27-7243-A964-A8AA612C0858}"/>
                  </a:ext>
                </a:extLst>
              </p:cNvPr>
              <p:cNvSpPr txBox="1">
                <a:spLocks noRot="1" noChangeAspect="1" noMove="1" noResize="1" noEditPoints="1" noAdjustHandles="1" noChangeArrowheads="1" noChangeShapeType="1" noTextEdit="1"/>
              </p:cNvSpPr>
              <p:nvPr/>
            </p:nvSpPr>
            <p:spPr>
              <a:xfrm>
                <a:off x="16500693" y="870852"/>
                <a:ext cx="7038850" cy="1477328"/>
              </a:xfrm>
              <a:prstGeom prst="rect">
                <a:avLst/>
              </a:prstGeom>
              <a:blipFill>
                <a:blip r:embed="rId5"/>
                <a:stretch>
                  <a:fillRect l="-3232" t="-7627" r="-2154" b="-14407"/>
                </a:stretch>
              </a:blipFill>
              <a:ln w="12700" cap="flat">
                <a:solidFill>
                  <a:schemeClr val="tx1"/>
                </a:solidFill>
                <a:miter lim="400000"/>
              </a:ln>
              <a:effectLst/>
            </p:spPr>
            <p:txBody>
              <a:bodyPr/>
              <a:lstStyle/>
              <a:p>
                <a:r>
                  <a:rPr lang="en-US">
                    <a:noFill/>
                  </a:rPr>
                  <a:t> </a:t>
                </a:r>
              </a:p>
            </p:txBody>
          </p:sp>
        </mc:Fallback>
      </mc:AlternateContent>
      <p:sp>
        <p:nvSpPr>
          <p:cNvPr id="4" name="Oval 3">
            <a:extLst>
              <a:ext uri="{FF2B5EF4-FFF2-40B4-BE49-F238E27FC236}">
                <a16:creationId xmlns:a16="http://schemas.microsoft.com/office/drawing/2014/main" id="{5A149D9B-EBCA-E14A-AC72-1B9795E2CC10}"/>
              </a:ext>
            </a:extLst>
          </p:cNvPr>
          <p:cNvSpPr/>
          <p:nvPr/>
        </p:nvSpPr>
        <p:spPr>
          <a:xfrm>
            <a:off x="8023561" y="6370250"/>
            <a:ext cx="8778240" cy="1737360"/>
          </a:xfrm>
          <a:prstGeom prst="ellipse">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10" name="Straight Arrow Connector 9">
            <a:extLst>
              <a:ext uri="{FF2B5EF4-FFF2-40B4-BE49-F238E27FC236}">
                <a16:creationId xmlns:a16="http://schemas.microsoft.com/office/drawing/2014/main" id="{1615733F-B1D2-674C-B6EF-7B4A99380620}"/>
              </a:ext>
            </a:extLst>
          </p:cNvPr>
          <p:cNvCxnSpPr>
            <a:cxnSpLocks/>
          </p:cNvCxnSpPr>
          <p:nvPr/>
        </p:nvCxnSpPr>
        <p:spPr>
          <a:xfrm>
            <a:off x="16801801" y="7259782"/>
            <a:ext cx="297015" cy="272238"/>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93750419-5274-4B48-8B98-251D11B60047}"/>
                  </a:ext>
                </a:extLst>
              </p:cNvPr>
              <p:cNvSpPr/>
              <p:nvPr/>
            </p:nvSpPr>
            <p:spPr>
              <a:xfrm>
                <a:off x="17098816" y="6900060"/>
                <a:ext cx="7116500" cy="829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2⋅</m:t>
                      </m:r>
                      <m:r>
                        <a:rPr lang="en-US" sz="3200" b="1" i="1" smtClean="0">
                          <a:latin typeface="Cambria Math" panose="02040503050406030204" pitchFamily="18" charset="0"/>
                        </a:rPr>
                        <m:t>(</m:t>
                      </m:r>
                      <m:r>
                        <a:rPr lang="en-US" sz="3200" i="1">
                          <a:latin typeface="Cambria Math" panose="02040503050406030204" pitchFamily="18" charset="0"/>
                          <a:ea typeface="Cambria Math" panose="02040503050406030204" pitchFamily="18" charset="0"/>
                        </a:rPr>
                        <m:t>𝑓</m:t>
                      </m:r>
                      <m:d>
                        <m:dPr>
                          <m:ctrlPr>
                            <a:rPr lang="en-US" sz="3200" i="1">
                              <a:latin typeface="Cambria Math" panose="02040503050406030204" pitchFamily="18" charset="0"/>
                              <a:ea typeface="Cambria Math" panose="02040503050406030204" pitchFamily="18" charset="0"/>
                            </a:rPr>
                          </m:ctrlPr>
                        </m:dPr>
                        <m:e>
                          <m:acc>
                            <m:accPr>
                              <m:chr m:val="⃗"/>
                              <m:ctrlPr>
                                <a:rPr lang="en-US" sz="3200" i="1">
                                  <a:latin typeface="Cambria Math" panose="02040503050406030204" pitchFamily="18" charset="0"/>
                                  <a:ea typeface="Cambria Math" panose="02040503050406030204" pitchFamily="18" charset="0"/>
                                </a:rPr>
                              </m:ctrlPr>
                            </m:accPr>
                            <m:e>
                              <m:r>
                                <a:rPr lang="en-US" sz="3200" i="1">
                                  <a:latin typeface="Cambria Math" panose="02040503050406030204" pitchFamily="18" charset="0"/>
                                  <a:ea typeface="Cambria Math" panose="02040503050406030204" pitchFamily="18" charset="0"/>
                                </a:rPr>
                                <m:t>𝑥</m:t>
                              </m:r>
                            </m:e>
                          </m:acc>
                        </m:e>
                      </m:d>
                      <m:r>
                        <a:rPr lang="en-US" sz="3200" i="1">
                          <a:latin typeface="Cambria Math" panose="02040503050406030204" pitchFamily="18" charset="0"/>
                          <a:ea typeface="Cambria Math" panose="02040503050406030204" pitchFamily="18" charset="0"/>
                        </a:rPr>
                        <m:t>−</m:t>
                      </m:r>
                      <m:acc>
                        <m:accPr>
                          <m:chr m:val="̅"/>
                          <m:ctrlPr>
                            <a:rPr lang="en-US" sz="3200" i="1">
                              <a:latin typeface="Cambria Math" panose="02040503050406030204" pitchFamily="18" charset="0"/>
                              <a:ea typeface="Cambria Math" panose="02040503050406030204" pitchFamily="18" charset="0"/>
                            </a:rPr>
                          </m:ctrlPr>
                        </m:accPr>
                        <m:e>
                          <m:r>
                            <a:rPr lang="en-US" sz="3200" i="1">
                              <a:latin typeface="Cambria Math" panose="02040503050406030204" pitchFamily="18" charset="0"/>
                              <a:ea typeface="Cambria Math" panose="02040503050406030204" pitchFamily="18" charset="0"/>
                            </a:rPr>
                            <m:t>𝑓</m:t>
                          </m:r>
                        </m:e>
                      </m:acc>
                      <m:d>
                        <m:dPr>
                          <m:ctrlPr>
                            <a:rPr lang="en-US" sz="3200" i="1">
                              <a:latin typeface="Cambria Math" panose="02040503050406030204" pitchFamily="18" charset="0"/>
                              <a:ea typeface="Cambria Math" panose="02040503050406030204" pitchFamily="18" charset="0"/>
                            </a:rPr>
                          </m:ctrlPr>
                        </m:dPr>
                        <m:e>
                          <m:acc>
                            <m:accPr>
                              <m:chr m:val="⃗"/>
                              <m:ctrlPr>
                                <a:rPr lang="en-US" sz="3200" i="1">
                                  <a:latin typeface="Cambria Math" panose="02040503050406030204" pitchFamily="18" charset="0"/>
                                  <a:ea typeface="Cambria Math" panose="02040503050406030204" pitchFamily="18" charset="0"/>
                                </a:rPr>
                              </m:ctrlPr>
                            </m:accPr>
                            <m:e>
                              <m:r>
                                <a:rPr lang="en-US" sz="3200" i="1">
                                  <a:latin typeface="Cambria Math" panose="02040503050406030204" pitchFamily="18" charset="0"/>
                                  <a:ea typeface="Cambria Math" panose="02040503050406030204" pitchFamily="18" charset="0"/>
                                </a:rPr>
                                <m:t>𝑥</m:t>
                              </m:r>
                            </m:e>
                          </m:acc>
                        </m:e>
                      </m:d>
                      <m:r>
                        <a:rPr lang="en-US" sz="3200" b="1" i="1" smtClean="0">
                          <a:latin typeface="Cambria Math" panose="02040503050406030204" pitchFamily="18" charset="0"/>
                          <a:ea typeface="Cambria Math" panose="02040503050406030204" pitchFamily="18" charset="0"/>
                        </a:rPr>
                        <m:t>)</m:t>
                      </m:r>
                      <m:r>
                        <a:rPr lang="en-US" sz="3200" i="1">
                          <a:latin typeface="Cambria Math" panose="02040503050406030204" pitchFamily="18" charset="0"/>
                        </a:rPr>
                        <m:t>⋅</m:t>
                      </m:r>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𝔼</m:t>
                          </m:r>
                        </m:e>
                        <m:sub>
                          <m:r>
                            <a:rPr lang="en-US" sz="3200" i="1">
                              <a:latin typeface="Cambria Math" panose="02040503050406030204" pitchFamily="18" charset="0"/>
                              <a:ea typeface="Cambria Math" panose="02040503050406030204" pitchFamily="18" charset="0"/>
                            </a:rPr>
                            <m:t>𝒟</m:t>
                          </m:r>
                        </m:sub>
                      </m:sSub>
                      <m:d>
                        <m:dPr>
                          <m:begChr m:val="["/>
                          <m:endChr m:val="]"/>
                          <m:ctrlPr>
                            <a:rPr lang="en-US" sz="3200" i="1">
                              <a:latin typeface="Cambria Math" panose="02040503050406030204" pitchFamily="18" charset="0"/>
                              <a:ea typeface="Cambria Math" panose="02040503050406030204" pitchFamily="18" charset="0"/>
                            </a:rPr>
                          </m:ctrlPr>
                        </m:dPr>
                        <m:e>
                          <m:d>
                            <m:dPr>
                              <m:ctrlPr>
                                <a:rPr lang="en-US" sz="3200" i="1">
                                  <a:latin typeface="Cambria Math" panose="02040503050406030204" pitchFamily="18" charset="0"/>
                                  <a:ea typeface="Cambria Math" panose="02040503050406030204" pitchFamily="18" charset="0"/>
                                </a:rPr>
                              </m:ctrlPr>
                            </m:dPr>
                            <m:e>
                              <m:acc>
                                <m:accPr>
                                  <m:chr m:val="̅"/>
                                  <m:ctrlPr>
                                    <a:rPr lang="en-US" sz="3200" i="1">
                                      <a:latin typeface="Cambria Math" panose="02040503050406030204" pitchFamily="18" charset="0"/>
                                      <a:ea typeface="Cambria Math" panose="02040503050406030204" pitchFamily="18" charset="0"/>
                                    </a:rPr>
                                  </m:ctrlPr>
                                </m:accPr>
                                <m:e>
                                  <m:r>
                                    <a:rPr lang="en-US" sz="3200" i="1">
                                      <a:latin typeface="Cambria Math" panose="02040503050406030204" pitchFamily="18" charset="0"/>
                                      <a:ea typeface="Cambria Math" panose="02040503050406030204" pitchFamily="18" charset="0"/>
                                    </a:rPr>
                                    <m:t>𝑓</m:t>
                                  </m:r>
                                </m:e>
                              </m:acc>
                              <m:d>
                                <m:dPr>
                                  <m:ctrlPr>
                                    <a:rPr lang="en-US" sz="3200" i="1">
                                      <a:latin typeface="Cambria Math" panose="02040503050406030204" pitchFamily="18" charset="0"/>
                                      <a:ea typeface="Cambria Math" panose="02040503050406030204" pitchFamily="18" charset="0"/>
                                    </a:rPr>
                                  </m:ctrlPr>
                                </m:dPr>
                                <m:e>
                                  <m:acc>
                                    <m:accPr>
                                      <m:chr m:val="⃗"/>
                                      <m:ctrlPr>
                                        <a:rPr lang="en-US" sz="3200" i="1">
                                          <a:latin typeface="Cambria Math" panose="02040503050406030204" pitchFamily="18" charset="0"/>
                                          <a:ea typeface="Cambria Math" panose="02040503050406030204" pitchFamily="18" charset="0"/>
                                        </a:rPr>
                                      </m:ctrlPr>
                                    </m:accPr>
                                    <m:e>
                                      <m:r>
                                        <a:rPr lang="en-US" sz="3200" i="1">
                                          <a:latin typeface="Cambria Math" panose="02040503050406030204" pitchFamily="18" charset="0"/>
                                          <a:ea typeface="Cambria Math" panose="02040503050406030204" pitchFamily="18" charset="0"/>
                                        </a:rPr>
                                        <m:t>𝑥</m:t>
                                      </m:r>
                                    </m:e>
                                  </m:acc>
                                </m:e>
                              </m:d>
                              <m:r>
                                <a:rPr lang="en-US" sz="3200" i="1">
                                  <a:latin typeface="Cambria Math" panose="02040503050406030204" pitchFamily="18" charset="0"/>
                                  <a:ea typeface="Cambria Math" panose="02040503050406030204" pitchFamily="18" charset="0"/>
                                </a:rPr>
                                <m:t>−</m:t>
                              </m:r>
                              <m:sSub>
                                <m:sSubPr>
                                  <m:ctrlPr>
                                    <a:rPr lang="en-US" sz="3200" i="1">
                                      <a:latin typeface="Cambria Math" panose="02040503050406030204" pitchFamily="18" charset="0"/>
                                      <a:ea typeface="Cambria Math" panose="02040503050406030204" pitchFamily="18" charset="0"/>
                                    </a:rPr>
                                  </m:ctrlPr>
                                </m:sSubPr>
                                <m:e>
                                  <m:acc>
                                    <m:accPr>
                                      <m:chr m:val="̂"/>
                                      <m:ctrlPr>
                                        <a:rPr lang="en-US" sz="3200" i="1">
                                          <a:latin typeface="Cambria Math" panose="02040503050406030204" pitchFamily="18" charset="0"/>
                                          <a:ea typeface="Cambria Math" panose="02040503050406030204" pitchFamily="18" charset="0"/>
                                        </a:rPr>
                                      </m:ctrlPr>
                                    </m:accPr>
                                    <m:e>
                                      <m:r>
                                        <a:rPr lang="en-US" sz="3200" i="1">
                                          <a:latin typeface="Cambria Math" panose="02040503050406030204" pitchFamily="18" charset="0"/>
                                          <a:ea typeface="Cambria Math" panose="02040503050406030204" pitchFamily="18" charset="0"/>
                                        </a:rPr>
                                        <m:t>𝑓</m:t>
                                      </m:r>
                                    </m:e>
                                  </m:acc>
                                </m:e>
                                <m:sub>
                                  <m:r>
                                    <a:rPr lang="en-US" sz="3200" i="1">
                                      <a:latin typeface="Cambria Math" panose="02040503050406030204" pitchFamily="18" charset="0"/>
                                      <a:ea typeface="Cambria Math" panose="02040503050406030204" pitchFamily="18" charset="0"/>
                                    </a:rPr>
                                    <m:t>𝒟</m:t>
                                  </m:r>
                                </m:sub>
                              </m:sSub>
                              <m:d>
                                <m:dPr>
                                  <m:ctrlPr>
                                    <a:rPr lang="en-US" sz="3200" i="1">
                                      <a:latin typeface="Cambria Math" panose="02040503050406030204" pitchFamily="18" charset="0"/>
                                      <a:ea typeface="Cambria Math" panose="02040503050406030204" pitchFamily="18" charset="0"/>
                                    </a:rPr>
                                  </m:ctrlPr>
                                </m:dPr>
                                <m:e>
                                  <m:acc>
                                    <m:accPr>
                                      <m:chr m:val="⃗"/>
                                      <m:ctrlPr>
                                        <a:rPr lang="en-US" sz="3200" i="1">
                                          <a:latin typeface="Cambria Math" panose="02040503050406030204" pitchFamily="18" charset="0"/>
                                          <a:ea typeface="Cambria Math" panose="02040503050406030204" pitchFamily="18" charset="0"/>
                                        </a:rPr>
                                      </m:ctrlPr>
                                    </m:accPr>
                                    <m:e>
                                      <m:r>
                                        <a:rPr lang="en-US" sz="3200" i="1">
                                          <a:latin typeface="Cambria Math" panose="02040503050406030204" pitchFamily="18" charset="0"/>
                                          <a:ea typeface="Cambria Math" panose="02040503050406030204" pitchFamily="18" charset="0"/>
                                        </a:rPr>
                                        <m:t>𝑥</m:t>
                                      </m:r>
                                    </m:e>
                                  </m:acc>
                                </m:e>
                              </m:d>
                            </m:e>
                          </m:d>
                        </m:e>
                      </m:d>
                    </m:oMath>
                  </m:oMathPara>
                </a14:m>
                <a:endParaRPr lang="en-US" dirty="0"/>
              </a:p>
            </p:txBody>
          </p:sp>
        </mc:Choice>
        <mc:Fallback xmlns="">
          <p:sp>
            <p:nvSpPr>
              <p:cNvPr id="13" name="Rectangle 12">
                <a:extLst>
                  <a:ext uri="{FF2B5EF4-FFF2-40B4-BE49-F238E27FC236}">
                    <a16:creationId xmlns:a16="http://schemas.microsoft.com/office/drawing/2014/main" id="{93750419-5274-4B48-8B98-251D11B60047}"/>
                  </a:ext>
                </a:extLst>
              </p:cNvPr>
              <p:cNvSpPr>
                <a:spLocks noRot="1" noChangeAspect="1" noMove="1" noResize="1" noEditPoints="1" noAdjustHandles="1" noChangeArrowheads="1" noChangeShapeType="1" noTextEdit="1"/>
              </p:cNvSpPr>
              <p:nvPr/>
            </p:nvSpPr>
            <p:spPr>
              <a:xfrm>
                <a:off x="17098816" y="6900060"/>
                <a:ext cx="7116500" cy="829330"/>
              </a:xfrm>
              <a:prstGeom prst="rect">
                <a:avLst/>
              </a:prstGeom>
              <a:blipFill>
                <a:blip r:embed="rId6"/>
                <a:stretch>
                  <a:fillRect l="-178" t="-1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37F3392-0B80-CC41-9179-F4184ACAB348}"/>
                  </a:ext>
                </a:extLst>
              </p:cNvPr>
              <p:cNvSpPr/>
              <p:nvPr/>
            </p:nvSpPr>
            <p:spPr>
              <a:xfrm>
                <a:off x="17135680" y="8394479"/>
                <a:ext cx="5992474" cy="5969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2⋅</m:t>
                      </m:r>
                      <m:r>
                        <a:rPr lang="en-US" sz="3200" b="1" i="1" smtClean="0">
                          <a:latin typeface="Cambria Math" panose="02040503050406030204" pitchFamily="18" charset="0"/>
                        </a:rPr>
                        <m:t>(</m:t>
                      </m:r>
                      <m:r>
                        <a:rPr lang="en-US" sz="3200" i="1">
                          <a:latin typeface="Cambria Math" panose="02040503050406030204" pitchFamily="18" charset="0"/>
                          <a:ea typeface="Cambria Math" panose="02040503050406030204" pitchFamily="18" charset="0"/>
                        </a:rPr>
                        <m:t>𝑓</m:t>
                      </m:r>
                      <m:d>
                        <m:dPr>
                          <m:ctrlPr>
                            <a:rPr lang="en-US" sz="3200" i="1">
                              <a:latin typeface="Cambria Math" panose="02040503050406030204" pitchFamily="18" charset="0"/>
                              <a:ea typeface="Cambria Math" panose="02040503050406030204" pitchFamily="18" charset="0"/>
                            </a:rPr>
                          </m:ctrlPr>
                        </m:dPr>
                        <m:e>
                          <m:acc>
                            <m:accPr>
                              <m:chr m:val="⃗"/>
                              <m:ctrlPr>
                                <a:rPr lang="en-US" sz="3200" i="1">
                                  <a:latin typeface="Cambria Math" panose="02040503050406030204" pitchFamily="18" charset="0"/>
                                  <a:ea typeface="Cambria Math" panose="02040503050406030204" pitchFamily="18" charset="0"/>
                                </a:rPr>
                              </m:ctrlPr>
                            </m:accPr>
                            <m:e>
                              <m:r>
                                <a:rPr lang="en-US" sz="3200" i="1">
                                  <a:latin typeface="Cambria Math" panose="02040503050406030204" pitchFamily="18" charset="0"/>
                                  <a:ea typeface="Cambria Math" panose="02040503050406030204" pitchFamily="18" charset="0"/>
                                </a:rPr>
                                <m:t>𝑥</m:t>
                              </m:r>
                            </m:e>
                          </m:acc>
                        </m:e>
                      </m:d>
                      <m:r>
                        <a:rPr lang="en-US" sz="3200" i="1">
                          <a:latin typeface="Cambria Math" panose="02040503050406030204" pitchFamily="18" charset="0"/>
                          <a:ea typeface="Cambria Math" panose="02040503050406030204" pitchFamily="18" charset="0"/>
                        </a:rPr>
                        <m:t>−</m:t>
                      </m:r>
                      <m:acc>
                        <m:accPr>
                          <m:chr m:val="̅"/>
                          <m:ctrlPr>
                            <a:rPr lang="en-US" sz="3200" i="1">
                              <a:latin typeface="Cambria Math" panose="02040503050406030204" pitchFamily="18" charset="0"/>
                              <a:ea typeface="Cambria Math" panose="02040503050406030204" pitchFamily="18" charset="0"/>
                            </a:rPr>
                          </m:ctrlPr>
                        </m:accPr>
                        <m:e>
                          <m:r>
                            <a:rPr lang="en-US" sz="3200" i="1">
                              <a:latin typeface="Cambria Math" panose="02040503050406030204" pitchFamily="18" charset="0"/>
                              <a:ea typeface="Cambria Math" panose="02040503050406030204" pitchFamily="18" charset="0"/>
                            </a:rPr>
                            <m:t>𝑓</m:t>
                          </m:r>
                        </m:e>
                      </m:acc>
                      <m:d>
                        <m:dPr>
                          <m:ctrlPr>
                            <a:rPr lang="en-US" sz="3200" i="1">
                              <a:latin typeface="Cambria Math" panose="02040503050406030204" pitchFamily="18" charset="0"/>
                              <a:ea typeface="Cambria Math" panose="02040503050406030204" pitchFamily="18" charset="0"/>
                            </a:rPr>
                          </m:ctrlPr>
                        </m:dPr>
                        <m:e>
                          <m:acc>
                            <m:accPr>
                              <m:chr m:val="⃗"/>
                              <m:ctrlPr>
                                <a:rPr lang="en-US" sz="3200" i="1">
                                  <a:latin typeface="Cambria Math" panose="02040503050406030204" pitchFamily="18" charset="0"/>
                                  <a:ea typeface="Cambria Math" panose="02040503050406030204" pitchFamily="18" charset="0"/>
                                </a:rPr>
                              </m:ctrlPr>
                            </m:accPr>
                            <m:e>
                              <m:r>
                                <a:rPr lang="en-US" sz="3200" i="1">
                                  <a:latin typeface="Cambria Math" panose="02040503050406030204" pitchFamily="18" charset="0"/>
                                  <a:ea typeface="Cambria Math" panose="02040503050406030204" pitchFamily="18" charset="0"/>
                                </a:rPr>
                                <m:t>𝑥</m:t>
                              </m:r>
                            </m:e>
                          </m:acc>
                        </m:e>
                      </m:d>
                      <m:r>
                        <a:rPr lang="en-US" sz="3200" b="1" i="1" smtClean="0">
                          <a:latin typeface="Cambria Math" panose="02040503050406030204" pitchFamily="18" charset="0"/>
                          <a:ea typeface="Cambria Math" panose="02040503050406030204" pitchFamily="18" charset="0"/>
                        </a:rPr>
                        <m:t>)</m:t>
                      </m:r>
                      <m:r>
                        <a:rPr lang="en-US" sz="3200" i="1">
                          <a:latin typeface="Cambria Math" panose="02040503050406030204" pitchFamily="18" charset="0"/>
                        </a:rPr>
                        <m:t>⋅</m:t>
                      </m:r>
                      <m:r>
                        <a:rPr lang="en-US" sz="3200" b="1" i="1" smtClean="0">
                          <a:latin typeface="Cambria Math" panose="02040503050406030204" pitchFamily="18" charset="0"/>
                        </a:rPr>
                        <m:t>(</m:t>
                      </m:r>
                      <m:acc>
                        <m:accPr>
                          <m:chr m:val="̅"/>
                          <m:ctrlPr>
                            <a:rPr lang="en-US" sz="3200" i="1">
                              <a:latin typeface="Cambria Math" panose="02040503050406030204" pitchFamily="18" charset="0"/>
                              <a:ea typeface="Cambria Math" panose="02040503050406030204" pitchFamily="18" charset="0"/>
                            </a:rPr>
                          </m:ctrlPr>
                        </m:accPr>
                        <m:e>
                          <m:r>
                            <a:rPr lang="en-US" sz="3200" i="1">
                              <a:latin typeface="Cambria Math" panose="02040503050406030204" pitchFamily="18" charset="0"/>
                              <a:ea typeface="Cambria Math" panose="02040503050406030204" pitchFamily="18" charset="0"/>
                            </a:rPr>
                            <m:t>𝑓</m:t>
                          </m:r>
                        </m:e>
                      </m:acc>
                      <m:d>
                        <m:dPr>
                          <m:ctrlPr>
                            <a:rPr lang="en-US" sz="3200" i="1">
                              <a:latin typeface="Cambria Math" panose="02040503050406030204" pitchFamily="18" charset="0"/>
                              <a:ea typeface="Cambria Math" panose="02040503050406030204" pitchFamily="18" charset="0"/>
                            </a:rPr>
                          </m:ctrlPr>
                        </m:dPr>
                        <m:e>
                          <m:acc>
                            <m:accPr>
                              <m:chr m:val="⃗"/>
                              <m:ctrlPr>
                                <a:rPr lang="en-US" sz="3200" i="1">
                                  <a:latin typeface="Cambria Math" panose="02040503050406030204" pitchFamily="18" charset="0"/>
                                  <a:ea typeface="Cambria Math" panose="02040503050406030204" pitchFamily="18" charset="0"/>
                                </a:rPr>
                              </m:ctrlPr>
                            </m:accPr>
                            <m:e>
                              <m:r>
                                <a:rPr lang="en-US" sz="3200" i="1">
                                  <a:latin typeface="Cambria Math" panose="02040503050406030204" pitchFamily="18" charset="0"/>
                                  <a:ea typeface="Cambria Math" panose="02040503050406030204" pitchFamily="18" charset="0"/>
                                </a:rPr>
                                <m:t>𝑥</m:t>
                              </m:r>
                            </m:e>
                          </m:acc>
                        </m:e>
                      </m:d>
                      <m:r>
                        <a:rPr lang="en-US" sz="3200" b="1" i="1" smtClean="0">
                          <a:latin typeface="Cambria Math" panose="02040503050406030204" pitchFamily="18" charset="0"/>
                          <a:ea typeface="Cambria Math" panose="02040503050406030204" pitchFamily="18" charset="0"/>
                        </a:rPr>
                        <m:t>−</m:t>
                      </m:r>
                      <m:acc>
                        <m:accPr>
                          <m:chr m:val="̅"/>
                          <m:ctrlPr>
                            <a:rPr lang="en-US" sz="3200" i="1">
                              <a:latin typeface="Cambria Math" panose="02040503050406030204" pitchFamily="18" charset="0"/>
                              <a:ea typeface="Cambria Math" panose="02040503050406030204" pitchFamily="18" charset="0"/>
                            </a:rPr>
                          </m:ctrlPr>
                        </m:accPr>
                        <m:e>
                          <m:r>
                            <a:rPr lang="en-US" sz="3200" i="1">
                              <a:latin typeface="Cambria Math" panose="02040503050406030204" pitchFamily="18" charset="0"/>
                              <a:ea typeface="Cambria Math" panose="02040503050406030204" pitchFamily="18" charset="0"/>
                            </a:rPr>
                            <m:t>𝑓</m:t>
                          </m:r>
                        </m:e>
                      </m:acc>
                      <m:d>
                        <m:dPr>
                          <m:ctrlPr>
                            <a:rPr lang="en-US" sz="3200" i="1">
                              <a:latin typeface="Cambria Math" panose="02040503050406030204" pitchFamily="18" charset="0"/>
                              <a:ea typeface="Cambria Math" panose="02040503050406030204" pitchFamily="18" charset="0"/>
                            </a:rPr>
                          </m:ctrlPr>
                        </m:dPr>
                        <m:e>
                          <m:acc>
                            <m:accPr>
                              <m:chr m:val="⃗"/>
                              <m:ctrlPr>
                                <a:rPr lang="en-US" sz="3200" i="1">
                                  <a:latin typeface="Cambria Math" panose="02040503050406030204" pitchFamily="18" charset="0"/>
                                  <a:ea typeface="Cambria Math" panose="02040503050406030204" pitchFamily="18" charset="0"/>
                                </a:rPr>
                              </m:ctrlPr>
                            </m:accPr>
                            <m:e>
                              <m:r>
                                <a:rPr lang="en-US" sz="3200" i="1">
                                  <a:latin typeface="Cambria Math" panose="02040503050406030204" pitchFamily="18" charset="0"/>
                                  <a:ea typeface="Cambria Math" panose="02040503050406030204" pitchFamily="18" charset="0"/>
                                </a:rPr>
                                <m:t>𝑥</m:t>
                              </m:r>
                            </m:e>
                          </m:acc>
                        </m:e>
                      </m:d>
                      <m:r>
                        <a:rPr lang="en-US" sz="3200" i="1">
                          <a:latin typeface="Cambria Math" panose="02040503050406030204" pitchFamily="18" charset="0"/>
                        </a:rPr>
                        <m:t>)</m:t>
                      </m:r>
                    </m:oMath>
                  </m:oMathPara>
                </a14:m>
                <a:endParaRPr lang="en-US" sz="3200" i="1" dirty="0">
                  <a:latin typeface="Cambria Math" panose="02040503050406030204" pitchFamily="18" charset="0"/>
                </a:endParaRPr>
              </a:p>
            </p:txBody>
          </p:sp>
        </mc:Choice>
        <mc:Fallback xmlns="">
          <p:sp>
            <p:nvSpPr>
              <p:cNvPr id="14" name="Rectangle 13">
                <a:extLst>
                  <a:ext uri="{FF2B5EF4-FFF2-40B4-BE49-F238E27FC236}">
                    <a16:creationId xmlns:a16="http://schemas.microsoft.com/office/drawing/2014/main" id="{337F3392-0B80-CC41-9179-F4184ACAB348}"/>
                  </a:ext>
                </a:extLst>
              </p:cNvPr>
              <p:cNvSpPr>
                <a:spLocks noRot="1" noChangeAspect="1" noMove="1" noResize="1" noEditPoints="1" noAdjustHandles="1" noChangeArrowheads="1" noChangeShapeType="1" noTextEdit="1"/>
              </p:cNvSpPr>
              <p:nvPr/>
            </p:nvSpPr>
            <p:spPr>
              <a:xfrm>
                <a:off x="17135680" y="8394479"/>
                <a:ext cx="5992474" cy="596958"/>
              </a:xfrm>
              <a:prstGeom prst="rect">
                <a:avLst/>
              </a:prstGeom>
              <a:blipFill>
                <a:blip r:embed="rId7"/>
                <a:stretch>
                  <a:fillRect l="-211" t="-20833" b="-18750"/>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EFBF5897-302C-C343-B0B3-79AB45E01E20}"/>
              </a:ext>
            </a:extLst>
          </p:cNvPr>
          <p:cNvSpPr/>
          <p:nvPr/>
        </p:nvSpPr>
        <p:spPr>
          <a:xfrm>
            <a:off x="3629891" y="2641600"/>
            <a:ext cx="4184073" cy="960582"/>
          </a:xfrm>
          <a:prstGeom prst="rect">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Rectangle 16">
            <a:extLst>
              <a:ext uri="{FF2B5EF4-FFF2-40B4-BE49-F238E27FC236}">
                <a16:creationId xmlns:a16="http://schemas.microsoft.com/office/drawing/2014/main" id="{7522A552-EF34-DE4B-B1FB-CD27FCA11E2F}"/>
              </a:ext>
            </a:extLst>
          </p:cNvPr>
          <p:cNvSpPr/>
          <p:nvPr/>
        </p:nvSpPr>
        <p:spPr>
          <a:xfrm>
            <a:off x="17135680" y="6871855"/>
            <a:ext cx="7215875" cy="2743200"/>
          </a:xfrm>
          <a:prstGeom prst="rect">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545BFA1A-7C1A-BC45-860A-23509A31EEBE}"/>
                  </a:ext>
                </a:extLst>
              </p:cNvPr>
              <p:cNvSpPr/>
              <p:nvPr/>
            </p:nvSpPr>
            <p:spPr>
              <a:xfrm>
                <a:off x="17083957" y="7699936"/>
                <a:ext cx="7447232" cy="648191"/>
              </a:xfrm>
              <a:prstGeom prst="rect">
                <a:avLst/>
              </a:prstGeom>
            </p:spPr>
            <p:txBody>
              <a:bodyPr wrap="none">
                <a:spAutoFit/>
              </a:bodyPr>
              <a:lstStyle/>
              <a:p>
                <a14:m>
                  <m:oMath xmlns:m="http://schemas.openxmlformats.org/officeDocument/2006/math">
                    <m:r>
                      <a:rPr lang="en-US" sz="3200" i="1" smtClean="0">
                        <a:latin typeface="Cambria Math" panose="02040503050406030204" pitchFamily="18" charset="0"/>
                      </a:rPr>
                      <m:t>2⋅</m:t>
                    </m:r>
                    <m:r>
                      <a:rPr lang="en-US" sz="3200" b="1" i="1" smtClean="0">
                        <a:latin typeface="Cambria Math" panose="02040503050406030204" pitchFamily="18" charset="0"/>
                      </a:rPr>
                      <m:t>(</m:t>
                    </m:r>
                    <m:r>
                      <a:rPr lang="en-US" sz="3200" i="1">
                        <a:latin typeface="Cambria Math" panose="02040503050406030204" pitchFamily="18" charset="0"/>
                        <a:ea typeface="Cambria Math" panose="02040503050406030204" pitchFamily="18" charset="0"/>
                      </a:rPr>
                      <m:t>𝑓</m:t>
                    </m:r>
                    <m:d>
                      <m:dPr>
                        <m:ctrlPr>
                          <a:rPr lang="en-US" sz="3200" i="1">
                            <a:latin typeface="Cambria Math" panose="02040503050406030204" pitchFamily="18" charset="0"/>
                            <a:ea typeface="Cambria Math" panose="02040503050406030204" pitchFamily="18" charset="0"/>
                          </a:rPr>
                        </m:ctrlPr>
                      </m:dPr>
                      <m:e>
                        <m:acc>
                          <m:accPr>
                            <m:chr m:val="⃗"/>
                            <m:ctrlPr>
                              <a:rPr lang="en-US" sz="3200" i="1">
                                <a:latin typeface="Cambria Math" panose="02040503050406030204" pitchFamily="18" charset="0"/>
                                <a:ea typeface="Cambria Math" panose="02040503050406030204" pitchFamily="18" charset="0"/>
                              </a:rPr>
                            </m:ctrlPr>
                          </m:accPr>
                          <m:e>
                            <m:r>
                              <a:rPr lang="en-US" sz="3200" i="1">
                                <a:latin typeface="Cambria Math" panose="02040503050406030204" pitchFamily="18" charset="0"/>
                                <a:ea typeface="Cambria Math" panose="02040503050406030204" pitchFamily="18" charset="0"/>
                              </a:rPr>
                              <m:t>𝑥</m:t>
                            </m:r>
                          </m:e>
                        </m:acc>
                      </m:e>
                    </m:d>
                    <m:r>
                      <a:rPr lang="en-US" sz="3200" i="1">
                        <a:latin typeface="Cambria Math" panose="02040503050406030204" pitchFamily="18" charset="0"/>
                        <a:ea typeface="Cambria Math" panose="02040503050406030204" pitchFamily="18" charset="0"/>
                      </a:rPr>
                      <m:t>−</m:t>
                    </m:r>
                    <m:acc>
                      <m:accPr>
                        <m:chr m:val="̅"/>
                        <m:ctrlPr>
                          <a:rPr lang="en-US" sz="3200" i="1">
                            <a:latin typeface="Cambria Math" panose="02040503050406030204" pitchFamily="18" charset="0"/>
                            <a:ea typeface="Cambria Math" panose="02040503050406030204" pitchFamily="18" charset="0"/>
                          </a:rPr>
                        </m:ctrlPr>
                      </m:accPr>
                      <m:e>
                        <m:r>
                          <a:rPr lang="en-US" sz="3200" i="1">
                            <a:latin typeface="Cambria Math" panose="02040503050406030204" pitchFamily="18" charset="0"/>
                            <a:ea typeface="Cambria Math" panose="02040503050406030204" pitchFamily="18" charset="0"/>
                          </a:rPr>
                          <m:t>𝑓</m:t>
                        </m:r>
                      </m:e>
                    </m:acc>
                    <m:d>
                      <m:dPr>
                        <m:ctrlPr>
                          <a:rPr lang="en-US" sz="3200" i="1">
                            <a:latin typeface="Cambria Math" panose="02040503050406030204" pitchFamily="18" charset="0"/>
                            <a:ea typeface="Cambria Math" panose="02040503050406030204" pitchFamily="18" charset="0"/>
                          </a:rPr>
                        </m:ctrlPr>
                      </m:dPr>
                      <m:e>
                        <m:acc>
                          <m:accPr>
                            <m:chr m:val="⃗"/>
                            <m:ctrlPr>
                              <a:rPr lang="en-US" sz="3200" i="1">
                                <a:latin typeface="Cambria Math" panose="02040503050406030204" pitchFamily="18" charset="0"/>
                                <a:ea typeface="Cambria Math" panose="02040503050406030204" pitchFamily="18" charset="0"/>
                              </a:rPr>
                            </m:ctrlPr>
                          </m:accPr>
                          <m:e>
                            <m:r>
                              <a:rPr lang="en-US" sz="3200" i="1">
                                <a:latin typeface="Cambria Math" panose="02040503050406030204" pitchFamily="18" charset="0"/>
                                <a:ea typeface="Cambria Math" panose="02040503050406030204" pitchFamily="18" charset="0"/>
                              </a:rPr>
                              <m:t>𝑥</m:t>
                            </m:r>
                          </m:e>
                        </m:acc>
                      </m:e>
                    </m:d>
                    <m:r>
                      <a:rPr lang="en-US" sz="3200" b="1" i="1" smtClean="0">
                        <a:latin typeface="Cambria Math" panose="02040503050406030204" pitchFamily="18" charset="0"/>
                        <a:ea typeface="Cambria Math" panose="02040503050406030204" pitchFamily="18" charset="0"/>
                      </a:rPr>
                      <m:t>)</m:t>
                    </m:r>
                    <m:r>
                      <a:rPr lang="en-US" sz="3200" i="1">
                        <a:latin typeface="Cambria Math" panose="02040503050406030204" pitchFamily="18" charset="0"/>
                      </a:rPr>
                      <m:t>⋅</m:t>
                    </m:r>
                    <m:r>
                      <a:rPr lang="en-US" sz="3200" b="1" i="1" smtClean="0">
                        <a:latin typeface="Cambria Math" panose="02040503050406030204" pitchFamily="18" charset="0"/>
                      </a:rPr>
                      <m:t>(</m:t>
                    </m:r>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𝔼</m:t>
                        </m:r>
                      </m:e>
                      <m:sub>
                        <m:r>
                          <a:rPr lang="en-US" sz="3200" i="1">
                            <a:latin typeface="Cambria Math" panose="02040503050406030204" pitchFamily="18" charset="0"/>
                            <a:ea typeface="Cambria Math" panose="02040503050406030204" pitchFamily="18" charset="0"/>
                          </a:rPr>
                          <m:t>𝒟</m:t>
                        </m:r>
                      </m:sub>
                    </m:sSub>
                    <m:d>
                      <m:dPr>
                        <m:begChr m:val="["/>
                        <m:endChr m:val="]"/>
                        <m:ctrlPr>
                          <a:rPr lang="en-US" sz="3200" i="1">
                            <a:latin typeface="Cambria Math" panose="02040503050406030204" pitchFamily="18" charset="0"/>
                            <a:ea typeface="Cambria Math" panose="02040503050406030204" pitchFamily="18" charset="0"/>
                          </a:rPr>
                        </m:ctrlPr>
                      </m:dPr>
                      <m:e>
                        <m:acc>
                          <m:accPr>
                            <m:chr m:val="̅"/>
                            <m:ctrlPr>
                              <a:rPr lang="en-US" sz="3200" i="1">
                                <a:latin typeface="Cambria Math" panose="02040503050406030204" pitchFamily="18" charset="0"/>
                                <a:ea typeface="Cambria Math" panose="02040503050406030204" pitchFamily="18" charset="0"/>
                              </a:rPr>
                            </m:ctrlPr>
                          </m:accPr>
                          <m:e>
                            <m:r>
                              <a:rPr lang="en-US" sz="3200" i="1">
                                <a:latin typeface="Cambria Math" panose="02040503050406030204" pitchFamily="18" charset="0"/>
                                <a:ea typeface="Cambria Math" panose="02040503050406030204" pitchFamily="18" charset="0"/>
                              </a:rPr>
                              <m:t>𝑓</m:t>
                            </m:r>
                          </m:e>
                        </m:acc>
                        <m:d>
                          <m:dPr>
                            <m:ctrlPr>
                              <a:rPr lang="en-US" sz="3200" i="1">
                                <a:latin typeface="Cambria Math" panose="02040503050406030204" pitchFamily="18" charset="0"/>
                                <a:ea typeface="Cambria Math" panose="02040503050406030204" pitchFamily="18" charset="0"/>
                              </a:rPr>
                            </m:ctrlPr>
                          </m:dPr>
                          <m:e>
                            <m:acc>
                              <m:accPr>
                                <m:chr m:val="⃗"/>
                                <m:ctrlPr>
                                  <a:rPr lang="en-US" sz="3200" i="1">
                                    <a:latin typeface="Cambria Math" panose="02040503050406030204" pitchFamily="18" charset="0"/>
                                    <a:ea typeface="Cambria Math" panose="02040503050406030204" pitchFamily="18" charset="0"/>
                                  </a:rPr>
                                </m:ctrlPr>
                              </m:accPr>
                              <m:e>
                                <m:r>
                                  <a:rPr lang="en-US" sz="3200" i="1">
                                    <a:latin typeface="Cambria Math" panose="02040503050406030204" pitchFamily="18" charset="0"/>
                                    <a:ea typeface="Cambria Math" panose="02040503050406030204" pitchFamily="18" charset="0"/>
                                  </a:rPr>
                                  <m:t>𝑥</m:t>
                                </m:r>
                              </m:e>
                            </m:acc>
                          </m:e>
                        </m:d>
                      </m:e>
                    </m:d>
                    <m:r>
                      <a:rPr lang="en-US" sz="3200" b="1" i="1" smtClean="0">
                        <a:latin typeface="Cambria Math" panose="02040503050406030204" pitchFamily="18" charset="0"/>
                        <a:ea typeface="Cambria Math" panose="02040503050406030204" pitchFamily="18" charset="0"/>
                      </a:rPr>
                      <m:t>−</m:t>
                    </m:r>
                  </m:oMath>
                </a14:m>
                <a:r>
                  <a:rPr lang="en-US" sz="2800" dirty="0">
                    <a:ea typeface="Cambria Math" panose="02040503050406030204" pitchFamily="18" charset="0"/>
                  </a:rPr>
                  <a:t> </a:t>
                </a:r>
                <a14:m>
                  <m:oMath xmlns:m="http://schemas.openxmlformats.org/officeDocument/2006/math">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𝔼</m:t>
                        </m:r>
                      </m:e>
                      <m:sub>
                        <m:r>
                          <a:rPr lang="en-US" sz="2800" i="1">
                            <a:latin typeface="Cambria Math" panose="02040503050406030204" pitchFamily="18" charset="0"/>
                            <a:ea typeface="Cambria Math" panose="02040503050406030204" pitchFamily="18" charset="0"/>
                          </a:rPr>
                          <m:t>𝒟</m:t>
                        </m:r>
                      </m:sub>
                    </m:sSub>
                    <m:d>
                      <m:dPr>
                        <m:begChr m:val="["/>
                        <m:endChr m:val="]"/>
                        <m:ctrlPr>
                          <a:rPr lang="en-US" sz="2800" i="1">
                            <a:latin typeface="Cambria Math" panose="02040503050406030204" pitchFamily="18" charset="0"/>
                            <a:ea typeface="Cambria Math" panose="02040503050406030204" pitchFamily="18" charset="0"/>
                          </a:rPr>
                        </m:ctrlPr>
                      </m:dPr>
                      <m:e>
                        <m:sSub>
                          <m:sSubPr>
                            <m:ctrlPr>
                              <a:rPr lang="en-US" sz="2800" i="1">
                                <a:latin typeface="Cambria Math" panose="02040503050406030204" pitchFamily="18" charset="0"/>
                                <a:ea typeface="Cambria Math" panose="02040503050406030204" pitchFamily="18" charset="0"/>
                              </a:rPr>
                            </m:ctrlPr>
                          </m:sSubPr>
                          <m:e>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𝑓</m:t>
                                </m:r>
                              </m:e>
                            </m:acc>
                          </m:e>
                          <m:sub>
                            <m:r>
                              <a:rPr lang="en-US" sz="2800" i="1">
                                <a:latin typeface="Cambria Math" panose="02040503050406030204" pitchFamily="18" charset="0"/>
                                <a:ea typeface="Cambria Math" panose="02040503050406030204" pitchFamily="18" charset="0"/>
                              </a:rPr>
                              <m:t>𝒟</m:t>
                            </m:r>
                          </m:sub>
                        </m:sSub>
                        <m:d>
                          <m:dPr>
                            <m:ctrlPr>
                              <a:rPr lang="en-US" sz="2800" i="1">
                                <a:latin typeface="Cambria Math" panose="02040503050406030204" pitchFamily="18" charset="0"/>
                                <a:ea typeface="Cambria Math" panose="02040503050406030204" pitchFamily="18" charset="0"/>
                              </a:rPr>
                            </m:ctrlPr>
                          </m:dPr>
                          <m:e>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𝑥</m:t>
                                </m:r>
                              </m:e>
                            </m:acc>
                          </m:e>
                        </m:d>
                      </m:e>
                    </m:d>
                    <m:r>
                      <a:rPr lang="en-US" sz="3200" i="1">
                        <a:latin typeface="Cambria Math" panose="02040503050406030204" pitchFamily="18" charset="0"/>
                      </a:rPr>
                      <m:t>)</m:t>
                    </m:r>
                  </m:oMath>
                </a14:m>
                <a:endParaRPr lang="en-US" sz="3200" i="1" dirty="0">
                  <a:latin typeface="Cambria Math" panose="02040503050406030204" pitchFamily="18" charset="0"/>
                </a:endParaRPr>
              </a:p>
            </p:txBody>
          </p:sp>
        </mc:Choice>
        <mc:Fallback xmlns="">
          <p:sp>
            <p:nvSpPr>
              <p:cNvPr id="18" name="Rectangle 17">
                <a:extLst>
                  <a:ext uri="{FF2B5EF4-FFF2-40B4-BE49-F238E27FC236}">
                    <a16:creationId xmlns:a16="http://schemas.microsoft.com/office/drawing/2014/main" id="{545BFA1A-7C1A-BC45-860A-23509A31EEBE}"/>
                  </a:ext>
                </a:extLst>
              </p:cNvPr>
              <p:cNvSpPr>
                <a:spLocks noRot="1" noChangeAspect="1" noMove="1" noResize="1" noEditPoints="1" noAdjustHandles="1" noChangeArrowheads="1" noChangeShapeType="1" noTextEdit="1"/>
              </p:cNvSpPr>
              <p:nvPr/>
            </p:nvSpPr>
            <p:spPr>
              <a:xfrm>
                <a:off x="17083957" y="7699936"/>
                <a:ext cx="7447232" cy="648191"/>
              </a:xfrm>
              <a:prstGeom prst="rect">
                <a:avLst/>
              </a:prstGeom>
              <a:blipFill>
                <a:blip r:embed="rId8"/>
                <a:stretch>
                  <a:fillRect t="-15385" r="-680" b="-15385"/>
                </a:stretch>
              </a:blipFill>
            </p:spPr>
            <p:txBody>
              <a:bodyPr/>
              <a:lstStyle/>
              <a:p>
                <a:r>
                  <a:rPr lang="en-US">
                    <a:noFill/>
                  </a:rPr>
                  <a:t> </a:t>
                </a:r>
              </a:p>
            </p:txBody>
          </p:sp>
        </mc:Fallback>
      </mc:AlternateContent>
      <p:sp>
        <p:nvSpPr>
          <p:cNvPr id="19" name="Right Brace 18">
            <a:extLst>
              <a:ext uri="{FF2B5EF4-FFF2-40B4-BE49-F238E27FC236}">
                <a16:creationId xmlns:a16="http://schemas.microsoft.com/office/drawing/2014/main" id="{11128476-8627-1249-831C-0C75756DE591}"/>
              </a:ext>
            </a:extLst>
          </p:cNvPr>
          <p:cNvSpPr/>
          <p:nvPr/>
        </p:nvSpPr>
        <p:spPr>
          <a:xfrm rot="5400000">
            <a:off x="21602403" y="8189316"/>
            <a:ext cx="350036" cy="1834958"/>
          </a:xfrm>
          <a:prstGeom prst="rightBrac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459A1E59-37E8-1844-8C0F-3ECFF830C880}"/>
                  </a:ext>
                </a:extLst>
              </p:cNvPr>
              <p:cNvSpPr/>
              <p:nvPr/>
            </p:nvSpPr>
            <p:spPr>
              <a:xfrm>
                <a:off x="21515971" y="9216693"/>
                <a:ext cx="522899"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𝟎</m:t>
                      </m:r>
                    </m:oMath>
                  </m:oMathPara>
                </a14:m>
                <a:endParaRPr lang="en-US" dirty="0"/>
              </a:p>
            </p:txBody>
          </p:sp>
        </mc:Choice>
        <mc:Fallback xmlns="">
          <p:sp>
            <p:nvSpPr>
              <p:cNvPr id="20" name="Rectangle 19">
                <a:extLst>
                  <a:ext uri="{FF2B5EF4-FFF2-40B4-BE49-F238E27FC236}">
                    <a16:creationId xmlns:a16="http://schemas.microsoft.com/office/drawing/2014/main" id="{459A1E59-37E8-1844-8C0F-3ECFF830C880}"/>
                  </a:ext>
                </a:extLst>
              </p:cNvPr>
              <p:cNvSpPr>
                <a:spLocks noRot="1" noChangeAspect="1" noMove="1" noResize="1" noEditPoints="1" noAdjustHandles="1" noChangeArrowheads="1" noChangeShapeType="1" noTextEdit="1"/>
              </p:cNvSpPr>
              <p:nvPr/>
            </p:nvSpPr>
            <p:spPr>
              <a:xfrm>
                <a:off x="21515971" y="9216693"/>
                <a:ext cx="522899" cy="553998"/>
              </a:xfrm>
              <a:prstGeom prst="rect">
                <a:avLst/>
              </a:prstGeom>
              <a:blipFill>
                <a:blip r:embed="rId9"/>
                <a:stretch>
                  <a:fillRect l="-4762"/>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408F57FA-6464-1440-ADA2-C7581D567A81}"/>
              </a:ext>
            </a:extLst>
          </p:cNvPr>
          <p:cNvSpPr/>
          <p:nvPr/>
        </p:nvSpPr>
        <p:spPr>
          <a:xfrm>
            <a:off x="22694900" y="7718719"/>
            <a:ext cx="1520416" cy="640080"/>
          </a:xfrm>
          <a:prstGeom prst="rect">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91441199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1C6B3-1B82-0043-B47A-DDDDEDA59A19}"/>
              </a:ext>
            </a:extLst>
          </p:cNvPr>
          <p:cNvSpPr>
            <a:spLocks noGrp="1"/>
          </p:cNvSpPr>
          <p:nvPr>
            <p:ph type="title"/>
          </p:nvPr>
        </p:nvSpPr>
        <p:spPr/>
        <p:txBody>
          <a:bodyPr/>
          <a:lstStyle/>
          <a:p>
            <a:r>
              <a:rPr lang="en-US" dirty="0"/>
              <a:t>Deriving the Relationship III</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68349AD2-E4FF-4643-B980-FA2FE6FA9206}"/>
                  </a:ext>
                </a:extLst>
              </p:cNvPr>
              <p:cNvSpPr>
                <a:spLocks noGrp="1"/>
              </p:cNvSpPr>
              <p:nvPr>
                <p:ph type="body" idx="1"/>
              </p:nvPr>
            </p:nvSpPr>
            <p:spPr/>
            <p:txBody>
              <a:bodyPr/>
              <a:lstStyle/>
              <a:p>
                <a:r>
                  <a:rPr lang="en-US" sz="4400" dirty="0">
                    <a:latin typeface="Amazon Ember" panose="020B0603020204020204" pitchFamily="34" charset="0"/>
                    <a:ea typeface="Amazon Ember" panose="020B0603020204020204" pitchFamily="34" charset="0"/>
                    <a:cs typeface="Amazon Ember" panose="020B0603020204020204" pitchFamily="34" charset="0"/>
                  </a:rPr>
                  <a:t>We now can summarize:</a:t>
                </a:r>
              </a:p>
              <a:p>
                <a:pPr algn="ctr"/>
                <a14:m>
                  <m:oMathPara xmlns:m="http://schemas.openxmlformats.org/officeDocument/2006/math">
                    <m:oMathParaPr>
                      <m:jc m:val="centerGroup"/>
                    </m:oMathParaPr>
                    <m:oMath xmlns:m="http://schemas.openxmlformats.org/officeDocument/2006/math">
                      <m:sSub>
                        <m:sSubPr>
                          <m:ctrlPr>
                            <a:rPr lang="en-US" sz="4400" i="1">
                              <a:latin typeface="Cambria Math" panose="02040503050406030204" pitchFamily="18" charset="0"/>
                              <a:ea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𝔼</m:t>
                          </m:r>
                        </m:e>
                        <m:sub>
                          <m:r>
                            <a:rPr lang="en-US" sz="4400" i="1">
                              <a:latin typeface="Cambria Math" panose="02040503050406030204" pitchFamily="18" charset="0"/>
                              <a:ea typeface="Cambria Math" panose="02040503050406030204" pitchFamily="18" charset="0"/>
                            </a:rPr>
                            <m:t>𝒟</m:t>
                          </m:r>
                          <m:r>
                            <a:rPr lang="en-US" sz="4400" i="1">
                              <a:latin typeface="Cambria Math" panose="02040503050406030204" pitchFamily="18" charset="0"/>
                              <a:ea typeface="Cambria Math" panose="02040503050406030204" pitchFamily="18" charset="0"/>
                            </a:rPr>
                            <m:t>,</m:t>
                          </m:r>
                          <m:r>
                            <a:rPr lang="en-US" sz="4400" i="1">
                              <a:latin typeface="Cambria Math" panose="02040503050406030204" pitchFamily="18" charset="0"/>
                              <a:ea typeface="Cambria Math" panose="02040503050406030204" pitchFamily="18" charset="0"/>
                            </a:rPr>
                            <m:t>𝑦</m:t>
                          </m:r>
                        </m:sub>
                      </m:sSub>
                      <m:d>
                        <m:dPr>
                          <m:begChr m:val="["/>
                          <m:endChr m:val="]"/>
                          <m:ctrlPr>
                            <a:rPr lang="en-US" sz="4400" i="1">
                              <a:latin typeface="Cambria Math" panose="02040503050406030204" pitchFamily="18" charset="0"/>
                              <a:ea typeface="Cambria Math" panose="02040503050406030204" pitchFamily="18" charset="0"/>
                            </a:rPr>
                          </m:ctrlPr>
                        </m:dPr>
                        <m:e>
                          <m:sSup>
                            <m:sSupPr>
                              <m:ctrlPr>
                                <a:rPr lang="en-US" sz="4400" i="1">
                                  <a:latin typeface="Cambria Math" panose="02040503050406030204" pitchFamily="18" charset="0"/>
                                  <a:ea typeface="Cambria Math" panose="02040503050406030204" pitchFamily="18" charset="0"/>
                                </a:rPr>
                              </m:ctrlPr>
                            </m:sSupPr>
                            <m:e>
                              <m:d>
                                <m:dPr>
                                  <m:ctrlPr>
                                    <a:rPr lang="en-US" sz="4400" i="1">
                                      <a:latin typeface="Cambria Math" panose="02040503050406030204" pitchFamily="18" charset="0"/>
                                      <a:ea typeface="Cambria Math" panose="02040503050406030204" pitchFamily="18" charset="0"/>
                                    </a:rPr>
                                  </m:ctrlPr>
                                </m:dPr>
                                <m:e>
                                  <m:r>
                                    <a:rPr lang="en-US" sz="4400" i="1">
                                      <a:latin typeface="Cambria Math" panose="02040503050406030204" pitchFamily="18" charset="0"/>
                                      <a:ea typeface="Cambria Math" panose="02040503050406030204" pitchFamily="18" charset="0"/>
                                    </a:rPr>
                                    <m:t>𝑦</m:t>
                                  </m:r>
                                  <m:r>
                                    <a:rPr lang="en-US" sz="4400" i="1">
                                      <a:latin typeface="Cambria Math" panose="02040503050406030204" pitchFamily="18" charset="0"/>
                                      <a:ea typeface="Cambria Math" panose="02040503050406030204" pitchFamily="18" charset="0"/>
                                    </a:rPr>
                                    <m:t>−</m:t>
                                  </m:r>
                                  <m:sSub>
                                    <m:sSubPr>
                                      <m:ctrlPr>
                                        <a:rPr lang="en-US" sz="4400" i="1">
                                          <a:latin typeface="Cambria Math" panose="02040503050406030204" pitchFamily="18" charset="0"/>
                                          <a:ea typeface="Cambria Math" panose="02040503050406030204" pitchFamily="18" charset="0"/>
                                        </a:rPr>
                                      </m:ctrlPr>
                                    </m:sSubPr>
                                    <m:e>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𝑓</m:t>
                                          </m:r>
                                        </m:e>
                                      </m:acc>
                                    </m:e>
                                    <m:sub>
                                      <m:r>
                                        <a:rPr lang="en-US" sz="4400" i="1">
                                          <a:latin typeface="Cambria Math" panose="02040503050406030204" pitchFamily="18" charset="0"/>
                                          <a:ea typeface="Cambria Math" panose="02040503050406030204" pitchFamily="18" charset="0"/>
                                        </a:rPr>
                                        <m:t>𝒟</m:t>
                                      </m:r>
                                    </m:sub>
                                  </m:sSub>
                                  <m:d>
                                    <m:dPr>
                                      <m:ctrlPr>
                                        <a:rPr lang="en-US" sz="4400" i="1">
                                          <a:latin typeface="Cambria Math" panose="02040503050406030204" pitchFamily="18" charset="0"/>
                                          <a:ea typeface="Cambria Math" panose="02040503050406030204" pitchFamily="18" charset="0"/>
                                        </a:rPr>
                                      </m:ctrlPr>
                                    </m:dPr>
                                    <m:e>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𝑥</m:t>
                                          </m:r>
                                        </m:e>
                                      </m:acc>
                                    </m:e>
                                  </m:d>
                                </m:e>
                              </m:d>
                            </m:e>
                            <m:sup>
                              <m:r>
                                <a:rPr lang="en-US" sz="4400" i="1">
                                  <a:latin typeface="Cambria Math" panose="02040503050406030204" pitchFamily="18" charset="0"/>
                                  <a:ea typeface="Cambria Math" panose="02040503050406030204" pitchFamily="18" charset="0"/>
                                </a:rPr>
                                <m:t>2</m:t>
                              </m:r>
                            </m:sup>
                          </m:sSup>
                        </m:e>
                      </m:d>
                      <m:r>
                        <a:rPr lang="en-US" sz="4400">
                          <a:latin typeface="Cambria Math" panose="02040503050406030204" pitchFamily="18" charset="0"/>
                          <a:ea typeface="Cambria Math" panose="02040503050406030204" pitchFamily="18" charset="0"/>
                        </a:rPr>
                        <m:t>=</m:t>
                      </m:r>
                      <m:sSup>
                        <m:sSupPr>
                          <m:ctrlPr>
                            <a:rPr lang="en-US" sz="4400" i="1">
                              <a:latin typeface="Cambria Math" panose="02040503050406030204" pitchFamily="18" charset="0"/>
                              <a:ea typeface="Cambria Math" panose="02040503050406030204" pitchFamily="18" charset="0"/>
                            </a:rPr>
                          </m:ctrlPr>
                        </m:sSupPr>
                        <m:e>
                          <m:d>
                            <m:dPr>
                              <m:ctrlPr>
                                <a:rPr lang="en-US" sz="4400" i="1">
                                  <a:latin typeface="Cambria Math" panose="02040503050406030204" pitchFamily="18" charset="0"/>
                                  <a:ea typeface="Cambria Math" panose="02040503050406030204" pitchFamily="18" charset="0"/>
                                </a:rPr>
                              </m:ctrlPr>
                            </m:dPr>
                            <m:e>
                              <m:r>
                                <a:rPr lang="en-US" sz="4400" i="1">
                                  <a:latin typeface="Cambria Math" panose="02040503050406030204" pitchFamily="18" charset="0"/>
                                  <a:ea typeface="Cambria Math" panose="02040503050406030204" pitchFamily="18" charset="0"/>
                                </a:rPr>
                                <m:t>𝑓</m:t>
                              </m:r>
                              <m:d>
                                <m:dPr>
                                  <m:ctrlPr>
                                    <a:rPr lang="en-US" sz="4400" i="1">
                                      <a:latin typeface="Cambria Math" panose="02040503050406030204" pitchFamily="18" charset="0"/>
                                      <a:ea typeface="Cambria Math" panose="02040503050406030204" pitchFamily="18" charset="0"/>
                                    </a:rPr>
                                  </m:ctrlPr>
                                </m:dPr>
                                <m:e>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𝑥</m:t>
                                      </m:r>
                                    </m:e>
                                  </m:acc>
                                </m:e>
                              </m:d>
                              <m:r>
                                <a:rPr lang="en-US" sz="4400" i="1">
                                  <a:latin typeface="Cambria Math" panose="02040503050406030204" pitchFamily="18" charset="0"/>
                                  <a:ea typeface="Cambria Math" panose="02040503050406030204" pitchFamily="18" charset="0"/>
                                </a:rPr>
                                <m:t>−</m:t>
                              </m:r>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𝑓</m:t>
                                  </m:r>
                                </m:e>
                              </m:acc>
                              <m:d>
                                <m:dPr>
                                  <m:ctrlPr>
                                    <a:rPr lang="en-US" sz="4400" i="1">
                                      <a:latin typeface="Cambria Math" panose="02040503050406030204" pitchFamily="18" charset="0"/>
                                      <a:ea typeface="Cambria Math" panose="02040503050406030204" pitchFamily="18" charset="0"/>
                                    </a:rPr>
                                  </m:ctrlPr>
                                </m:dPr>
                                <m:e>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𝑥</m:t>
                                      </m:r>
                                    </m:e>
                                  </m:acc>
                                </m:e>
                              </m:d>
                            </m:e>
                          </m:d>
                        </m:e>
                        <m:sup>
                          <m:r>
                            <a:rPr lang="en-US" sz="4400" i="1">
                              <a:latin typeface="Cambria Math" panose="02040503050406030204" pitchFamily="18" charset="0"/>
                              <a:ea typeface="Cambria Math" panose="02040503050406030204" pitchFamily="18" charset="0"/>
                            </a:rPr>
                            <m:t>2</m:t>
                          </m:r>
                        </m:sup>
                      </m:sSup>
                      <m:r>
                        <a:rPr lang="en-US" sz="4400" i="1">
                          <a:latin typeface="Cambria Math" panose="02040503050406030204" pitchFamily="18" charset="0"/>
                          <a:ea typeface="Cambria Math" panose="02040503050406030204" pitchFamily="18" charset="0"/>
                        </a:rPr>
                        <m:t>+</m:t>
                      </m:r>
                      <m:sSub>
                        <m:sSubPr>
                          <m:ctrlPr>
                            <a:rPr lang="en-US" sz="4400" i="1">
                              <a:latin typeface="Cambria Math" panose="02040503050406030204" pitchFamily="18" charset="0"/>
                              <a:ea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𝔼</m:t>
                          </m:r>
                        </m:e>
                        <m:sub>
                          <m:r>
                            <a:rPr lang="en-US" sz="4400" i="1">
                              <a:latin typeface="Cambria Math" panose="02040503050406030204" pitchFamily="18" charset="0"/>
                              <a:ea typeface="Cambria Math" panose="02040503050406030204" pitchFamily="18" charset="0"/>
                            </a:rPr>
                            <m:t>𝒟</m:t>
                          </m:r>
                        </m:sub>
                      </m:sSub>
                      <m:d>
                        <m:dPr>
                          <m:begChr m:val="["/>
                          <m:endChr m:val="]"/>
                          <m:ctrlPr>
                            <a:rPr lang="en-US" sz="4400" i="1">
                              <a:latin typeface="Cambria Math" panose="02040503050406030204" pitchFamily="18" charset="0"/>
                              <a:ea typeface="Cambria Math" panose="02040503050406030204" pitchFamily="18" charset="0"/>
                            </a:rPr>
                          </m:ctrlPr>
                        </m:dPr>
                        <m:e>
                          <m:sSup>
                            <m:sSupPr>
                              <m:ctrlPr>
                                <a:rPr lang="en-US" sz="4400" i="1">
                                  <a:latin typeface="Cambria Math" panose="02040503050406030204" pitchFamily="18" charset="0"/>
                                  <a:ea typeface="Cambria Math" panose="02040503050406030204" pitchFamily="18" charset="0"/>
                                </a:rPr>
                              </m:ctrlPr>
                            </m:sSupPr>
                            <m:e>
                              <m:d>
                                <m:dPr>
                                  <m:ctrlPr>
                                    <a:rPr lang="en-US" sz="4400" i="1">
                                      <a:latin typeface="Cambria Math" panose="02040503050406030204" pitchFamily="18" charset="0"/>
                                      <a:ea typeface="Cambria Math" panose="02040503050406030204" pitchFamily="18" charset="0"/>
                                    </a:rPr>
                                  </m:ctrlPr>
                                </m:dPr>
                                <m:e>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𝑓</m:t>
                                      </m:r>
                                    </m:e>
                                  </m:acc>
                                  <m:d>
                                    <m:dPr>
                                      <m:ctrlPr>
                                        <a:rPr lang="en-US" sz="4400" i="1">
                                          <a:latin typeface="Cambria Math" panose="02040503050406030204" pitchFamily="18" charset="0"/>
                                          <a:ea typeface="Cambria Math" panose="02040503050406030204" pitchFamily="18" charset="0"/>
                                        </a:rPr>
                                      </m:ctrlPr>
                                    </m:dPr>
                                    <m:e>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𝑥</m:t>
                                          </m:r>
                                        </m:e>
                                      </m:acc>
                                    </m:e>
                                  </m:d>
                                  <m:r>
                                    <a:rPr lang="en-US" sz="4400" i="1">
                                      <a:latin typeface="Cambria Math" panose="02040503050406030204" pitchFamily="18" charset="0"/>
                                      <a:ea typeface="Cambria Math" panose="02040503050406030204" pitchFamily="18" charset="0"/>
                                    </a:rPr>
                                    <m:t>−</m:t>
                                  </m:r>
                                  <m:sSub>
                                    <m:sSubPr>
                                      <m:ctrlPr>
                                        <a:rPr lang="en-US" sz="4400" i="1">
                                          <a:latin typeface="Cambria Math" panose="02040503050406030204" pitchFamily="18" charset="0"/>
                                          <a:ea typeface="Cambria Math" panose="02040503050406030204" pitchFamily="18" charset="0"/>
                                        </a:rPr>
                                      </m:ctrlPr>
                                    </m:sSubPr>
                                    <m:e>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𝑓</m:t>
                                          </m:r>
                                        </m:e>
                                      </m:acc>
                                    </m:e>
                                    <m:sub>
                                      <m:r>
                                        <a:rPr lang="en-US" sz="4400" i="1">
                                          <a:latin typeface="Cambria Math" panose="02040503050406030204" pitchFamily="18" charset="0"/>
                                          <a:ea typeface="Cambria Math" panose="02040503050406030204" pitchFamily="18" charset="0"/>
                                        </a:rPr>
                                        <m:t>𝒟</m:t>
                                      </m:r>
                                    </m:sub>
                                  </m:sSub>
                                  <m:d>
                                    <m:dPr>
                                      <m:ctrlPr>
                                        <a:rPr lang="en-US" sz="4400" i="1">
                                          <a:latin typeface="Cambria Math" panose="02040503050406030204" pitchFamily="18" charset="0"/>
                                          <a:ea typeface="Cambria Math" panose="02040503050406030204" pitchFamily="18" charset="0"/>
                                        </a:rPr>
                                      </m:ctrlPr>
                                    </m:dPr>
                                    <m:e>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𝑥</m:t>
                                          </m:r>
                                        </m:e>
                                      </m:acc>
                                    </m:e>
                                  </m:d>
                                </m:e>
                              </m:d>
                            </m:e>
                            <m:sup>
                              <m:r>
                                <a:rPr lang="en-US" sz="4400" i="1">
                                  <a:latin typeface="Cambria Math" panose="02040503050406030204" pitchFamily="18" charset="0"/>
                                  <a:ea typeface="Cambria Math" panose="02040503050406030204" pitchFamily="18" charset="0"/>
                                </a:rPr>
                                <m:t>2</m:t>
                              </m:r>
                            </m:sup>
                          </m:sSup>
                        </m:e>
                      </m:d>
                      <m:r>
                        <a:rPr lang="en-US" sz="4400">
                          <a:latin typeface="Cambria Math" panose="02040503050406030204" pitchFamily="18" charset="0"/>
                          <a:ea typeface="Cambria Math" panose="02040503050406030204" pitchFamily="18" charset="0"/>
                        </a:rPr>
                        <m:t>+</m:t>
                      </m:r>
                      <m:sSub>
                        <m:sSubPr>
                          <m:ctrlPr>
                            <a:rPr lang="en-US" sz="4400" i="1">
                              <a:latin typeface="Cambria Math" panose="02040503050406030204" pitchFamily="18" charset="0"/>
                              <a:ea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𝔼</m:t>
                          </m:r>
                        </m:e>
                        <m:sub>
                          <m:r>
                            <a:rPr lang="en-US" sz="4400" i="1">
                              <a:latin typeface="Cambria Math" panose="02040503050406030204" pitchFamily="18" charset="0"/>
                              <a:ea typeface="Cambria Math" panose="02040503050406030204" pitchFamily="18" charset="0"/>
                            </a:rPr>
                            <m:t>𝜖</m:t>
                          </m:r>
                        </m:sub>
                      </m:sSub>
                      <m:d>
                        <m:dPr>
                          <m:begChr m:val="["/>
                          <m:endChr m:val="]"/>
                          <m:ctrlPr>
                            <a:rPr lang="en-US" sz="4400" i="1">
                              <a:latin typeface="Cambria Math" panose="02040503050406030204" pitchFamily="18" charset="0"/>
                              <a:ea typeface="Cambria Math" panose="02040503050406030204" pitchFamily="18" charset="0"/>
                            </a:rPr>
                          </m:ctrlPr>
                        </m:dPr>
                        <m:e>
                          <m:sSup>
                            <m:sSupPr>
                              <m:ctrlPr>
                                <a:rPr lang="en-US" sz="4400" i="1">
                                  <a:latin typeface="Cambria Math" panose="02040503050406030204" pitchFamily="18" charset="0"/>
                                  <a:ea typeface="Cambria Math" panose="02040503050406030204" pitchFamily="18" charset="0"/>
                                </a:rPr>
                              </m:ctrlPr>
                            </m:sSupPr>
                            <m:e>
                              <m:r>
                                <a:rPr lang="en-US" sz="4400" i="1">
                                  <a:latin typeface="Cambria Math" panose="02040503050406030204" pitchFamily="18" charset="0"/>
                                  <a:ea typeface="Cambria Math" panose="02040503050406030204" pitchFamily="18" charset="0"/>
                                </a:rPr>
                                <m:t>𝜖</m:t>
                              </m:r>
                              <m:r>
                                <a:rPr lang="en-US" sz="4400" i="1">
                                  <a:latin typeface="Cambria Math" panose="02040503050406030204" pitchFamily="18" charset="0"/>
                                  <a:ea typeface="Cambria Math" panose="02040503050406030204" pitchFamily="18" charset="0"/>
                                </a:rPr>
                                <m:t>(</m:t>
                              </m:r>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𝑥</m:t>
                                  </m:r>
                                </m:e>
                              </m:acc>
                              <m:r>
                                <a:rPr lang="en-US" sz="4400" i="1">
                                  <a:latin typeface="Cambria Math" panose="02040503050406030204" pitchFamily="18" charset="0"/>
                                  <a:ea typeface="Cambria Math" panose="02040503050406030204" pitchFamily="18" charset="0"/>
                                </a:rPr>
                                <m:t>)</m:t>
                              </m:r>
                            </m:e>
                            <m:sup>
                              <m:r>
                                <a:rPr lang="en-US" sz="4400" i="1">
                                  <a:latin typeface="Cambria Math" panose="02040503050406030204" pitchFamily="18" charset="0"/>
                                  <a:ea typeface="Cambria Math" panose="02040503050406030204" pitchFamily="18" charset="0"/>
                                </a:rPr>
                                <m:t>2</m:t>
                              </m:r>
                            </m:sup>
                          </m:sSup>
                        </m:e>
                      </m:d>
                    </m:oMath>
                  </m:oMathPara>
                </a14:m>
                <a:endParaRPr lang="en-US" sz="4400" dirty="0">
                  <a:latin typeface="Amazon Ember" panose="020B0603020204020204" pitchFamily="34" charset="0"/>
                  <a:ea typeface="Amazon Ember" panose="020B0603020204020204" pitchFamily="34" charset="0"/>
                  <a:cs typeface="Amazon Ember" panose="020B0603020204020204" pitchFamily="34" charset="0"/>
                </a:endParaRPr>
              </a:p>
              <a:p>
                <a:endParaRPr lang="en-US" sz="4400" dirty="0">
                  <a:latin typeface="Amazon Ember" panose="020B0603020204020204" pitchFamily="34" charset="0"/>
                  <a:ea typeface="Amazon Ember" panose="020B0603020204020204" pitchFamily="34" charset="0"/>
                  <a:cs typeface="Amazon Ember" panose="020B0603020204020204" pitchFamily="34" charset="0"/>
                </a:endParaRPr>
              </a:p>
              <a:p>
                <a:r>
                  <a:rPr lang="en-US" sz="4400" dirty="0">
                    <a:latin typeface="Amazon Ember" panose="020B0603020204020204" pitchFamily="34" charset="0"/>
                    <a:ea typeface="Amazon Ember" panose="020B0603020204020204" pitchFamily="34" charset="0"/>
                    <a:cs typeface="Amazon Ember" panose="020B0603020204020204" pitchFamily="34" charset="0"/>
                  </a:rPr>
                  <a:t>The </a:t>
                </a:r>
                <a:r>
                  <a:rPr lang="en-US" sz="4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mean squared error</a:t>
                </a:r>
                <a:r>
                  <a:rPr lang="en-US" sz="4400" dirty="0">
                    <a:latin typeface="Amazon Ember" panose="020B0603020204020204" pitchFamily="34" charset="0"/>
                    <a:ea typeface="Amazon Ember" panose="020B0603020204020204" pitchFamily="34" charset="0"/>
                    <a:cs typeface="Amazon Ember" panose="020B0603020204020204" pitchFamily="34" charset="0"/>
                  </a:rPr>
                  <a:t>: </a:t>
                </a:r>
                <a14:m>
                  <m:oMath xmlns:m="http://schemas.openxmlformats.org/officeDocument/2006/math">
                    <m:r>
                      <m:rPr>
                        <m:sty m:val="p"/>
                      </m:rPr>
                      <a:rPr lang="en-US" sz="4400">
                        <a:latin typeface="Cambria Math" panose="02040503050406030204" pitchFamily="18" charset="0"/>
                      </a:rPr>
                      <m:t>Error</m:t>
                    </m:r>
                    <m:d>
                      <m:dPr>
                        <m:ctrlPr>
                          <a:rPr lang="en-US" sz="4400" i="1">
                            <a:latin typeface="Cambria Math" panose="02040503050406030204" pitchFamily="18" charset="0"/>
                          </a:rPr>
                        </m:ctrlPr>
                      </m:dPr>
                      <m:e>
                        <m:acc>
                          <m:accPr>
                            <m:chr m:val="⃗"/>
                            <m:ctrlPr>
                              <a:rPr lang="en-US" sz="4400" i="1">
                                <a:latin typeface="Cambria Math" panose="02040503050406030204" pitchFamily="18" charset="0"/>
                              </a:rPr>
                            </m:ctrlPr>
                          </m:accPr>
                          <m:e>
                            <m:r>
                              <a:rPr lang="en-US" sz="4400" i="1">
                                <a:latin typeface="Cambria Math" panose="02040503050406030204" pitchFamily="18" charset="0"/>
                              </a:rPr>
                              <m:t>𝑥</m:t>
                            </m:r>
                          </m:e>
                        </m:acc>
                      </m:e>
                    </m:d>
                    <m:r>
                      <a:rPr lang="en-US" sz="4400" i="1">
                        <a:latin typeface="Cambria Math" panose="02040503050406030204" pitchFamily="18" charset="0"/>
                      </a:rPr>
                      <m:t>=</m:t>
                    </m:r>
                    <m:sSub>
                      <m:sSubPr>
                        <m:ctrlPr>
                          <a:rPr lang="en-US" sz="4400" i="1">
                            <a:latin typeface="Cambria Math" panose="02040503050406030204" pitchFamily="18" charset="0"/>
                            <a:ea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𝔼</m:t>
                        </m:r>
                      </m:e>
                      <m:sub>
                        <m:r>
                          <a:rPr lang="en-US" sz="4400" i="1">
                            <a:latin typeface="Cambria Math" panose="02040503050406030204" pitchFamily="18" charset="0"/>
                            <a:ea typeface="Cambria Math" panose="02040503050406030204" pitchFamily="18" charset="0"/>
                          </a:rPr>
                          <m:t>𝒟</m:t>
                        </m:r>
                        <m:r>
                          <a:rPr lang="en-US" sz="4400" i="1">
                            <a:latin typeface="Cambria Math" panose="02040503050406030204" pitchFamily="18" charset="0"/>
                            <a:ea typeface="Cambria Math" panose="02040503050406030204" pitchFamily="18" charset="0"/>
                          </a:rPr>
                          <m:t>,</m:t>
                        </m:r>
                        <m:r>
                          <a:rPr lang="en-US" sz="4400" i="1">
                            <a:latin typeface="Cambria Math" panose="02040503050406030204" pitchFamily="18" charset="0"/>
                            <a:ea typeface="Cambria Math" panose="02040503050406030204" pitchFamily="18" charset="0"/>
                          </a:rPr>
                          <m:t>𝑦</m:t>
                        </m:r>
                      </m:sub>
                    </m:sSub>
                    <m:d>
                      <m:dPr>
                        <m:begChr m:val="["/>
                        <m:endChr m:val="]"/>
                        <m:ctrlPr>
                          <a:rPr lang="en-US" sz="4400" i="1">
                            <a:latin typeface="Cambria Math" panose="02040503050406030204" pitchFamily="18" charset="0"/>
                            <a:ea typeface="Cambria Math" panose="02040503050406030204" pitchFamily="18" charset="0"/>
                          </a:rPr>
                        </m:ctrlPr>
                      </m:dPr>
                      <m:e>
                        <m:sSup>
                          <m:sSupPr>
                            <m:ctrlPr>
                              <a:rPr lang="en-US" sz="4400" i="1">
                                <a:latin typeface="Cambria Math" panose="02040503050406030204" pitchFamily="18" charset="0"/>
                                <a:ea typeface="Cambria Math" panose="02040503050406030204" pitchFamily="18" charset="0"/>
                              </a:rPr>
                            </m:ctrlPr>
                          </m:sSupPr>
                          <m:e>
                            <m:d>
                              <m:dPr>
                                <m:ctrlPr>
                                  <a:rPr lang="en-US" sz="4400" i="1">
                                    <a:latin typeface="Cambria Math" panose="02040503050406030204" pitchFamily="18" charset="0"/>
                                    <a:ea typeface="Cambria Math" panose="02040503050406030204" pitchFamily="18" charset="0"/>
                                  </a:rPr>
                                </m:ctrlPr>
                              </m:dPr>
                              <m:e>
                                <m:r>
                                  <a:rPr lang="en-US" sz="4400" i="1">
                                    <a:latin typeface="Cambria Math" panose="02040503050406030204" pitchFamily="18" charset="0"/>
                                    <a:ea typeface="Cambria Math" panose="02040503050406030204" pitchFamily="18" charset="0"/>
                                  </a:rPr>
                                  <m:t>𝑦</m:t>
                                </m:r>
                                <m:r>
                                  <a:rPr lang="en-US" sz="4400" i="1">
                                    <a:latin typeface="Cambria Math" panose="02040503050406030204" pitchFamily="18" charset="0"/>
                                    <a:ea typeface="Cambria Math" panose="02040503050406030204" pitchFamily="18" charset="0"/>
                                  </a:rPr>
                                  <m:t>−</m:t>
                                </m:r>
                                <m:sSub>
                                  <m:sSubPr>
                                    <m:ctrlPr>
                                      <a:rPr lang="en-US" sz="4400" i="1">
                                        <a:latin typeface="Cambria Math" panose="02040503050406030204" pitchFamily="18" charset="0"/>
                                        <a:ea typeface="Cambria Math" panose="02040503050406030204" pitchFamily="18" charset="0"/>
                                      </a:rPr>
                                    </m:ctrlPr>
                                  </m:sSubPr>
                                  <m:e>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𝑓</m:t>
                                        </m:r>
                                      </m:e>
                                    </m:acc>
                                  </m:e>
                                  <m:sub>
                                    <m:r>
                                      <a:rPr lang="en-US" sz="4400" i="1">
                                        <a:latin typeface="Cambria Math" panose="02040503050406030204" pitchFamily="18" charset="0"/>
                                        <a:ea typeface="Cambria Math" panose="02040503050406030204" pitchFamily="18" charset="0"/>
                                      </a:rPr>
                                      <m:t>𝒟</m:t>
                                    </m:r>
                                  </m:sub>
                                </m:sSub>
                                <m:d>
                                  <m:dPr>
                                    <m:ctrlPr>
                                      <a:rPr lang="en-US" sz="4400" i="1">
                                        <a:latin typeface="Cambria Math" panose="02040503050406030204" pitchFamily="18" charset="0"/>
                                        <a:ea typeface="Cambria Math" panose="02040503050406030204" pitchFamily="18" charset="0"/>
                                      </a:rPr>
                                    </m:ctrlPr>
                                  </m:dPr>
                                  <m:e>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𝑥</m:t>
                                        </m:r>
                                      </m:e>
                                    </m:acc>
                                  </m:e>
                                </m:d>
                              </m:e>
                            </m:d>
                          </m:e>
                          <m:sup>
                            <m:r>
                              <a:rPr lang="en-US" sz="4400" i="1">
                                <a:latin typeface="Cambria Math" panose="02040503050406030204" pitchFamily="18" charset="0"/>
                                <a:ea typeface="Cambria Math" panose="02040503050406030204" pitchFamily="18" charset="0"/>
                              </a:rPr>
                              <m:t>2</m:t>
                            </m:r>
                          </m:sup>
                        </m:sSup>
                      </m:e>
                    </m:d>
                  </m:oMath>
                </a14:m>
                <a:endParaRPr lang="en-US" sz="4400" dirty="0">
                  <a:latin typeface="Amazon Ember" panose="020B0603020204020204" pitchFamily="34" charset="0"/>
                  <a:ea typeface="Amazon Ember" panose="020B0603020204020204" pitchFamily="34" charset="0"/>
                  <a:cs typeface="Amazon Ember" panose="020B0603020204020204" pitchFamily="34" charset="0"/>
                </a:endParaRPr>
              </a:p>
              <a:p>
                <a:r>
                  <a:rPr lang="en-US" sz="4400" dirty="0">
                    <a:latin typeface="Amazon Ember" panose="020B0603020204020204" pitchFamily="34" charset="0"/>
                    <a:ea typeface="Amazon Ember" panose="020B0603020204020204" pitchFamily="34" charset="0"/>
                    <a:cs typeface="Amazon Ember" panose="020B0603020204020204" pitchFamily="34" charset="0"/>
                  </a:rPr>
                  <a:t>The </a:t>
                </a:r>
                <a:r>
                  <a:rPr lang="en-US" sz="4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bias</a:t>
                </a:r>
                <a:r>
                  <a:rPr lang="en-US" sz="4400" dirty="0">
                    <a:latin typeface="Amazon Ember" panose="020B0603020204020204" pitchFamily="34" charset="0"/>
                    <a:ea typeface="Amazon Ember" panose="020B0603020204020204" pitchFamily="34" charset="0"/>
                    <a:cs typeface="Amazon Ember" panose="020B0603020204020204" pitchFamily="34" charset="0"/>
                  </a:rPr>
                  <a:t>: </a:t>
                </a:r>
                <a14:m>
                  <m:oMath xmlns:m="http://schemas.openxmlformats.org/officeDocument/2006/math">
                    <m:r>
                      <m:rPr>
                        <m:sty m:val="p"/>
                      </m:rPr>
                      <a:rPr lang="en-US" sz="4400">
                        <a:latin typeface="Cambria Math" panose="02040503050406030204" pitchFamily="18" charset="0"/>
                        <a:ea typeface="Cambria Math" panose="02040503050406030204" pitchFamily="18" charset="0"/>
                      </a:rPr>
                      <m:t>Bias</m:t>
                    </m:r>
                    <m:d>
                      <m:dPr>
                        <m:ctrlPr>
                          <a:rPr lang="en-US" sz="4400" i="1">
                            <a:latin typeface="Cambria Math" panose="02040503050406030204" pitchFamily="18" charset="0"/>
                            <a:ea typeface="Cambria Math" panose="02040503050406030204" pitchFamily="18" charset="0"/>
                          </a:rPr>
                        </m:ctrlPr>
                      </m:dPr>
                      <m:e>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𝑥</m:t>
                            </m:r>
                          </m:e>
                        </m:acc>
                      </m:e>
                    </m:d>
                    <m:r>
                      <a:rPr lang="en-US" sz="4400" i="1">
                        <a:latin typeface="Cambria Math" panose="02040503050406030204" pitchFamily="18" charset="0"/>
                        <a:ea typeface="Cambria Math" panose="02040503050406030204" pitchFamily="18" charset="0"/>
                      </a:rPr>
                      <m:t>=</m:t>
                    </m:r>
                    <m:r>
                      <a:rPr lang="en-US" sz="4400" i="1">
                        <a:latin typeface="Cambria Math" panose="02040503050406030204" pitchFamily="18" charset="0"/>
                        <a:ea typeface="Cambria Math" panose="02040503050406030204" pitchFamily="18" charset="0"/>
                      </a:rPr>
                      <m:t>𝑓</m:t>
                    </m:r>
                    <m:d>
                      <m:dPr>
                        <m:ctrlPr>
                          <a:rPr lang="en-US" sz="4400" i="1">
                            <a:latin typeface="Cambria Math" panose="02040503050406030204" pitchFamily="18" charset="0"/>
                            <a:ea typeface="Cambria Math" panose="02040503050406030204" pitchFamily="18" charset="0"/>
                          </a:rPr>
                        </m:ctrlPr>
                      </m:dPr>
                      <m:e>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𝑥</m:t>
                            </m:r>
                          </m:e>
                        </m:acc>
                      </m:e>
                    </m:d>
                    <m:r>
                      <a:rPr lang="en-US" sz="4400" i="1">
                        <a:latin typeface="Cambria Math" panose="02040503050406030204" pitchFamily="18" charset="0"/>
                        <a:ea typeface="Cambria Math" panose="02040503050406030204" pitchFamily="18" charset="0"/>
                      </a:rPr>
                      <m:t>−</m:t>
                    </m:r>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𝑓</m:t>
                        </m:r>
                      </m:e>
                    </m:acc>
                    <m:d>
                      <m:dPr>
                        <m:ctrlPr>
                          <a:rPr lang="en-US" sz="4400" i="1">
                            <a:latin typeface="Cambria Math" panose="02040503050406030204" pitchFamily="18" charset="0"/>
                            <a:ea typeface="Cambria Math" panose="02040503050406030204" pitchFamily="18" charset="0"/>
                          </a:rPr>
                        </m:ctrlPr>
                      </m:dPr>
                      <m:e>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𝑥</m:t>
                            </m:r>
                          </m:e>
                        </m:acc>
                      </m:e>
                    </m:d>
                  </m:oMath>
                </a14:m>
                <a:endParaRPr lang="en-US" sz="4400" dirty="0">
                  <a:latin typeface="Amazon Ember" panose="020B0603020204020204" pitchFamily="34" charset="0"/>
                  <a:ea typeface="Amazon Ember" panose="020B0603020204020204" pitchFamily="34" charset="0"/>
                  <a:cs typeface="Amazon Ember" panose="020B0603020204020204" pitchFamily="34" charset="0"/>
                </a:endParaRPr>
              </a:p>
              <a:p>
                <a:r>
                  <a:rPr lang="en-US" sz="4400" dirty="0">
                    <a:latin typeface="Amazon Ember" panose="020B0603020204020204" pitchFamily="34" charset="0"/>
                    <a:ea typeface="Amazon Ember" panose="020B0603020204020204" pitchFamily="34" charset="0"/>
                    <a:cs typeface="Amazon Ember" panose="020B0603020204020204" pitchFamily="34" charset="0"/>
                  </a:rPr>
                  <a:t>The </a:t>
                </a:r>
                <a:r>
                  <a:rPr lang="en-US" sz="4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variance</a:t>
                </a:r>
                <a:r>
                  <a:rPr lang="en-US" sz="4400" dirty="0">
                    <a:latin typeface="Amazon Ember" panose="020B0603020204020204" pitchFamily="34" charset="0"/>
                    <a:ea typeface="Amazon Ember" panose="020B0603020204020204" pitchFamily="34" charset="0"/>
                    <a:cs typeface="Amazon Ember" panose="020B0603020204020204" pitchFamily="34" charset="0"/>
                  </a:rPr>
                  <a:t>: </a:t>
                </a:r>
                <a14:m>
                  <m:oMath xmlns:m="http://schemas.openxmlformats.org/officeDocument/2006/math">
                    <m:r>
                      <m:rPr>
                        <m:sty m:val="p"/>
                      </m:rPr>
                      <a:rPr lang="en-US" sz="4400">
                        <a:latin typeface="Cambria Math" panose="02040503050406030204" pitchFamily="18" charset="0"/>
                        <a:ea typeface="Cambria Math" panose="02040503050406030204" pitchFamily="18" charset="0"/>
                      </a:rPr>
                      <m:t>Var</m:t>
                    </m:r>
                    <m:d>
                      <m:dPr>
                        <m:begChr m:val="["/>
                        <m:endChr m:val="]"/>
                        <m:ctrlPr>
                          <a:rPr lang="en-US" sz="4400" i="1">
                            <a:latin typeface="Cambria Math" panose="02040503050406030204" pitchFamily="18" charset="0"/>
                            <a:ea typeface="Cambria Math" panose="02040503050406030204" pitchFamily="18" charset="0"/>
                          </a:rPr>
                        </m:ctrlPr>
                      </m:dPr>
                      <m:e>
                        <m:sSub>
                          <m:sSubPr>
                            <m:ctrlPr>
                              <a:rPr lang="en-US" sz="4400" i="1">
                                <a:latin typeface="Cambria Math" panose="02040503050406030204" pitchFamily="18" charset="0"/>
                                <a:ea typeface="Cambria Math" panose="02040503050406030204" pitchFamily="18" charset="0"/>
                              </a:rPr>
                            </m:ctrlPr>
                          </m:sSubPr>
                          <m:e>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𝑓</m:t>
                                </m:r>
                              </m:e>
                            </m:acc>
                          </m:e>
                          <m:sub>
                            <m:r>
                              <a:rPr lang="en-US" sz="4400" i="1">
                                <a:latin typeface="Cambria Math" panose="02040503050406030204" pitchFamily="18" charset="0"/>
                                <a:ea typeface="Cambria Math" panose="02040503050406030204" pitchFamily="18" charset="0"/>
                              </a:rPr>
                              <m:t>𝒟</m:t>
                            </m:r>
                          </m:sub>
                        </m:sSub>
                        <m:d>
                          <m:dPr>
                            <m:ctrlPr>
                              <a:rPr lang="en-US" sz="4400" i="1">
                                <a:latin typeface="Cambria Math" panose="02040503050406030204" pitchFamily="18" charset="0"/>
                                <a:ea typeface="Cambria Math" panose="02040503050406030204" pitchFamily="18" charset="0"/>
                              </a:rPr>
                            </m:ctrlPr>
                          </m:dPr>
                          <m:e>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𝑥</m:t>
                                </m:r>
                              </m:e>
                            </m:acc>
                          </m:e>
                        </m:d>
                      </m:e>
                    </m:d>
                    <m:r>
                      <a:rPr lang="en-US" sz="4400" i="1">
                        <a:latin typeface="Cambria Math" panose="02040503050406030204" pitchFamily="18" charset="0"/>
                        <a:ea typeface="Cambria Math" panose="02040503050406030204" pitchFamily="18" charset="0"/>
                      </a:rPr>
                      <m:t>=</m:t>
                    </m:r>
                    <m:sSub>
                      <m:sSubPr>
                        <m:ctrlPr>
                          <a:rPr lang="en-US" sz="4400" i="1">
                            <a:latin typeface="Cambria Math" panose="02040503050406030204" pitchFamily="18" charset="0"/>
                            <a:ea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𝔼</m:t>
                        </m:r>
                      </m:e>
                      <m:sub>
                        <m:r>
                          <a:rPr lang="en-US" sz="4400" i="1">
                            <a:latin typeface="Cambria Math" panose="02040503050406030204" pitchFamily="18" charset="0"/>
                            <a:ea typeface="Cambria Math" panose="02040503050406030204" pitchFamily="18" charset="0"/>
                          </a:rPr>
                          <m:t>𝒟</m:t>
                        </m:r>
                      </m:sub>
                    </m:sSub>
                    <m:d>
                      <m:dPr>
                        <m:begChr m:val="["/>
                        <m:endChr m:val="]"/>
                        <m:ctrlPr>
                          <a:rPr lang="en-US" sz="4400" i="1">
                            <a:latin typeface="Cambria Math" panose="02040503050406030204" pitchFamily="18" charset="0"/>
                            <a:ea typeface="Cambria Math" panose="02040503050406030204" pitchFamily="18" charset="0"/>
                          </a:rPr>
                        </m:ctrlPr>
                      </m:dPr>
                      <m:e>
                        <m:sSup>
                          <m:sSupPr>
                            <m:ctrlPr>
                              <a:rPr lang="en-US" sz="4400" i="1">
                                <a:latin typeface="Cambria Math" panose="02040503050406030204" pitchFamily="18" charset="0"/>
                                <a:ea typeface="Cambria Math" panose="02040503050406030204" pitchFamily="18" charset="0"/>
                              </a:rPr>
                            </m:ctrlPr>
                          </m:sSupPr>
                          <m:e>
                            <m:d>
                              <m:dPr>
                                <m:ctrlPr>
                                  <a:rPr lang="en-US" sz="4400" i="1">
                                    <a:latin typeface="Cambria Math" panose="02040503050406030204" pitchFamily="18" charset="0"/>
                                    <a:ea typeface="Cambria Math" panose="02040503050406030204" pitchFamily="18" charset="0"/>
                                  </a:rPr>
                                </m:ctrlPr>
                              </m:dPr>
                              <m:e>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𝑓</m:t>
                                    </m:r>
                                  </m:e>
                                </m:acc>
                                <m:d>
                                  <m:dPr>
                                    <m:ctrlPr>
                                      <a:rPr lang="en-US" sz="4400" i="1">
                                        <a:latin typeface="Cambria Math" panose="02040503050406030204" pitchFamily="18" charset="0"/>
                                        <a:ea typeface="Cambria Math" panose="02040503050406030204" pitchFamily="18" charset="0"/>
                                      </a:rPr>
                                    </m:ctrlPr>
                                  </m:dPr>
                                  <m:e>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𝑥</m:t>
                                        </m:r>
                                      </m:e>
                                    </m:acc>
                                  </m:e>
                                </m:d>
                                <m:r>
                                  <a:rPr lang="en-US" sz="4400" i="1">
                                    <a:latin typeface="Cambria Math" panose="02040503050406030204" pitchFamily="18" charset="0"/>
                                    <a:ea typeface="Cambria Math" panose="02040503050406030204" pitchFamily="18" charset="0"/>
                                  </a:rPr>
                                  <m:t>−</m:t>
                                </m:r>
                                <m:sSub>
                                  <m:sSubPr>
                                    <m:ctrlPr>
                                      <a:rPr lang="en-US" sz="4400" i="1">
                                        <a:latin typeface="Cambria Math" panose="02040503050406030204" pitchFamily="18" charset="0"/>
                                        <a:ea typeface="Cambria Math" panose="02040503050406030204" pitchFamily="18" charset="0"/>
                                      </a:rPr>
                                    </m:ctrlPr>
                                  </m:sSubPr>
                                  <m:e>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𝑓</m:t>
                                        </m:r>
                                      </m:e>
                                    </m:acc>
                                  </m:e>
                                  <m:sub>
                                    <m:r>
                                      <a:rPr lang="en-US" sz="4400" i="1">
                                        <a:latin typeface="Cambria Math" panose="02040503050406030204" pitchFamily="18" charset="0"/>
                                        <a:ea typeface="Cambria Math" panose="02040503050406030204" pitchFamily="18" charset="0"/>
                                      </a:rPr>
                                      <m:t>𝒟</m:t>
                                    </m:r>
                                  </m:sub>
                                </m:sSub>
                                <m:d>
                                  <m:dPr>
                                    <m:ctrlPr>
                                      <a:rPr lang="en-US" sz="4400" i="1">
                                        <a:latin typeface="Cambria Math" panose="02040503050406030204" pitchFamily="18" charset="0"/>
                                        <a:ea typeface="Cambria Math" panose="02040503050406030204" pitchFamily="18" charset="0"/>
                                      </a:rPr>
                                    </m:ctrlPr>
                                  </m:dPr>
                                  <m:e>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𝑥</m:t>
                                        </m:r>
                                      </m:e>
                                    </m:acc>
                                  </m:e>
                                </m:d>
                              </m:e>
                            </m:d>
                          </m:e>
                          <m:sup>
                            <m:r>
                              <a:rPr lang="en-US" sz="4400" i="1">
                                <a:latin typeface="Cambria Math" panose="02040503050406030204" pitchFamily="18" charset="0"/>
                                <a:ea typeface="Cambria Math" panose="02040503050406030204" pitchFamily="18" charset="0"/>
                              </a:rPr>
                              <m:t>2</m:t>
                            </m:r>
                          </m:sup>
                        </m:sSup>
                      </m:e>
                    </m:d>
                  </m:oMath>
                </a14:m>
                <a:endParaRPr lang="en-US" sz="4400" dirty="0">
                  <a:latin typeface="Amazon Ember" panose="020B0603020204020204" pitchFamily="34" charset="0"/>
                  <a:ea typeface="Amazon Ember" panose="020B0603020204020204" pitchFamily="34" charset="0"/>
                  <a:cs typeface="Amazon Ember" panose="020B0603020204020204" pitchFamily="34" charset="0"/>
                </a:endParaRPr>
              </a:p>
              <a:p>
                <a:r>
                  <a:rPr lang="en-US" sz="4400" dirty="0">
                    <a:latin typeface="Amazon Ember" panose="020B0603020204020204" pitchFamily="34" charset="0"/>
                    <a:ea typeface="Amazon Ember" panose="020B0603020204020204" pitchFamily="34" charset="0"/>
                    <a:cs typeface="Amazon Ember" panose="020B0603020204020204" pitchFamily="34" charset="0"/>
                  </a:rPr>
                  <a:t>The </a:t>
                </a:r>
                <a:r>
                  <a:rPr lang="en-US" sz="4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noise</a:t>
                </a:r>
                <a:r>
                  <a:rPr lang="en-US" sz="4400" dirty="0">
                    <a:latin typeface="Amazon Ember" panose="020B0603020204020204" pitchFamily="34" charset="0"/>
                    <a:ea typeface="Amazon Ember" panose="020B0603020204020204" pitchFamily="34" charset="0"/>
                    <a:cs typeface="Amazon Ember" panose="020B0603020204020204" pitchFamily="34" charset="0"/>
                  </a:rPr>
                  <a:t>: </a:t>
                </a:r>
                <a14:m>
                  <m:oMath xmlns:m="http://schemas.openxmlformats.org/officeDocument/2006/math">
                    <m:r>
                      <m:rPr>
                        <m:sty m:val="p"/>
                      </m:rPr>
                      <a:rPr lang="en-US" sz="4400">
                        <a:latin typeface="Cambria Math" panose="02040503050406030204" pitchFamily="18" charset="0"/>
                        <a:ea typeface="Cambria Math" panose="02040503050406030204" pitchFamily="18" charset="0"/>
                      </a:rPr>
                      <m:t>Noise</m:t>
                    </m:r>
                    <m:r>
                      <a:rPr lang="en-US" sz="4400" i="1">
                        <a:latin typeface="Cambria Math" panose="02040503050406030204" pitchFamily="18" charset="0"/>
                        <a:ea typeface="Cambria Math" panose="02040503050406030204" pitchFamily="18" charset="0"/>
                      </a:rPr>
                      <m:t>(</m:t>
                    </m:r>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𝑥</m:t>
                        </m:r>
                      </m:e>
                    </m:acc>
                    <m:r>
                      <a:rPr lang="en-US" sz="4400" i="1">
                        <a:latin typeface="Cambria Math" panose="02040503050406030204" pitchFamily="18" charset="0"/>
                        <a:ea typeface="Cambria Math" panose="02040503050406030204" pitchFamily="18" charset="0"/>
                      </a:rPr>
                      <m:t>)=</m:t>
                    </m:r>
                    <m:sSub>
                      <m:sSubPr>
                        <m:ctrlPr>
                          <a:rPr lang="en-US" sz="4400" i="1">
                            <a:latin typeface="Cambria Math" panose="02040503050406030204" pitchFamily="18" charset="0"/>
                            <a:ea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𝔼</m:t>
                        </m:r>
                      </m:e>
                      <m:sub>
                        <m:r>
                          <a:rPr lang="en-US" sz="4400" i="1">
                            <a:latin typeface="Cambria Math" panose="02040503050406030204" pitchFamily="18" charset="0"/>
                            <a:ea typeface="Cambria Math" panose="02040503050406030204" pitchFamily="18" charset="0"/>
                          </a:rPr>
                          <m:t>𝜖</m:t>
                        </m:r>
                      </m:sub>
                    </m:sSub>
                    <m:d>
                      <m:dPr>
                        <m:begChr m:val="["/>
                        <m:endChr m:val="]"/>
                        <m:ctrlPr>
                          <a:rPr lang="en-US" sz="4400" i="1">
                            <a:latin typeface="Cambria Math" panose="02040503050406030204" pitchFamily="18" charset="0"/>
                            <a:ea typeface="Cambria Math" panose="02040503050406030204" pitchFamily="18" charset="0"/>
                          </a:rPr>
                        </m:ctrlPr>
                      </m:dPr>
                      <m:e>
                        <m:sSup>
                          <m:sSupPr>
                            <m:ctrlPr>
                              <a:rPr lang="en-US" sz="4400" i="1">
                                <a:latin typeface="Cambria Math" panose="02040503050406030204" pitchFamily="18" charset="0"/>
                                <a:ea typeface="Cambria Math" panose="02040503050406030204" pitchFamily="18" charset="0"/>
                              </a:rPr>
                            </m:ctrlPr>
                          </m:sSupPr>
                          <m:e>
                            <m:r>
                              <a:rPr lang="en-US" sz="4400" i="1">
                                <a:latin typeface="Cambria Math" panose="02040503050406030204" pitchFamily="18" charset="0"/>
                                <a:ea typeface="Cambria Math" panose="02040503050406030204" pitchFamily="18" charset="0"/>
                              </a:rPr>
                              <m:t>𝜖</m:t>
                            </m:r>
                            <m:r>
                              <a:rPr lang="en-US" sz="4400" i="1">
                                <a:latin typeface="Cambria Math" panose="02040503050406030204" pitchFamily="18" charset="0"/>
                                <a:ea typeface="Cambria Math" panose="02040503050406030204" pitchFamily="18" charset="0"/>
                              </a:rPr>
                              <m:t>(</m:t>
                            </m:r>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𝑥</m:t>
                                </m:r>
                              </m:e>
                            </m:acc>
                            <m:r>
                              <a:rPr lang="en-US" sz="4400" i="1">
                                <a:latin typeface="Cambria Math" panose="02040503050406030204" pitchFamily="18" charset="0"/>
                                <a:ea typeface="Cambria Math" panose="02040503050406030204" pitchFamily="18" charset="0"/>
                              </a:rPr>
                              <m:t>)</m:t>
                            </m:r>
                          </m:e>
                          <m:sup>
                            <m:r>
                              <a:rPr lang="en-US" sz="4400" i="1">
                                <a:latin typeface="Cambria Math" panose="02040503050406030204" pitchFamily="18" charset="0"/>
                                <a:ea typeface="Cambria Math" panose="02040503050406030204" pitchFamily="18" charset="0"/>
                              </a:rPr>
                              <m:t>2</m:t>
                            </m:r>
                          </m:sup>
                        </m:sSup>
                      </m:e>
                    </m:d>
                  </m:oMath>
                </a14:m>
                <a:endParaRPr lang="en-US" sz="4400" dirty="0">
                  <a:latin typeface="Amazon Ember" panose="020B0603020204020204" pitchFamily="34" charset="0"/>
                  <a:ea typeface="Amazon Ember" panose="020B0603020204020204" pitchFamily="34" charset="0"/>
                  <a:cs typeface="Amazon Ember" panose="020B0603020204020204" pitchFamily="34" charset="0"/>
                </a:endParaRPr>
              </a:p>
            </p:txBody>
          </p:sp>
        </mc:Choice>
        <mc:Fallback xmlns="">
          <p:sp>
            <p:nvSpPr>
              <p:cNvPr id="3" name="Text Placeholder 2">
                <a:extLst>
                  <a:ext uri="{FF2B5EF4-FFF2-40B4-BE49-F238E27FC236}">
                    <a16:creationId xmlns:a16="http://schemas.microsoft.com/office/drawing/2014/main" id="{68349AD2-E4FF-4643-B980-FA2FE6FA9206}"/>
                  </a:ext>
                </a:extLst>
              </p:cNvPr>
              <p:cNvSpPr>
                <a:spLocks noGrp="1" noRot="1" noChangeAspect="1" noMove="1" noResize="1" noEditPoints="1" noAdjustHandles="1" noChangeArrowheads="1" noChangeShapeType="1" noTextEdit="1"/>
              </p:cNvSpPr>
              <p:nvPr>
                <p:ph type="body" idx="1"/>
              </p:nvPr>
            </p:nvSpPr>
            <p:spPr>
              <a:blipFill>
                <a:blip r:embed="rId3"/>
                <a:stretch>
                  <a:fillRect l="-1329" t="-1549" b="-1790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F5649746-FA33-F443-B48F-F1D2E4C86069}"/>
              </a:ext>
            </a:extLst>
          </p:cNvPr>
          <p:cNvSpPr txBox="1"/>
          <p:nvPr/>
        </p:nvSpPr>
        <p:spPr>
          <a:xfrm>
            <a:off x="19131658" y="5295928"/>
            <a:ext cx="1725308"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4400">
                <a:solidFill>
                  <a:srgbClr val="00B050"/>
                </a:solidFill>
                <a:latin typeface="Amazon Ember"/>
                <a:ea typeface="Amazon Ember"/>
                <a:cs typeface="Amazon Ember"/>
              </a:defRPr>
            </a:lvl1pPr>
          </a:lstStyle>
          <a:p>
            <a:r>
              <a:rPr lang="en-US" dirty="0">
                <a:solidFill>
                  <a:srgbClr val="0070C0"/>
                </a:solidFill>
              </a:rPr>
              <a:t>Error</a:t>
            </a:r>
          </a:p>
        </p:txBody>
      </p:sp>
      <p:sp>
        <p:nvSpPr>
          <p:cNvPr id="7" name="Left Brace 6">
            <a:extLst>
              <a:ext uri="{FF2B5EF4-FFF2-40B4-BE49-F238E27FC236}">
                <a16:creationId xmlns:a16="http://schemas.microsoft.com/office/drawing/2014/main" id="{490A265A-351C-8F4F-BCD3-08534BAEAE4C}"/>
              </a:ext>
            </a:extLst>
          </p:cNvPr>
          <p:cNvSpPr/>
          <p:nvPr/>
        </p:nvSpPr>
        <p:spPr>
          <a:xfrm rot="16200000">
            <a:off x="10063870" y="3462864"/>
            <a:ext cx="644382" cy="3124200"/>
          </a:xfrm>
          <a:prstGeom prst="leftBrace">
            <a:avLst/>
          </a:prstGeom>
          <a:solidFill>
            <a:srgbClr val="FFFFFF"/>
          </a:solidFill>
          <a:ln w="25400" cap="flat">
            <a:solidFill>
              <a:srgbClr val="0070C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8" name="Left Brace 7">
            <a:extLst>
              <a:ext uri="{FF2B5EF4-FFF2-40B4-BE49-F238E27FC236}">
                <a16:creationId xmlns:a16="http://schemas.microsoft.com/office/drawing/2014/main" id="{DF9EBFEA-5B0D-6448-99A3-172F62CAF77C}"/>
              </a:ext>
            </a:extLst>
          </p:cNvPr>
          <p:cNvSpPr/>
          <p:nvPr/>
        </p:nvSpPr>
        <p:spPr>
          <a:xfrm rot="16200000">
            <a:off x="19697735" y="3813743"/>
            <a:ext cx="593155" cy="2371215"/>
          </a:xfrm>
          <a:prstGeom prst="leftBrace">
            <a:avLst/>
          </a:prstGeom>
          <a:solidFill>
            <a:srgbClr val="FFFFFF"/>
          </a:solidFill>
          <a:ln w="25400" cap="flat">
            <a:solidFill>
              <a:srgbClr val="0070C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1" name="TextBox 10">
            <a:extLst>
              <a:ext uri="{FF2B5EF4-FFF2-40B4-BE49-F238E27FC236}">
                <a16:creationId xmlns:a16="http://schemas.microsoft.com/office/drawing/2014/main" id="{BC03EAE7-1B38-834B-8614-435BF4BAAD53}"/>
              </a:ext>
            </a:extLst>
          </p:cNvPr>
          <p:cNvSpPr txBox="1"/>
          <p:nvPr/>
        </p:nvSpPr>
        <p:spPr>
          <a:xfrm>
            <a:off x="9523407" y="5295930"/>
            <a:ext cx="1725308"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4400">
                <a:solidFill>
                  <a:srgbClr val="00B050"/>
                </a:solidFill>
                <a:latin typeface="Amazon Ember"/>
                <a:ea typeface="Amazon Ember"/>
                <a:cs typeface="Amazon Ember"/>
              </a:defRPr>
            </a:lvl1pPr>
          </a:lstStyle>
          <a:p>
            <a:r>
              <a:rPr lang="en-US" dirty="0">
                <a:solidFill>
                  <a:srgbClr val="0070C0"/>
                </a:solidFill>
              </a:rPr>
              <a:t>Bias</a:t>
            </a:r>
            <a:r>
              <a:rPr lang="en-US" baseline="30000" dirty="0">
                <a:solidFill>
                  <a:srgbClr val="0070C0"/>
                </a:solidFill>
              </a:rPr>
              <a:t>2</a:t>
            </a:r>
            <a:endParaRPr lang="en-US" dirty="0">
              <a:solidFill>
                <a:srgbClr val="0070C0"/>
              </a:solidFill>
            </a:endParaRPr>
          </a:p>
        </p:txBody>
      </p:sp>
      <p:sp>
        <p:nvSpPr>
          <p:cNvPr id="12" name="TextBox 11">
            <a:extLst>
              <a:ext uri="{FF2B5EF4-FFF2-40B4-BE49-F238E27FC236}">
                <a16:creationId xmlns:a16="http://schemas.microsoft.com/office/drawing/2014/main" id="{C315CD63-E27C-6146-B961-8729607A425F}"/>
              </a:ext>
            </a:extLst>
          </p:cNvPr>
          <p:cNvSpPr txBox="1"/>
          <p:nvPr/>
        </p:nvSpPr>
        <p:spPr>
          <a:xfrm>
            <a:off x="14368795" y="5295929"/>
            <a:ext cx="2404263"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4400">
                <a:solidFill>
                  <a:srgbClr val="00B050"/>
                </a:solidFill>
                <a:latin typeface="Amazon Ember"/>
                <a:ea typeface="Amazon Ember"/>
                <a:cs typeface="Amazon Ember"/>
              </a:defRPr>
            </a:lvl1pPr>
          </a:lstStyle>
          <a:p>
            <a:r>
              <a:rPr lang="en-US" dirty="0">
                <a:solidFill>
                  <a:srgbClr val="0070C0"/>
                </a:solidFill>
              </a:rPr>
              <a:t>Variance</a:t>
            </a:r>
          </a:p>
        </p:txBody>
      </p:sp>
      <p:sp>
        <p:nvSpPr>
          <p:cNvPr id="13" name="Left Brace 12">
            <a:extLst>
              <a:ext uri="{FF2B5EF4-FFF2-40B4-BE49-F238E27FC236}">
                <a16:creationId xmlns:a16="http://schemas.microsoft.com/office/drawing/2014/main" id="{0F08A851-96FB-0041-9622-226AAF23FEA8}"/>
              </a:ext>
            </a:extLst>
          </p:cNvPr>
          <p:cNvSpPr/>
          <p:nvPr/>
        </p:nvSpPr>
        <p:spPr>
          <a:xfrm rot="16200000">
            <a:off x="15248736" y="2405474"/>
            <a:ext cx="644382" cy="5172894"/>
          </a:xfrm>
          <a:prstGeom prst="leftBrace">
            <a:avLst/>
          </a:prstGeom>
          <a:solidFill>
            <a:srgbClr val="FFFFFF"/>
          </a:solidFill>
          <a:ln w="25400" cap="flat">
            <a:solidFill>
              <a:srgbClr val="0070C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358850074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18FFC-6744-DF44-8503-1567B27D1562}"/>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F9A45BCF-88A6-0C47-8EF9-D508009795DE}"/>
              </a:ext>
            </a:extLst>
          </p:cNvPr>
          <p:cNvSpPr>
            <a:spLocks noGrp="1"/>
          </p:cNvSpPr>
          <p:nvPr>
            <p:ph type="body" idx="1"/>
          </p:nvPr>
        </p:nvSpPr>
        <p:spPr/>
        <p:txBody>
          <a:bodyPr/>
          <a:lstStyle/>
          <a:p>
            <a:pPr marL="571500" indent="-571500">
              <a:buFont typeface="Arial" panose="020B0604020202020204" pitchFamily="34" charset="0"/>
              <a:buChar char="•"/>
            </a:pPr>
            <a:r>
              <a:rPr lang="en-US" sz="4400" dirty="0">
                <a:solidFill>
                  <a:schemeClr val="tx1"/>
                </a:solidFill>
              </a:rPr>
              <a:t>Class review</a:t>
            </a:r>
          </a:p>
          <a:p>
            <a:pPr marL="571500" indent="-571500">
              <a:buFont typeface="Arial" panose="020B0604020202020204" pitchFamily="34" charset="0"/>
              <a:buChar char="•"/>
            </a:pPr>
            <a:r>
              <a:rPr lang="en-US" sz="4400" dirty="0">
                <a:solidFill>
                  <a:schemeClr val="tx1"/>
                </a:solidFill>
              </a:rPr>
              <a:t>The Bias-Variance Trade-off</a:t>
            </a:r>
          </a:p>
          <a:p>
            <a:pPr marL="571500" indent="-571500">
              <a:buFont typeface="Arial" panose="020B0604020202020204" pitchFamily="34" charset="0"/>
              <a:buChar char="•"/>
            </a:pPr>
            <a:r>
              <a:rPr lang="en-US" sz="4400" b="1" dirty="0">
                <a:solidFill>
                  <a:schemeClr val="accent3"/>
                </a:solidFill>
              </a:rPr>
              <a:t>Generalizations of the Bias-Variance Trade-off</a:t>
            </a:r>
          </a:p>
          <a:p>
            <a:pPr marL="571500" indent="-571500">
              <a:buFont typeface="Arial" panose="020B0604020202020204" pitchFamily="34" charset="0"/>
              <a:buChar char="•"/>
            </a:pPr>
            <a:r>
              <a:rPr lang="en-US" sz="4400" dirty="0">
                <a:solidFill>
                  <a:schemeClr val="tx1"/>
                </a:solidFill>
              </a:rPr>
              <a:t>The </a:t>
            </a:r>
            <a:r>
              <a:rPr lang="en-US" sz="4400" dirty="0" err="1">
                <a:solidFill>
                  <a:schemeClr val="tx1"/>
                </a:solidFill>
              </a:rPr>
              <a:t>ExtraTrees</a:t>
            </a:r>
            <a:r>
              <a:rPr lang="en-US" sz="4400" dirty="0">
                <a:solidFill>
                  <a:schemeClr val="tx1"/>
                </a:solidFill>
              </a:rPr>
              <a:t> Algorithm</a:t>
            </a:r>
          </a:p>
          <a:p>
            <a:pPr marL="571500" indent="-571500">
              <a:buFont typeface="Arial" panose="020B0604020202020204" pitchFamily="34" charset="0"/>
              <a:buChar char="•"/>
            </a:pPr>
            <a:r>
              <a:rPr lang="en-US" sz="4400" dirty="0">
                <a:solidFill>
                  <a:schemeClr val="tx1"/>
                </a:solidFill>
              </a:rPr>
              <a:t>Interface in </a:t>
            </a:r>
            <a:r>
              <a:rPr lang="en-US" sz="4400" dirty="0" err="1">
                <a:solidFill>
                  <a:schemeClr val="tx1"/>
                </a:solidFill>
              </a:rPr>
              <a:t>sklearn</a:t>
            </a:r>
            <a:endParaRPr lang="en-US" sz="4400" dirty="0">
              <a:solidFill>
                <a:schemeClr val="tx1"/>
              </a:solidFill>
            </a:endParaRPr>
          </a:p>
          <a:p>
            <a:pPr marL="571500" indent="-571500">
              <a:buFont typeface="Arial" panose="020B0604020202020204" pitchFamily="34" charset="0"/>
              <a:buChar char="•"/>
            </a:pPr>
            <a:r>
              <a:rPr lang="en-US" sz="4400" dirty="0">
                <a:solidFill>
                  <a:schemeClr val="tx1"/>
                </a:solidFill>
              </a:rPr>
              <a:t>Conclusions</a:t>
            </a:r>
          </a:p>
        </p:txBody>
      </p:sp>
    </p:spTree>
    <p:extLst>
      <p:ext uri="{BB962C8B-B14F-4D97-AF65-F5344CB8AC3E}">
        <p14:creationId xmlns:p14="http://schemas.microsoft.com/office/powerpoint/2010/main" val="416434827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698DC-6FB8-EB4F-B01C-143185401257}"/>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A924BF28-7645-F44C-893E-761912ECBA91}"/>
              </a:ext>
            </a:extLst>
          </p:cNvPr>
          <p:cNvSpPr>
            <a:spLocks noGrp="1"/>
          </p:cNvSpPr>
          <p:nvPr>
            <p:ph type="body" idx="1"/>
          </p:nvPr>
        </p:nvSpPr>
        <p:spPr/>
        <p:txBody>
          <a:bodyPr/>
          <a:lstStyle/>
          <a:p>
            <a:pPr marL="571500" indent="-571500">
              <a:buFont typeface="Arial" panose="020B0604020202020204" pitchFamily="34" charset="0"/>
              <a:buChar char="•"/>
            </a:pPr>
            <a:r>
              <a:rPr lang="en-US" sz="4400" dirty="0">
                <a:solidFill>
                  <a:schemeClr val="accent3"/>
                </a:solidFill>
              </a:rPr>
              <a:t>Class review</a:t>
            </a:r>
          </a:p>
          <a:p>
            <a:pPr marL="571500" indent="-571500">
              <a:buFont typeface="Arial" panose="020B0604020202020204" pitchFamily="34" charset="0"/>
              <a:buChar char="•"/>
            </a:pPr>
            <a:r>
              <a:rPr lang="en-US" sz="4400" b="0" dirty="0">
                <a:solidFill>
                  <a:schemeClr val="tx1"/>
                </a:solidFill>
              </a:rPr>
              <a:t>The Bias-Variance Trade-off</a:t>
            </a:r>
          </a:p>
          <a:p>
            <a:pPr marL="571500" indent="-571500">
              <a:buFont typeface="Arial" panose="020B0604020202020204" pitchFamily="34" charset="0"/>
              <a:buChar char="•"/>
            </a:pPr>
            <a:r>
              <a:rPr lang="en-US" sz="4400" b="0" dirty="0">
                <a:solidFill>
                  <a:schemeClr val="tx1"/>
                </a:solidFill>
              </a:rPr>
              <a:t>Generalizations of the Bias-Variance Trade-off</a:t>
            </a:r>
          </a:p>
          <a:p>
            <a:pPr marL="571500" indent="-571500">
              <a:buFont typeface="Arial" panose="020B0604020202020204" pitchFamily="34" charset="0"/>
              <a:buChar char="•"/>
            </a:pPr>
            <a:r>
              <a:rPr lang="en-US" sz="4400" b="0" dirty="0">
                <a:solidFill>
                  <a:schemeClr val="tx1"/>
                </a:solidFill>
              </a:rPr>
              <a:t>The </a:t>
            </a:r>
            <a:r>
              <a:rPr lang="en-US" sz="4400" b="0" dirty="0" err="1">
                <a:solidFill>
                  <a:schemeClr val="tx1"/>
                </a:solidFill>
              </a:rPr>
              <a:t>ExtraTrees</a:t>
            </a:r>
            <a:r>
              <a:rPr lang="en-US" sz="4400" b="0" dirty="0">
                <a:solidFill>
                  <a:schemeClr val="tx1"/>
                </a:solidFill>
              </a:rPr>
              <a:t> Algorithm</a:t>
            </a:r>
          </a:p>
          <a:p>
            <a:pPr marL="571500" indent="-571500">
              <a:buFont typeface="Arial" panose="020B0604020202020204" pitchFamily="34" charset="0"/>
              <a:buChar char="•"/>
            </a:pPr>
            <a:r>
              <a:rPr lang="en-US" sz="4400" b="0" dirty="0">
                <a:solidFill>
                  <a:schemeClr val="tx1"/>
                </a:solidFill>
              </a:rPr>
              <a:t>Interface in </a:t>
            </a:r>
            <a:r>
              <a:rPr lang="en-US" sz="4400" b="0" dirty="0" err="1">
                <a:solidFill>
                  <a:schemeClr val="tx1"/>
                </a:solidFill>
              </a:rPr>
              <a:t>sklearn</a:t>
            </a:r>
            <a:endParaRPr lang="en-US" sz="4400" b="0" dirty="0">
              <a:solidFill>
                <a:schemeClr val="tx1"/>
              </a:solidFill>
            </a:endParaRPr>
          </a:p>
          <a:p>
            <a:pPr marL="571500" indent="-571500">
              <a:buFont typeface="Arial" panose="020B0604020202020204" pitchFamily="34" charset="0"/>
              <a:buChar char="•"/>
            </a:pPr>
            <a:r>
              <a:rPr lang="en-US" sz="4400" b="0" dirty="0">
                <a:solidFill>
                  <a:schemeClr val="tx1"/>
                </a:solidFill>
              </a:rPr>
              <a:t>Conclusions</a:t>
            </a:r>
          </a:p>
        </p:txBody>
      </p:sp>
    </p:spTree>
    <p:extLst>
      <p:ext uri="{BB962C8B-B14F-4D97-AF65-F5344CB8AC3E}">
        <p14:creationId xmlns:p14="http://schemas.microsoft.com/office/powerpoint/2010/main" val="336110603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D7C20-D62F-1041-B0CF-6D69BC5F179F}"/>
              </a:ext>
            </a:extLst>
          </p:cNvPr>
          <p:cNvSpPr>
            <a:spLocks noGrp="1"/>
          </p:cNvSpPr>
          <p:nvPr>
            <p:ph type="title"/>
          </p:nvPr>
        </p:nvSpPr>
        <p:spPr/>
        <p:txBody>
          <a:bodyPr/>
          <a:lstStyle/>
          <a:p>
            <a:r>
              <a:rPr lang="en-US" dirty="0"/>
              <a:t>What about classification?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D2B4765-4D74-EE44-9BD1-C893B6B6C8E4}"/>
                  </a:ext>
                </a:extLst>
              </p:cNvPr>
              <p:cNvSpPr>
                <a:spLocks noGrp="1"/>
              </p:cNvSpPr>
              <p:nvPr>
                <p:ph type="body" idx="1"/>
              </p:nvPr>
            </p:nvSpPr>
            <p:spPr/>
            <p:txBody>
              <a:bodyPr/>
              <a:lstStyle/>
              <a:p>
                <a:r>
                  <a:rPr lang="en-US" sz="4400" b="0" dirty="0">
                    <a:solidFill>
                      <a:schemeClr val="tx1"/>
                    </a:solidFill>
                  </a:rPr>
                  <a:t>We’ve discussed what happens in the case of regression problems, but what about classification?</a:t>
                </a:r>
              </a:p>
              <a:p>
                <a:r>
                  <a:rPr lang="en-US" sz="4400" b="0" dirty="0">
                    <a:solidFill>
                      <a:schemeClr val="tx1"/>
                    </a:solidFill>
                  </a:rPr>
                  <a:t>The story is not fully settled, there are many decompositions, but none quite as nice.</a:t>
                </a:r>
              </a:p>
              <a:p>
                <a:r>
                  <a:rPr lang="en-US" sz="4400" b="0" dirty="0">
                    <a:hlinkClick r:id="rId3"/>
                  </a:rPr>
                  <a:t>This</a:t>
                </a:r>
                <a:r>
                  <a:rPr lang="en-US" sz="4400" b="0" dirty="0"/>
                  <a:t> </a:t>
                </a:r>
                <a:r>
                  <a:rPr lang="en-US" sz="4400" b="0" dirty="0">
                    <a:solidFill>
                      <a:schemeClr val="tx1"/>
                    </a:solidFill>
                  </a:rPr>
                  <a:t>is the best one I know, but it is much harder to interpret.</a:t>
                </a:r>
              </a:p>
              <a:p>
                <a:pPr lvl="1"/>
                <a:r>
                  <a:rPr lang="en-US" sz="4400" i="1" dirty="0"/>
                  <a:t>This is only slightly a lie</a:t>
                </a:r>
                <a:r>
                  <a:rPr lang="en-US" sz="4400" dirty="0"/>
                  <a:t>: Consider the </a:t>
                </a:r>
                <a:r>
                  <a:rPr lang="en-US" sz="4400" b="1" dirty="0"/>
                  <a:t>observed value: </a:t>
                </a:r>
                <a14:m>
                  <m:oMath xmlns:m="http://schemas.openxmlformats.org/officeDocument/2006/math">
                    <m:r>
                      <a:rPr lang="en-US" sz="4400" i="1">
                        <a:latin typeface="Cambria Math" panose="02040503050406030204" pitchFamily="18" charset="0"/>
                        <a:ea typeface="Cambria Math" panose="02040503050406030204" pitchFamily="18" charset="0"/>
                      </a:rPr>
                      <m:t>𝑦</m:t>
                    </m:r>
                  </m:oMath>
                </a14:m>
                <a:r>
                  <a:rPr lang="en-US" sz="4400" dirty="0"/>
                  <a:t>, the </a:t>
                </a:r>
                <a:r>
                  <a:rPr lang="en-US" sz="4400" b="1" dirty="0"/>
                  <a:t>true value: </a:t>
                </a:r>
                <a14:m>
                  <m:oMath xmlns:m="http://schemas.openxmlformats.org/officeDocument/2006/math">
                    <m:r>
                      <a:rPr lang="en-US" sz="4400" i="1">
                        <a:latin typeface="Cambria Math" panose="02040503050406030204" pitchFamily="18" charset="0"/>
                        <a:ea typeface="Cambria Math" panose="02040503050406030204" pitchFamily="18" charset="0"/>
                      </a:rPr>
                      <m:t>𝑓</m:t>
                    </m:r>
                    <m:d>
                      <m:dPr>
                        <m:ctrlPr>
                          <a:rPr lang="en-US" sz="4400" i="1">
                            <a:latin typeface="Cambria Math" panose="02040503050406030204" pitchFamily="18" charset="0"/>
                            <a:ea typeface="Cambria Math" panose="02040503050406030204" pitchFamily="18" charset="0"/>
                          </a:rPr>
                        </m:ctrlPr>
                      </m:dPr>
                      <m:e>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𝑥</m:t>
                            </m:r>
                          </m:e>
                        </m:acc>
                      </m:e>
                    </m:d>
                  </m:oMath>
                </a14:m>
                <a:r>
                  <a:rPr lang="en-US" sz="4400" dirty="0"/>
                  <a:t>, the </a:t>
                </a:r>
                <a:r>
                  <a:rPr lang="en-US" sz="4400" b="1" dirty="0"/>
                  <a:t>prediction</a:t>
                </a:r>
                <a:r>
                  <a:rPr lang="en-US" sz="4400" dirty="0"/>
                  <a:t> of the vote of </a:t>
                </a:r>
                <a:r>
                  <a:rPr lang="en-US" sz="4400" b="1" dirty="0"/>
                  <a:t>many models: </a:t>
                </a:r>
                <a14:m>
                  <m:oMath xmlns:m="http://schemas.openxmlformats.org/officeDocument/2006/math">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𝑓</m:t>
                        </m:r>
                      </m:e>
                    </m:acc>
                    <m:d>
                      <m:dPr>
                        <m:ctrlPr>
                          <a:rPr lang="en-US" sz="4400" i="1">
                            <a:latin typeface="Cambria Math" panose="02040503050406030204" pitchFamily="18" charset="0"/>
                            <a:ea typeface="Cambria Math" panose="02040503050406030204" pitchFamily="18" charset="0"/>
                          </a:rPr>
                        </m:ctrlPr>
                      </m:dPr>
                      <m:e>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𝑥</m:t>
                            </m:r>
                          </m:e>
                        </m:acc>
                      </m:e>
                    </m:d>
                  </m:oMath>
                </a14:m>
                <a:r>
                  <a:rPr lang="en-US" sz="4400" dirty="0"/>
                  <a:t>, and the </a:t>
                </a:r>
                <a:r>
                  <a:rPr lang="en-US" sz="4400" b="1" dirty="0"/>
                  <a:t>prediction</a:t>
                </a:r>
                <a:r>
                  <a:rPr lang="en-US" sz="4400" dirty="0"/>
                  <a:t> of </a:t>
                </a:r>
                <a:r>
                  <a:rPr lang="en-US" sz="4400" b="1" dirty="0"/>
                  <a:t>one model: </a:t>
                </a:r>
                <a14:m>
                  <m:oMath xmlns:m="http://schemas.openxmlformats.org/officeDocument/2006/math">
                    <m:sSub>
                      <m:sSubPr>
                        <m:ctrlPr>
                          <a:rPr lang="en-US" sz="4400" i="1">
                            <a:latin typeface="Cambria Math" panose="02040503050406030204" pitchFamily="18" charset="0"/>
                            <a:ea typeface="Cambria Math" panose="02040503050406030204" pitchFamily="18" charset="0"/>
                          </a:rPr>
                        </m:ctrlPr>
                      </m:sSubPr>
                      <m:e>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𝑓</m:t>
                            </m:r>
                          </m:e>
                        </m:acc>
                      </m:e>
                      <m:sub>
                        <m:r>
                          <a:rPr lang="en-US" sz="4400" i="1">
                            <a:latin typeface="Cambria Math" panose="02040503050406030204" pitchFamily="18" charset="0"/>
                            <a:ea typeface="Cambria Math" panose="02040503050406030204" pitchFamily="18" charset="0"/>
                          </a:rPr>
                          <m:t>𝒟</m:t>
                        </m:r>
                      </m:sub>
                    </m:sSub>
                    <m:d>
                      <m:dPr>
                        <m:ctrlPr>
                          <a:rPr lang="en-US" sz="4400" i="1">
                            <a:latin typeface="Cambria Math" panose="02040503050406030204" pitchFamily="18" charset="0"/>
                            <a:ea typeface="Cambria Math" panose="02040503050406030204" pitchFamily="18" charset="0"/>
                          </a:rPr>
                        </m:ctrlPr>
                      </m:dPr>
                      <m:e>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𝑥</m:t>
                            </m:r>
                          </m:e>
                        </m:acc>
                      </m:e>
                    </m:d>
                  </m:oMath>
                </a14:m>
                <a:r>
                  <a:rPr lang="en-US" sz="4400" dirty="0"/>
                  <a:t>.  </a:t>
                </a:r>
                <a:r>
                  <a:rPr lang="en-US" sz="4400" b="1" dirty="0">
                    <a:solidFill>
                      <a:schemeClr val="accent3"/>
                    </a:solidFill>
                  </a:rPr>
                  <a:t>Noise</a:t>
                </a:r>
                <a:r>
                  <a:rPr lang="en-US" sz="4400" dirty="0"/>
                  <a:t> arises when the true and observed value do not match, </a:t>
                </a:r>
                <a:r>
                  <a:rPr lang="en-US" sz="4400" b="1" dirty="0">
                    <a:solidFill>
                      <a:schemeClr val="accent3"/>
                    </a:solidFill>
                  </a:rPr>
                  <a:t>bias</a:t>
                </a:r>
                <a:r>
                  <a:rPr lang="en-US" sz="4400" dirty="0"/>
                  <a:t> is when the true and vote do not match, </a:t>
                </a:r>
                <a:r>
                  <a:rPr lang="en-US" sz="4400" b="1" dirty="0">
                    <a:solidFill>
                      <a:schemeClr val="accent3"/>
                    </a:solidFill>
                  </a:rPr>
                  <a:t>variance</a:t>
                </a:r>
                <a:r>
                  <a:rPr lang="en-US" sz="4400" dirty="0"/>
                  <a:t> is when the vote and the single model do not match.</a:t>
                </a:r>
              </a:p>
            </p:txBody>
          </p:sp>
        </mc:Choice>
        <mc:Fallback xmlns="">
          <p:sp>
            <p:nvSpPr>
              <p:cNvPr id="3" name="Text Placeholder 2">
                <a:extLst>
                  <a:ext uri="{FF2B5EF4-FFF2-40B4-BE49-F238E27FC236}">
                    <a16:creationId xmlns:a16="http://schemas.microsoft.com/office/drawing/2014/main" id="{CD2B4765-4D74-EE44-9BD1-C893B6B6C8E4}"/>
                  </a:ext>
                </a:extLst>
              </p:cNvPr>
              <p:cNvSpPr>
                <a:spLocks noGrp="1" noRot="1" noChangeAspect="1" noMove="1" noResize="1" noEditPoints="1" noAdjustHandles="1" noChangeArrowheads="1" noChangeShapeType="1" noTextEdit="1"/>
              </p:cNvSpPr>
              <p:nvPr>
                <p:ph type="body" idx="1"/>
              </p:nvPr>
            </p:nvSpPr>
            <p:spPr>
              <a:blipFill>
                <a:blip r:embed="rId4"/>
                <a:stretch>
                  <a:fillRect l="-1329" t="-1243" r="-1631"/>
                </a:stretch>
              </a:blipFill>
            </p:spPr>
            <p:txBody>
              <a:bodyPr/>
              <a:lstStyle/>
              <a:p>
                <a:r>
                  <a:rPr lang="en-US">
                    <a:noFill/>
                  </a:rPr>
                  <a:t> </a:t>
                </a:r>
              </a:p>
            </p:txBody>
          </p:sp>
        </mc:Fallback>
      </mc:AlternateContent>
    </p:spTree>
    <p:extLst>
      <p:ext uri="{BB962C8B-B14F-4D97-AF65-F5344CB8AC3E}">
        <p14:creationId xmlns:p14="http://schemas.microsoft.com/office/powerpoint/2010/main" val="3612431499"/>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D7C20-D62F-1041-B0CF-6D69BC5F179F}"/>
              </a:ext>
            </a:extLst>
          </p:cNvPr>
          <p:cNvSpPr>
            <a:spLocks noGrp="1"/>
          </p:cNvSpPr>
          <p:nvPr>
            <p:ph type="title"/>
          </p:nvPr>
        </p:nvSpPr>
        <p:spPr>
          <a:xfrm>
            <a:off x="1244023" y="357858"/>
            <a:ext cx="22670295" cy="2286000"/>
          </a:xfrm>
        </p:spPr>
        <p:txBody>
          <a:bodyPr/>
          <a:lstStyle/>
          <a:p>
            <a:r>
              <a:rPr lang="en-US" dirty="0"/>
              <a:t>Randomized Algorithms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D2B4765-4D74-EE44-9BD1-C893B6B6C8E4}"/>
                  </a:ext>
                </a:extLst>
              </p:cNvPr>
              <p:cNvSpPr>
                <a:spLocks noGrp="1"/>
              </p:cNvSpPr>
              <p:nvPr>
                <p:ph type="body" idx="1"/>
              </p:nvPr>
            </p:nvSpPr>
            <p:spPr/>
            <p:txBody>
              <a:bodyPr/>
              <a:lstStyle/>
              <a:p>
                <a:r>
                  <a:rPr lang="en-US" sz="4400"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This generalization will be key to the entire rest of our class.</a:t>
                </a:r>
              </a:p>
              <a:p>
                <a:pPr marL="571500" indent="-571500">
                  <a:buFont typeface="Arial" panose="020B0604020202020204" pitchFamily="34" charset="0"/>
                  <a:buChar char="•"/>
                </a:pPr>
                <a:r>
                  <a:rPr lang="en-US" sz="4400"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Suppose that </a:t>
                </a:r>
                <a14:m>
                  <m:oMath xmlns:m="http://schemas.openxmlformats.org/officeDocument/2006/math">
                    <m:sSub>
                      <m:sSubPr>
                        <m:ctrlPr>
                          <a:rPr lang="en-US" sz="4400" b="0" i="1" dirty="0">
                            <a:solidFill>
                              <a:schemeClr val="tx1"/>
                            </a:solidFill>
                            <a:latin typeface="Cambria Math" panose="02040503050406030204" pitchFamily="18" charset="0"/>
                          </a:rPr>
                        </m:ctrlPr>
                      </m:sSubPr>
                      <m:e>
                        <m:acc>
                          <m:accPr>
                            <m:chr m:val="̂"/>
                            <m:ctrlPr>
                              <a:rPr lang="en-US" sz="4400" b="0" i="1">
                                <a:solidFill>
                                  <a:schemeClr val="tx1"/>
                                </a:solidFill>
                                <a:latin typeface="Cambria Math" panose="02040503050406030204" pitchFamily="18" charset="0"/>
                              </a:rPr>
                            </m:ctrlPr>
                          </m:accPr>
                          <m:e>
                            <m:r>
                              <a:rPr lang="en-US" sz="4400" b="0" i="1" smtClean="0">
                                <a:solidFill>
                                  <a:schemeClr val="tx1"/>
                                </a:solidFill>
                                <a:latin typeface="Cambria Math" panose="02040503050406030204" pitchFamily="18" charset="0"/>
                              </a:rPr>
                              <m:t>𝑓</m:t>
                            </m:r>
                          </m:e>
                        </m:acc>
                      </m:e>
                      <m:sub>
                        <m:r>
                          <a:rPr lang="en-US" sz="4400" b="0" i="1" dirty="0" smtClean="0">
                            <a:solidFill>
                              <a:schemeClr val="tx1"/>
                            </a:solidFill>
                            <a:latin typeface="Cambria Math" panose="02040503050406030204" pitchFamily="18" charset="0"/>
                            <a:ea typeface="Cambria Math" panose="02040503050406030204" pitchFamily="18" charset="0"/>
                          </a:rPr>
                          <m:t>𝒟</m:t>
                        </m:r>
                      </m:sub>
                    </m:sSub>
                  </m:oMath>
                </a14:m>
                <a:r>
                  <a:rPr lang="en-US" sz="4400"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does not depend only on the data, but some additional independent randomness that we add in ourselves, call it </a:t>
                </a:r>
                <a14:m>
                  <m:oMath xmlns:m="http://schemas.openxmlformats.org/officeDocument/2006/math">
                    <m:r>
                      <a:rPr lang="en-US" sz="4400" b="0" i="1" smtClean="0">
                        <a:solidFill>
                          <a:schemeClr val="tx1"/>
                        </a:solidFill>
                        <a:latin typeface="Cambria Math" panose="02040503050406030204" pitchFamily="18" charset="0"/>
                        <a:ea typeface="Cambria Math" panose="02040503050406030204" pitchFamily="18" charset="0"/>
                      </a:rPr>
                      <m:t>ℛ</m:t>
                    </m:r>
                  </m:oMath>
                </a14:m>
                <a:r>
                  <a:rPr lang="en-US" sz="4400"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t>
                </a:r>
              </a:p>
              <a:p>
                <a:pPr marL="571500" indent="-571500">
                  <a:buFont typeface="Arial" panose="020B0604020202020204" pitchFamily="34" charset="0"/>
                  <a:buChar char="•"/>
                </a:pPr>
                <a:r>
                  <a:rPr lang="en-US" sz="4400"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If you follow through additional work, you can further decompose:</a:t>
                </a:r>
              </a:p>
              <a:p>
                <a:pPr algn="ctr"/>
                <a14:m>
                  <m:oMathPara xmlns:m="http://schemas.openxmlformats.org/officeDocument/2006/math">
                    <m:oMathParaPr>
                      <m:jc m:val="centerGroup"/>
                    </m:oMathParaPr>
                    <m:oMath xmlns:m="http://schemas.openxmlformats.org/officeDocument/2006/math">
                      <m:r>
                        <m:rPr>
                          <m:sty m:val="p"/>
                        </m:rPr>
                        <a:rPr lang="en-US" sz="4400" b="0" smtClean="0">
                          <a:solidFill>
                            <a:schemeClr val="tx1"/>
                          </a:solidFill>
                          <a:latin typeface="Cambria Math" panose="02040503050406030204" pitchFamily="18" charset="0"/>
                          <a:ea typeface="Cambria Math" panose="02040503050406030204" pitchFamily="18" charset="0"/>
                        </a:rPr>
                        <m:t>Var</m:t>
                      </m:r>
                      <m:d>
                        <m:dPr>
                          <m:begChr m:val="["/>
                          <m:endChr m:val="]"/>
                          <m:ctrlPr>
                            <a:rPr lang="en-US" sz="4400" b="0" i="1">
                              <a:solidFill>
                                <a:schemeClr val="tx1"/>
                              </a:solidFill>
                              <a:latin typeface="Cambria Math" panose="02040503050406030204" pitchFamily="18" charset="0"/>
                              <a:ea typeface="Cambria Math" panose="02040503050406030204" pitchFamily="18" charset="0"/>
                            </a:rPr>
                          </m:ctrlPr>
                        </m:dPr>
                        <m:e>
                          <m:sSub>
                            <m:sSubPr>
                              <m:ctrlPr>
                                <a:rPr lang="en-US" sz="4400" b="0" i="1">
                                  <a:solidFill>
                                    <a:schemeClr val="tx1"/>
                                  </a:solidFill>
                                  <a:latin typeface="Cambria Math" panose="02040503050406030204" pitchFamily="18" charset="0"/>
                                  <a:ea typeface="Cambria Math" panose="02040503050406030204" pitchFamily="18" charset="0"/>
                                </a:rPr>
                              </m:ctrlPr>
                            </m:sSubPr>
                            <m:e>
                              <m:acc>
                                <m:accPr>
                                  <m:chr m:val="̂"/>
                                  <m:ctrlPr>
                                    <a:rPr lang="en-US" sz="4400" b="0" i="1">
                                      <a:solidFill>
                                        <a:schemeClr val="tx1"/>
                                      </a:solidFill>
                                      <a:latin typeface="Cambria Math" panose="02040503050406030204" pitchFamily="18" charset="0"/>
                                      <a:ea typeface="Cambria Math" panose="02040503050406030204" pitchFamily="18" charset="0"/>
                                    </a:rPr>
                                  </m:ctrlPr>
                                </m:accPr>
                                <m:e>
                                  <m:r>
                                    <a:rPr lang="en-US" sz="4400" b="0" i="1" smtClean="0">
                                      <a:solidFill>
                                        <a:schemeClr val="tx1"/>
                                      </a:solidFill>
                                      <a:latin typeface="Cambria Math" panose="02040503050406030204" pitchFamily="18" charset="0"/>
                                      <a:ea typeface="Cambria Math" panose="02040503050406030204" pitchFamily="18" charset="0"/>
                                    </a:rPr>
                                    <m:t>𝑓</m:t>
                                  </m:r>
                                </m:e>
                              </m:acc>
                            </m:e>
                            <m:sub>
                              <m:r>
                                <a:rPr lang="en-US" sz="4400" b="0" i="1" smtClean="0">
                                  <a:solidFill>
                                    <a:schemeClr val="tx1"/>
                                  </a:solidFill>
                                  <a:latin typeface="Cambria Math" panose="02040503050406030204" pitchFamily="18" charset="0"/>
                                  <a:ea typeface="Cambria Math" panose="02040503050406030204" pitchFamily="18" charset="0"/>
                                </a:rPr>
                                <m:t>𝒟</m:t>
                              </m:r>
                            </m:sub>
                          </m:sSub>
                          <m:d>
                            <m:dPr>
                              <m:ctrlPr>
                                <a:rPr lang="en-US" sz="4400" b="0" i="1">
                                  <a:solidFill>
                                    <a:schemeClr val="tx1"/>
                                  </a:solidFill>
                                  <a:latin typeface="Cambria Math" panose="02040503050406030204" pitchFamily="18" charset="0"/>
                                  <a:ea typeface="Cambria Math" panose="02040503050406030204" pitchFamily="18" charset="0"/>
                                </a:rPr>
                              </m:ctrlPr>
                            </m:dPr>
                            <m:e>
                              <m:acc>
                                <m:accPr>
                                  <m:chr m:val="⃗"/>
                                  <m:ctrlPr>
                                    <a:rPr lang="en-US" sz="4400" b="0" i="1">
                                      <a:solidFill>
                                        <a:schemeClr val="tx1"/>
                                      </a:solidFill>
                                      <a:latin typeface="Cambria Math" panose="02040503050406030204" pitchFamily="18" charset="0"/>
                                      <a:ea typeface="Cambria Math" panose="02040503050406030204" pitchFamily="18" charset="0"/>
                                    </a:rPr>
                                  </m:ctrlPr>
                                </m:accPr>
                                <m:e>
                                  <m:r>
                                    <a:rPr lang="en-US" sz="4400" b="0" i="1" smtClean="0">
                                      <a:solidFill>
                                        <a:schemeClr val="tx1"/>
                                      </a:solidFill>
                                      <a:latin typeface="Cambria Math" panose="02040503050406030204" pitchFamily="18" charset="0"/>
                                      <a:ea typeface="Cambria Math" panose="02040503050406030204" pitchFamily="18" charset="0"/>
                                    </a:rPr>
                                    <m:t>𝑥</m:t>
                                  </m:r>
                                </m:e>
                              </m:acc>
                            </m:e>
                          </m:d>
                        </m:e>
                      </m:d>
                      <m:r>
                        <a:rPr lang="en-US" sz="4400" b="0" i="1" smtClean="0">
                          <a:solidFill>
                            <a:schemeClr val="tx1"/>
                          </a:solidFill>
                          <a:latin typeface="Cambria Math" panose="02040503050406030204" pitchFamily="18" charset="0"/>
                          <a:ea typeface="Cambria Math" panose="02040503050406030204" pitchFamily="18" charset="0"/>
                        </a:rPr>
                        <m:t>=</m:t>
                      </m:r>
                      <m:sSub>
                        <m:sSubPr>
                          <m:ctrlPr>
                            <a:rPr lang="en-US" sz="4400" b="0" i="1">
                              <a:solidFill>
                                <a:schemeClr val="tx1"/>
                              </a:solidFill>
                              <a:latin typeface="Cambria Math" panose="02040503050406030204" pitchFamily="18" charset="0"/>
                              <a:ea typeface="Cambria Math" panose="02040503050406030204" pitchFamily="18" charset="0"/>
                            </a:rPr>
                          </m:ctrlPr>
                        </m:sSubPr>
                        <m:e>
                          <m:r>
                            <a:rPr lang="en-US" sz="4400" b="0" smtClean="0">
                              <a:solidFill>
                                <a:schemeClr val="tx1"/>
                              </a:solidFill>
                              <a:latin typeface="Cambria Math" panose="02040503050406030204" pitchFamily="18" charset="0"/>
                              <a:ea typeface="Cambria Math" panose="02040503050406030204" pitchFamily="18" charset="0"/>
                            </a:rPr>
                            <m:t>𝔼</m:t>
                          </m:r>
                        </m:e>
                        <m:sub>
                          <m:r>
                            <a:rPr lang="en-US" sz="4400" b="0" i="1" smtClean="0">
                              <a:solidFill>
                                <a:schemeClr val="tx1"/>
                              </a:solidFill>
                              <a:latin typeface="Cambria Math" panose="02040503050406030204" pitchFamily="18" charset="0"/>
                              <a:ea typeface="Cambria Math" panose="02040503050406030204" pitchFamily="18" charset="0"/>
                            </a:rPr>
                            <m:t>𝒟</m:t>
                          </m:r>
                        </m:sub>
                      </m:sSub>
                      <m:d>
                        <m:dPr>
                          <m:begChr m:val="["/>
                          <m:endChr m:val="]"/>
                          <m:ctrlPr>
                            <a:rPr lang="en-US" sz="4400" b="0" i="1">
                              <a:solidFill>
                                <a:schemeClr val="tx1"/>
                              </a:solidFill>
                              <a:latin typeface="Cambria Math" panose="02040503050406030204" pitchFamily="18" charset="0"/>
                              <a:ea typeface="Cambria Math" panose="02040503050406030204" pitchFamily="18" charset="0"/>
                            </a:rPr>
                          </m:ctrlPr>
                        </m:dPr>
                        <m:e>
                          <m:sSub>
                            <m:sSubPr>
                              <m:ctrlPr>
                                <a:rPr lang="en-US" sz="4400" b="0" i="1">
                                  <a:solidFill>
                                    <a:schemeClr val="tx1"/>
                                  </a:solidFill>
                                  <a:latin typeface="Cambria Math" panose="02040503050406030204" pitchFamily="18" charset="0"/>
                                  <a:ea typeface="Cambria Math" panose="02040503050406030204" pitchFamily="18" charset="0"/>
                                </a:rPr>
                              </m:ctrlPr>
                            </m:sSubPr>
                            <m:e>
                              <m:r>
                                <m:rPr>
                                  <m:sty m:val="p"/>
                                </m:rPr>
                                <a:rPr lang="en-US" sz="4400" b="0" smtClean="0">
                                  <a:solidFill>
                                    <a:schemeClr val="tx1"/>
                                  </a:solidFill>
                                  <a:latin typeface="Cambria Math" panose="02040503050406030204" pitchFamily="18" charset="0"/>
                                  <a:ea typeface="Cambria Math" panose="02040503050406030204" pitchFamily="18" charset="0"/>
                                </a:rPr>
                                <m:t>Var</m:t>
                              </m:r>
                            </m:e>
                            <m:sub>
                              <m:r>
                                <a:rPr lang="en-US" sz="4400" b="0" i="1" smtClean="0">
                                  <a:solidFill>
                                    <a:schemeClr val="tx1"/>
                                  </a:solidFill>
                                  <a:latin typeface="Cambria Math" panose="02040503050406030204" pitchFamily="18" charset="0"/>
                                  <a:ea typeface="Cambria Math" panose="02040503050406030204" pitchFamily="18" charset="0"/>
                                </a:rPr>
                                <m:t>ℛ</m:t>
                              </m:r>
                            </m:sub>
                          </m:sSub>
                          <m:d>
                            <m:dPr>
                              <m:begChr m:val="["/>
                              <m:endChr m:val="]"/>
                              <m:ctrlPr>
                                <a:rPr lang="en-US" sz="4400" b="0" i="1">
                                  <a:solidFill>
                                    <a:schemeClr val="tx1"/>
                                  </a:solidFill>
                                  <a:latin typeface="Cambria Math" panose="02040503050406030204" pitchFamily="18" charset="0"/>
                                  <a:ea typeface="Cambria Math" panose="02040503050406030204" pitchFamily="18" charset="0"/>
                                </a:rPr>
                              </m:ctrlPr>
                            </m:dPr>
                            <m:e>
                              <m:sSub>
                                <m:sSubPr>
                                  <m:ctrlPr>
                                    <a:rPr lang="en-US" sz="4400" b="0" i="1">
                                      <a:solidFill>
                                        <a:schemeClr val="tx1"/>
                                      </a:solidFill>
                                      <a:latin typeface="Cambria Math" panose="02040503050406030204" pitchFamily="18" charset="0"/>
                                      <a:ea typeface="Cambria Math" panose="02040503050406030204" pitchFamily="18" charset="0"/>
                                    </a:rPr>
                                  </m:ctrlPr>
                                </m:sSubPr>
                                <m:e>
                                  <m:acc>
                                    <m:accPr>
                                      <m:chr m:val="̂"/>
                                      <m:ctrlPr>
                                        <a:rPr lang="en-US" sz="4400" b="0" i="1">
                                          <a:solidFill>
                                            <a:schemeClr val="tx1"/>
                                          </a:solidFill>
                                          <a:latin typeface="Cambria Math" panose="02040503050406030204" pitchFamily="18" charset="0"/>
                                          <a:ea typeface="Cambria Math" panose="02040503050406030204" pitchFamily="18" charset="0"/>
                                        </a:rPr>
                                      </m:ctrlPr>
                                    </m:accPr>
                                    <m:e>
                                      <m:r>
                                        <a:rPr lang="en-US" sz="4400" b="0" i="1" smtClean="0">
                                          <a:solidFill>
                                            <a:schemeClr val="tx1"/>
                                          </a:solidFill>
                                          <a:latin typeface="Cambria Math" panose="02040503050406030204" pitchFamily="18" charset="0"/>
                                          <a:ea typeface="Cambria Math" panose="02040503050406030204" pitchFamily="18" charset="0"/>
                                        </a:rPr>
                                        <m:t>𝑓</m:t>
                                      </m:r>
                                    </m:e>
                                  </m:acc>
                                </m:e>
                                <m:sub>
                                  <m:r>
                                    <a:rPr lang="en-US" sz="4400" b="0" i="1" smtClean="0">
                                      <a:solidFill>
                                        <a:schemeClr val="tx1"/>
                                      </a:solidFill>
                                      <a:latin typeface="Cambria Math" panose="02040503050406030204" pitchFamily="18" charset="0"/>
                                      <a:ea typeface="Cambria Math" panose="02040503050406030204" pitchFamily="18" charset="0"/>
                                    </a:rPr>
                                    <m:t>𝒟</m:t>
                                  </m:r>
                                  <m:r>
                                    <a:rPr lang="en-US" sz="4400" b="0" i="1" smtClean="0">
                                      <a:solidFill>
                                        <a:schemeClr val="tx1"/>
                                      </a:solidFill>
                                      <a:latin typeface="Cambria Math" panose="02040503050406030204" pitchFamily="18" charset="0"/>
                                      <a:ea typeface="Cambria Math" panose="02040503050406030204" pitchFamily="18" charset="0"/>
                                    </a:rPr>
                                    <m:t>,</m:t>
                                  </m:r>
                                  <m:r>
                                    <a:rPr lang="en-US" sz="4400" b="0" i="1" smtClean="0">
                                      <a:solidFill>
                                        <a:schemeClr val="tx1"/>
                                      </a:solidFill>
                                      <a:latin typeface="Cambria Math" panose="02040503050406030204" pitchFamily="18" charset="0"/>
                                      <a:ea typeface="Cambria Math" panose="02040503050406030204" pitchFamily="18" charset="0"/>
                                    </a:rPr>
                                    <m:t>ℛ</m:t>
                                  </m:r>
                                </m:sub>
                              </m:sSub>
                              <m:d>
                                <m:dPr>
                                  <m:ctrlPr>
                                    <a:rPr lang="en-US" sz="4400" b="0" i="1">
                                      <a:solidFill>
                                        <a:schemeClr val="tx1"/>
                                      </a:solidFill>
                                      <a:latin typeface="Cambria Math" panose="02040503050406030204" pitchFamily="18" charset="0"/>
                                      <a:ea typeface="Cambria Math" panose="02040503050406030204" pitchFamily="18" charset="0"/>
                                    </a:rPr>
                                  </m:ctrlPr>
                                </m:dPr>
                                <m:e>
                                  <m:acc>
                                    <m:accPr>
                                      <m:chr m:val="⃗"/>
                                      <m:ctrlPr>
                                        <a:rPr lang="en-US" sz="4400" b="0" i="1">
                                          <a:solidFill>
                                            <a:schemeClr val="tx1"/>
                                          </a:solidFill>
                                          <a:latin typeface="Cambria Math" panose="02040503050406030204" pitchFamily="18" charset="0"/>
                                          <a:ea typeface="Cambria Math" panose="02040503050406030204" pitchFamily="18" charset="0"/>
                                        </a:rPr>
                                      </m:ctrlPr>
                                    </m:accPr>
                                    <m:e>
                                      <m:r>
                                        <a:rPr lang="en-US" sz="4400" b="0" i="1" smtClean="0">
                                          <a:solidFill>
                                            <a:schemeClr val="tx1"/>
                                          </a:solidFill>
                                          <a:latin typeface="Cambria Math" panose="02040503050406030204" pitchFamily="18" charset="0"/>
                                          <a:ea typeface="Cambria Math" panose="02040503050406030204" pitchFamily="18" charset="0"/>
                                        </a:rPr>
                                        <m:t>𝑥</m:t>
                                      </m:r>
                                    </m:e>
                                  </m:acc>
                                </m:e>
                              </m:d>
                              <m:r>
                                <a:rPr lang="en-US" sz="4400" b="0" i="1" smtClean="0">
                                  <a:solidFill>
                                    <a:schemeClr val="tx1"/>
                                  </a:solidFill>
                                  <a:latin typeface="Cambria Math" panose="02040503050406030204" pitchFamily="18" charset="0"/>
                                  <a:ea typeface="Cambria Math" panose="02040503050406030204" pitchFamily="18" charset="0"/>
                                </a:rPr>
                                <m:t>|</m:t>
                              </m:r>
                              <m:r>
                                <a:rPr lang="en-US" sz="4400" b="0" i="1" smtClean="0">
                                  <a:solidFill>
                                    <a:schemeClr val="tx1"/>
                                  </a:solidFill>
                                  <a:latin typeface="Cambria Math" panose="02040503050406030204" pitchFamily="18" charset="0"/>
                                  <a:ea typeface="Cambria Math" panose="02040503050406030204" pitchFamily="18" charset="0"/>
                                </a:rPr>
                                <m:t>𝒟</m:t>
                              </m:r>
                            </m:e>
                          </m:d>
                        </m:e>
                      </m:d>
                      <m:r>
                        <a:rPr lang="en-US" sz="4400" b="0" smtClean="0">
                          <a:solidFill>
                            <a:schemeClr val="tx1"/>
                          </a:solidFill>
                          <a:latin typeface="Cambria Math" panose="02040503050406030204" pitchFamily="18" charset="0"/>
                          <a:ea typeface="Cambria Math" panose="02040503050406030204" pitchFamily="18" charset="0"/>
                        </a:rPr>
                        <m:t>+</m:t>
                      </m:r>
                      <m:sSub>
                        <m:sSubPr>
                          <m:ctrlPr>
                            <a:rPr lang="en-US" sz="4400" b="0" i="1">
                              <a:solidFill>
                                <a:schemeClr val="tx1"/>
                              </a:solidFill>
                              <a:latin typeface="Cambria Math" panose="02040503050406030204" pitchFamily="18" charset="0"/>
                              <a:ea typeface="Cambria Math" panose="02040503050406030204" pitchFamily="18" charset="0"/>
                            </a:rPr>
                          </m:ctrlPr>
                        </m:sSubPr>
                        <m:e>
                          <m:r>
                            <m:rPr>
                              <m:sty m:val="p"/>
                            </m:rPr>
                            <a:rPr lang="en-US" sz="4400" b="0" smtClean="0">
                              <a:solidFill>
                                <a:schemeClr val="tx1"/>
                              </a:solidFill>
                              <a:latin typeface="Cambria Math" panose="02040503050406030204" pitchFamily="18" charset="0"/>
                              <a:ea typeface="Cambria Math" panose="02040503050406030204" pitchFamily="18" charset="0"/>
                            </a:rPr>
                            <m:t>Var</m:t>
                          </m:r>
                        </m:e>
                        <m:sub>
                          <m:r>
                            <a:rPr lang="en-US" sz="4400" b="0" i="1" smtClean="0">
                              <a:solidFill>
                                <a:schemeClr val="tx1"/>
                              </a:solidFill>
                              <a:latin typeface="Cambria Math" panose="02040503050406030204" pitchFamily="18" charset="0"/>
                              <a:ea typeface="Cambria Math" panose="02040503050406030204" pitchFamily="18" charset="0"/>
                            </a:rPr>
                            <m:t>𝒟</m:t>
                          </m:r>
                        </m:sub>
                      </m:sSub>
                      <m:d>
                        <m:dPr>
                          <m:begChr m:val="["/>
                          <m:endChr m:val="]"/>
                          <m:ctrlPr>
                            <a:rPr lang="en-US" sz="4400" b="0" i="1">
                              <a:solidFill>
                                <a:schemeClr val="tx1"/>
                              </a:solidFill>
                              <a:latin typeface="Cambria Math" panose="02040503050406030204" pitchFamily="18" charset="0"/>
                              <a:ea typeface="Cambria Math" panose="02040503050406030204" pitchFamily="18" charset="0"/>
                            </a:rPr>
                          </m:ctrlPr>
                        </m:dPr>
                        <m:e>
                          <m:sSub>
                            <m:sSubPr>
                              <m:ctrlPr>
                                <a:rPr lang="en-US" sz="4400" b="0" i="1">
                                  <a:solidFill>
                                    <a:schemeClr val="tx1"/>
                                  </a:solidFill>
                                  <a:latin typeface="Cambria Math" panose="02040503050406030204" pitchFamily="18" charset="0"/>
                                  <a:ea typeface="Cambria Math" panose="02040503050406030204" pitchFamily="18" charset="0"/>
                                </a:rPr>
                              </m:ctrlPr>
                            </m:sSubPr>
                            <m:e>
                              <m:r>
                                <a:rPr lang="en-US" sz="4400" b="0" i="1" smtClean="0">
                                  <a:solidFill>
                                    <a:schemeClr val="tx1"/>
                                  </a:solidFill>
                                  <a:latin typeface="Cambria Math" panose="02040503050406030204" pitchFamily="18" charset="0"/>
                                  <a:ea typeface="Cambria Math" panose="02040503050406030204" pitchFamily="18" charset="0"/>
                                </a:rPr>
                                <m:t>𝔼</m:t>
                              </m:r>
                            </m:e>
                            <m:sub>
                              <m:r>
                                <a:rPr lang="en-US" sz="4400" b="0" i="1" smtClean="0">
                                  <a:solidFill>
                                    <a:schemeClr val="tx1"/>
                                  </a:solidFill>
                                  <a:latin typeface="Cambria Math" panose="02040503050406030204" pitchFamily="18" charset="0"/>
                                  <a:ea typeface="Cambria Math" panose="02040503050406030204" pitchFamily="18" charset="0"/>
                                </a:rPr>
                                <m:t>ℛ</m:t>
                              </m:r>
                            </m:sub>
                          </m:sSub>
                          <m:d>
                            <m:dPr>
                              <m:begChr m:val="["/>
                              <m:endChr m:val="]"/>
                              <m:ctrlPr>
                                <a:rPr lang="en-US" sz="4400" b="0" i="1">
                                  <a:solidFill>
                                    <a:schemeClr val="tx1"/>
                                  </a:solidFill>
                                  <a:latin typeface="Cambria Math" panose="02040503050406030204" pitchFamily="18" charset="0"/>
                                  <a:ea typeface="Cambria Math" panose="02040503050406030204" pitchFamily="18" charset="0"/>
                                </a:rPr>
                              </m:ctrlPr>
                            </m:dPr>
                            <m:e>
                              <m:sSub>
                                <m:sSubPr>
                                  <m:ctrlPr>
                                    <a:rPr lang="en-US" sz="4400" b="0" i="1">
                                      <a:solidFill>
                                        <a:schemeClr val="tx1"/>
                                      </a:solidFill>
                                      <a:latin typeface="Cambria Math" panose="02040503050406030204" pitchFamily="18" charset="0"/>
                                      <a:ea typeface="Cambria Math" panose="02040503050406030204" pitchFamily="18" charset="0"/>
                                    </a:rPr>
                                  </m:ctrlPr>
                                </m:sSubPr>
                                <m:e>
                                  <m:acc>
                                    <m:accPr>
                                      <m:chr m:val="̂"/>
                                      <m:ctrlPr>
                                        <a:rPr lang="en-US" sz="4400" b="0" i="1">
                                          <a:solidFill>
                                            <a:schemeClr val="tx1"/>
                                          </a:solidFill>
                                          <a:latin typeface="Cambria Math" panose="02040503050406030204" pitchFamily="18" charset="0"/>
                                          <a:ea typeface="Cambria Math" panose="02040503050406030204" pitchFamily="18" charset="0"/>
                                        </a:rPr>
                                      </m:ctrlPr>
                                    </m:accPr>
                                    <m:e>
                                      <m:r>
                                        <a:rPr lang="en-US" sz="4400" b="0" i="1" smtClean="0">
                                          <a:solidFill>
                                            <a:schemeClr val="tx1"/>
                                          </a:solidFill>
                                          <a:latin typeface="Cambria Math" panose="02040503050406030204" pitchFamily="18" charset="0"/>
                                          <a:ea typeface="Cambria Math" panose="02040503050406030204" pitchFamily="18" charset="0"/>
                                        </a:rPr>
                                        <m:t>𝑓</m:t>
                                      </m:r>
                                    </m:e>
                                  </m:acc>
                                </m:e>
                                <m:sub>
                                  <m:r>
                                    <a:rPr lang="en-US" sz="4400" b="0" i="1" smtClean="0">
                                      <a:solidFill>
                                        <a:schemeClr val="tx1"/>
                                      </a:solidFill>
                                      <a:latin typeface="Cambria Math" panose="02040503050406030204" pitchFamily="18" charset="0"/>
                                      <a:ea typeface="Cambria Math" panose="02040503050406030204" pitchFamily="18" charset="0"/>
                                    </a:rPr>
                                    <m:t>𝒟</m:t>
                                  </m:r>
                                  <m:r>
                                    <a:rPr lang="en-US" sz="4400" b="0" i="1" smtClean="0">
                                      <a:solidFill>
                                        <a:schemeClr val="tx1"/>
                                      </a:solidFill>
                                      <a:latin typeface="Cambria Math" panose="02040503050406030204" pitchFamily="18" charset="0"/>
                                      <a:ea typeface="Cambria Math" panose="02040503050406030204" pitchFamily="18" charset="0"/>
                                    </a:rPr>
                                    <m:t>,</m:t>
                                  </m:r>
                                  <m:r>
                                    <a:rPr lang="en-US" sz="4400" b="0" i="1" smtClean="0">
                                      <a:solidFill>
                                        <a:schemeClr val="tx1"/>
                                      </a:solidFill>
                                      <a:latin typeface="Cambria Math" panose="02040503050406030204" pitchFamily="18" charset="0"/>
                                      <a:ea typeface="Cambria Math" panose="02040503050406030204" pitchFamily="18" charset="0"/>
                                    </a:rPr>
                                    <m:t>ℛ</m:t>
                                  </m:r>
                                </m:sub>
                              </m:sSub>
                              <m:d>
                                <m:dPr>
                                  <m:ctrlPr>
                                    <a:rPr lang="en-US" sz="4400" b="0" i="1">
                                      <a:solidFill>
                                        <a:schemeClr val="tx1"/>
                                      </a:solidFill>
                                      <a:latin typeface="Cambria Math" panose="02040503050406030204" pitchFamily="18" charset="0"/>
                                      <a:ea typeface="Cambria Math" panose="02040503050406030204" pitchFamily="18" charset="0"/>
                                    </a:rPr>
                                  </m:ctrlPr>
                                </m:dPr>
                                <m:e>
                                  <m:acc>
                                    <m:accPr>
                                      <m:chr m:val="⃗"/>
                                      <m:ctrlPr>
                                        <a:rPr lang="en-US" sz="4400" b="0" i="1">
                                          <a:solidFill>
                                            <a:schemeClr val="tx1"/>
                                          </a:solidFill>
                                          <a:latin typeface="Cambria Math" panose="02040503050406030204" pitchFamily="18" charset="0"/>
                                          <a:ea typeface="Cambria Math" panose="02040503050406030204" pitchFamily="18" charset="0"/>
                                        </a:rPr>
                                      </m:ctrlPr>
                                    </m:accPr>
                                    <m:e>
                                      <m:r>
                                        <a:rPr lang="en-US" sz="4400" b="0" i="1" smtClean="0">
                                          <a:solidFill>
                                            <a:schemeClr val="tx1"/>
                                          </a:solidFill>
                                          <a:latin typeface="Cambria Math" panose="02040503050406030204" pitchFamily="18" charset="0"/>
                                          <a:ea typeface="Cambria Math" panose="02040503050406030204" pitchFamily="18" charset="0"/>
                                        </a:rPr>
                                        <m:t>𝑥</m:t>
                                      </m:r>
                                    </m:e>
                                  </m:acc>
                                </m:e>
                              </m:d>
                              <m:r>
                                <a:rPr lang="en-US" sz="4400" b="0" i="1" smtClean="0">
                                  <a:solidFill>
                                    <a:schemeClr val="tx1"/>
                                  </a:solidFill>
                                  <a:latin typeface="Cambria Math" panose="02040503050406030204" pitchFamily="18" charset="0"/>
                                  <a:ea typeface="Cambria Math" panose="02040503050406030204" pitchFamily="18" charset="0"/>
                                </a:rPr>
                                <m:t>|</m:t>
                              </m:r>
                              <m:r>
                                <a:rPr lang="en-US" sz="4400" b="0" i="1" smtClean="0">
                                  <a:solidFill>
                                    <a:schemeClr val="tx1"/>
                                  </a:solidFill>
                                  <a:latin typeface="Cambria Math" panose="02040503050406030204" pitchFamily="18" charset="0"/>
                                  <a:ea typeface="Cambria Math" panose="02040503050406030204" pitchFamily="18" charset="0"/>
                                </a:rPr>
                                <m:t>𝒟</m:t>
                              </m:r>
                            </m:e>
                          </m:d>
                        </m:e>
                      </m:d>
                    </m:oMath>
                  </m:oMathPara>
                </a14:m>
                <a:endParaRPr lang="en-US" sz="4400"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pPr marL="571500" indent="-571500">
                  <a:buFont typeface="Arial" panose="020B0604020202020204" pitchFamily="34" charset="0"/>
                  <a:buChar char="•"/>
                </a:pPr>
                <a:r>
                  <a:rPr lang="en-US" sz="4400"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 first term is the average variance due to the added randomness, and the second term is the variance in the average prediction due to the dataset.</a:t>
                </a:r>
              </a:p>
            </p:txBody>
          </p:sp>
        </mc:Choice>
        <mc:Fallback xmlns="">
          <p:sp>
            <p:nvSpPr>
              <p:cNvPr id="3" name="Text Placeholder 2">
                <a:extLst>
                  <a:ext uri="{FF2B5EF4-FFF2-40B4-BE49-F238E27FC236}">
                    <a16:creationId xmlns:a16="http://schemas.microsoft.com/office/drawing/2014/main" id="{CD2B4765-4D74-EE44-9BD1-C893B6B6C8E4}"/>
                  </a:ext>
                </a:extLst>
              </p:cNvPr>
              <p:cNvSpPr>
                <a:spLocks noGrp="1" noRot="1" noChangeAspect="1" noMove="1" noResize="1" noEditPoints="1" noAdjustHandles="1" noChangeArrowheads="1" noChangeShapeType="1" noTextEdit="1"/>
              </p:cNvSpPr>
              <p:nvPr>
                <p:ph type="body" idx="1"/>
              </p:nvPr>
            </p:nvSpPr>
            <p:spPr>
              <a:blipFill>
                <a:blip r:embed="rId3"/>
                <a:stretch>
                  <a:fillRect l="-1329" t="-12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6A3BE67-6906-A346-9F32-DCFD27871F7B}"/>
                  </a:ext>
                </a:extLst>
              </p:cNvPr>
              <p:cNvSpPr txBox="1"/>
              <p:nvPr/>
            </p:nvSpPr>
            <p:spPr>
              <a:xfrm>
                <a:off x="15955665" y="9636339"/>
                <a:ext cx="7958653" cy="553998"/>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𝑉𝑎𝑟</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𝑌</m:t>
                          </m:r>
                        </m:e>
                      </m:d>
                      <m:r>
                        <a:rPr lang="en-US" sz="3600" b="0" i="1" smtClean="0">
                          <a:latin typeface="Cambria Math" panose="02040503050406030204" pitchFamily="18" charset="0"/>
                        </a:rPr>
                        <m:t>=</m:t>
                      </m:r>
                      <m:r>
                        <a:rPr lang="en-US" sz="3600" b="0" i="1" smtClean="0">
                          <a:latin typeface="Cambria Math" panose="02040503050406030204" pitchFamily="18" charset="0"/>
                        </a:rPr>
                        <m:t>𝐸</m:t>
                      </m:r>
                      <m:r>
                        <a:rPr lang="en-US" sz="3600" b="0" i="1" smtClean="0">
                          <a:latin typeface="Cambria Math" panose="02040503050406030204" pitchFamily="18" charset="0"/>
                        </a:rPr>
                        <m:t>[</m:t>
                      </m:r>
                      <m:r>
                        <a:rPr lang="en-US" sz="3600" b="0" i="1" smtClean="0">
                          <a:latin typeface="Cambria Math" panose="02040503050406030204" pitchFamily="18" charset="0"/>
                        </a:rPr>
                        <m:t>𝑉𝑎𝑟</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𝑌</m:t>
                          </m:r>
                        </m:e>
                        <m:e>
                          <m:r>
                            <a:rPr lang="en-US" sz="3600" b="0" i="1" smtClean="0">
                              <a:latin typeface="Cambria Math" panose="02040503050406030204" pitchFamily="18" charset="0"/>
                            </a:rPr>
                            <m:t>𝑋</m:t>
                          </m:r>
                        </m:e>
                      </m:d>
                      <m:r>
                        <a:rPr lang="en-US" sz="3600" b="0" i="1" smtClean="0">
                          <a:latin typeface="Cambria Math" panose="02040503050406030204" pitchFamily="18" charset="0"/>
                        </a:rPr>
                        <m:t>]+</m:t>
                      </m:r>
                      <m:r>
                        <a:rPr lang="en-US" sz="3600" b="0" i="1" smtClean="0">
                          <a:latin typeface="Cambria Math" panose="02040503050406030204" pitchFamily="18" charset="0"/>
                        </a:rPr>
                        <m:t>𝑉𝑎𝑟</m:t>
                      </m:r>
                      <m:r>
                        <a:rPr lang="en-US" sz="3600" b="0" i="1" smtClean="0">
                          <a:latin typeface="Cambria Math" panose="02040503050406030204" pitchFamily="18" charset="0"/>
                        </a:rPr>
                        <m:t>(</m:t>
                      </m:r>
                      <m:r>
                        <a:rPr lang="en-US" sz="3600" b="0" i="1" smtClean="0">
                          <a:latin typeface="Cambria Math" panose="02040503050406030204" pitchFamily="18" charset="0"/>
                        </a:rPr>
                        <m:t>𝐸</m:t>
                      </m:r>
                      <m:r>
                        <a:rPr lang="en-US" sz="3600" b="0" i="1" smtClean="0">
                          <a:latin typeface="Cambria Math" panose="02040503050406030204" pitchFamily="18" charset="0"/>
                        </a:rPr>
                        <m:t>[</m:t>
                      </m:r>
                      <m:r>
                        <a:rPr lang="en-US" sz="3600" b="0" i="1" smtClean="0">
                          <a:latin typeface="Cambria Math" panose="02040503050406030204" pitchFamily="18" charset="0"/>
                        </a:rPr>
                        <m:t>𝑌</m:t>
                      </m:r>
                      <m:r>
                        <a:rPr lang="en-US" sz="3600" b="0" i="1" smtClean="0">
                          <a:latin typeface="Cambria Math" panose="02040503050406030204" pitchFamily="18" charset="0"/>
                        </a:rPr>
                        <m:t>|</m:t>
                      </m:r>
                      <m:r>
                        <a:rPr lang="en-US" sz="3600" b="0" i="1" smtClean="0">
                          <a:latin typeface="Cambria Math" panose="02040503050406030204" pitchFamily="18" charset="0"/>
                        </a:rPr>
                        <m:t>𝑋</m:t>
                      </m:r>
                      <m:r>
                        <a:rPr lang="en-US" sz="3600" b="0" i="1" smtClean="0">
                          <a:latin typeface="Cambria Math" panose="02040503050406030204" pitchFamily="18" charset="0"/>
                        </a:rPr>
                        <m:t>])</m:t>
                      </m:r>
                    </m:oMath>
                  </m:oMathPara>
                </a14:m>
                <a:endParaRPr kumimoji="0" lang="en-US" sz="3600" b="0" i="0" u="none" strike="noStrike" cap="none" spc="0" normalizeH="0" baseline="0" dirty="0">
                  <a:ln>
                    <a:noFill/>
                  </a:ln>
                  <a:solidFill>
                    <a:srgbClr val="000000"/>
                  </a:solidFill>
                  <a:effectLst/>
                  <a:uFillTx/>
                  <a:sym typeface="Helvetica Neue"/>
                </a:endParaRPr>
              </a:p>
            </p:txBody>
          </p:sp>
        </mc:Choice>
        <mc:Fallback xmlns="">
          <p:sp>
            <p:nvSpPr>
              <p:cNvPr id="4" name="TextBox 3">
                <a:extLst>
                  <a:ext uri="{FF2B5EF4-FFF2-40B4-BE49-F238E27FC236}">
                    <a16:creationId xmlns:a16="http://schemas.microsoft.com/office/drawing/2014/main" id="{96A3BE67-6906-A346-9F32-DCFD27871F7B}"/>
                  </a:ext>
                </a:extLst>
              </p:cNvPr>
              <p:cNvSpPr txBox="1">
                <a:spLocks noRot="1" noChangeAspect="1" noMove="1" noResize="1" noEditPoints="1" noAdjustHandles="1" noChangeArrowheads="1" noChangeShapeType="1" noTextEdit="1"/>
              </p:cNvSpPr>
              <p:nvPr/>
            </p:nvSpPr>
            <p:spPr>
              <a:xfrm>
                <a:off x="15955665" y="9636339"/>
                <a:ext cx="7958653" cy="553998"/>
              </a:xfrm>
              <a:prstGeom prst="rect">
                <a:avLst/>
              </a:prstGeom>
              <a:blipFill>
                <a:blip r:embed="rId4"/>
                <a:stretch>
                  <a:fillRect r="-159" b="-33333"/>
                </a:stretch>
              </a:blipFill>
              <a:ln w="12700" cap="flat">
                <a:solidFill>
                  <a:schemeClr val="tx1"/>
                </a:solid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10361594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D7C20-D62F-1041-B0CF-6D69BC5F179F}"/>
              </a:ext>
            </a:extLst>
          </p:cNvPr>
          <p:cNvSpPr>
            <a:spLocks noGrp="1"/>
          </p:cNvSpPr>
          <p:nvPr>
            <p:ph type="title"/>
          </p:nvPr>
        </p:nvSpPr>
        <p:spPr/>
        <p:txBody>
          <a:bodyPr/>
          <a:lstStyle/>
          <a:p>
            <a:r>
              <a:rPr lang="en-US" dirty="0"/>
              <a:t>Why is this so fundamental?</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D2B4765-4D74-EE44-9BD1-C893B6B6C8E4}"/>
                  </a:ext>
                </a:extLst>
              </p:cNvPr>
              <p:cNvSpPr>
                <a:spLocks noGrp="1"/>
              </p:cNvSpPr>
              <p:nvPr>
                <p:ph type="body" idx="1"/>
              </p:nvPr>
            </p:nvSpPr>
            <p:spPr/>
            <p:txBody>
              <a:bodyPr/>
              <a:lstStyle/>
              <a:p>
                <a:r>
                  <a:rPr lang="en-US" sz="4400"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Imagine training </a:t>
                </a:r>
                <a14:m>
                  <m:oMath xmlns:m="http://schemas.openxmlformats.org/officeDocument/2006/math">
                    <m:r>
                      <a:rPr lang="en-US" sz="4400" b="0" i="1">
                        <a:solidFill>
                          <a:schemeClr val="tx1"/>
                        </a:solidFill>
                        <a:latin typeface="Cambria Math" panose="02040503050406030204" pitchFamily="18" charset="0"/>
                      </a:rPr>
                      <m:t>𝑀</m:t>
                    </m:r>
                  </m:oMath>
                </a14:m>
                <a:r>
                  <a:rPr lang="en-US" sz="4400"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such random models, and make them vote (or take average) in the final prediction.</a:t>
                </a:r>
              </a:p>
              <a:p>
                <a:pPr lvl="1"/>
                <a:r>
                  <a:rPr lang="en-US" sz="4400" dirty="0">
                    <a:latin typeface="Amazon Ember" panose="020B0603020204020204" pitchFamily="34" charset="0"/>
                    <a:ea typeface="Amazon Ember" panose="020B0603020204020204" pitchFamily="34" charset="0"/>
                    <a:cs typeface="Amazon Ember" panose="020B0603020204020204" pitchFamily="34" charset="0"/>
                  </a:rPr>
                  <a:t>The </a:t>
                </a:r>
                <a:r>
                  <a:rPr lang="en-US" sz="4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noise</a:t>
                </a:r>
                <a:r>
                  <a:rPr lang="en-US" sz="4400" dirty="0">
                    <a:latin typeface="Amazon Ember" panose="020B0603020204020204" pitchFamily="34" charset="0"/>
                    <a:ea typeface="Amazon Ember" panose="020B0603020204020204" pitchFamily="34" charset="0"/>
                    <a:cs typeface="Amazon Ember" panose="020B0603020204020204" pitchFamily="34" charset="0"/>
                  </a:rPr>
                  <a:t> in unchanged</a:t>
                </a:r>
              </a:p>
              <a:p>
                <a:pPr lvl="1"/>
                <a:r>
                  <a:rPr lang="en-US" sz="4400" dirty="0">
                    <a:latin typeface="Amazon Ember" panose="020B0603020204020204" pitchFamily="34" charset="0"/>
                    <a:ea typeface="Amazon Ember" panose="020B0603020204020204" pitchFamily="34" charset="0"/>
                    <a:cs typeface="Amazon Ember" panose="020B0603020204020204" pitchFamily="34" charset="0"/>
                  </a:rPr>
                  <a:t>The </a:t>
                </a:r>
                <a:r>
                  <a:rPr lang="en-US" sz="4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bias</a:t>
                </a:r>
                <a:r>
                  <a:rPr lang="en-US" sz="4400" dirty="0">
                    <a:latin typeface="Amazon Ember" panose="020B0603020204020204" pitchFamily="34" charset="0"/>
                    <a:ea typeface="Amazon Ember" panose="020B0603020204020204" pitchFamily="34" charset="0"/>
                    <a:cs typeface="Amazon Ember" panose="020B0603020204020204" pitchFamily="34" charset="0"/>
                  </a:rPr>
                  <a:t> is unchanged since</a:t>
                </a:r>
              </a:p>
              <a:p>
                <a:pPr marL="456971" lvl="1" indent="0" algn="ctr">
                  <a:buNone/>
                </a:pPr>
                <a14:m>
                  <m:oMathPara xmlns:m="http://schemas.openxmlformats.org/officeDocument/2006/math">
                    <m:oMathParaPr>
                      <m:jc m:val="centerGroup"/>
                    </m:oMathParaPr>
                    <m:oMath xmlns:m="http://schemas.openxmlformats.org/officeDocument/2006/math">
                      <m:r>
                        <a:rPr lang="en-US" sz="4400" i="1">
                          <a:latin typeface="Cambria Math" panose="02040503050406030204" pitchFamily="18" charset="0"/>
                          <a:ea typeface="Cambria Math" panose="02040503050406030204" pitchFamily="18" charset="0"/>
                        </a:rPr>
                        <m:t>𝔼</m:t>
                      </m:r>
                      <m:d>
                        <m:dPr>
                          <m:begChr m:val="["/>
                          <m:endChr m:val="]"/>
                          <m:ctrlPr>
                            <a:rPr lang="en-US" sz="4400" i="1">
                              <a:latin typeface="Cambria Math" panose="02040503050406030204" pitchFamily="18" charset="0"/>
                              <a:ea typeface="Cambria Math" panose="02040503050406030204" pitchFamily="18" charset="0"/>
                            </a:rPr>
                          </m:ctrlPr>
                        </m:dPr>
                        <m:e>
                          <m:f>
                            <m:fPr>
                              <m:ctrlPr>
                                <a:rPr lang="en-US" sz="4400" i="1">
                                  <a:latin typeface="Cambria Math" panose="02040503050406030204" pitchFamily="18" charset="0"/>
                                  <a:ea typeface="Cambria Math" panose="02040503050406030204" pitchFamily="18" charset="0"/>
                                </a:rPr>
                              </m:ctrlPr>
                            </m:fPr>
                            <m:num>
                              <m:r>
                                <a:rPr lang="en-US" sz="4400" i="1">
                                  <a:latin typeface="Cambria Math" panose="02040503050406030204" pitchFamily="18" charset="0"/>
                                  <a:ea typeface="Cambria Math" panose="02040503050406030204" pitchFamily="18" charset="0"/>
                                </a:rPr>
                                <m:t>1</m:t>
                              </m:r>
                            </m:num>
                            <m:den>
                              <m:r>
                                <a:rPr lang="en-US" sz="4400" i="1">
                                  <a:latin typeface="Cambria Math" panose="02040503050406030204" pitchFamily="18" charset="0"/>
                                  <a:ea typeface="Cambria Math" panose="02040503050406030204" pitchFamily="18" charset="0"/>
                                </a:rPr>
                                <m:t>𝑀</m:t>
                              </m:r>
                            </m:den>
                          </m:f>
                          <m:nary>
                            <m:naryPr>
                              <m:chr m:val="∑"/>
                              <m:ctrlPr>
                                <a:rPr lang="en-US" sz="4400" i="1">
                                  <a:latin typeface="Cambria Math" panose="02040503050406030204" pitchFamily="18" charset="0"/>
                                  <a:ea typeface="Cambria Math" panose="02040503050406030204" pitchFamily="18" charset="0"/>
                                </a:rPr>
                              </m:ctrlPr>
                            </m:naryPr>
                            <m:sub>
                              <m:r>
                                <a:rPr lang="en-US" sz="4400" i="1">
                                  <a:latin typeface="Cambria Math" panose="02040503050406030204" pitchFamily="18" charset="0"/>
                                  <a:ea typeface="Cambria Math" panose="02040503050406030204" pitchFamily="18" charset="0"/>
                                </a:rPr>
                                <m:t>𝑖</m:t>
                              </m:r>
                              <m:r>
                                <a:rPr lang="en-US" sz="4400" i="1">
                                  <a:latin typeface="Cambria Math" panose="02040503050406030204" pitchFamily="18" charset="0"/>
                                  <a:ea typeface="Cambria Math" panose="02040503050406030204" pitchFamily="18" charset="0"/>
                                </a:rPr>
                                <m:t>=1</m:t>
                              </m:r>
                            </m:sub>
                            <m:sup>
                              <m:r>
                                <a:rPr lang="en-US" sz="4400" i="1">
                                  <a:latin typeface="Cambria Math" panose="02040503050406030204" pitchFamily="18" charset="0"/>
                                  <a:ea typeface="Cambria Math" panose="02040503050406030204" pitchFamily="18" charset="0"/>
                                </a:rPr>
                                <m:t>𝑀</m:t>
                              </m:r>
                            </m:sup>
                            <m:e>
                              <m:sSub>
                                <m:sSubPr>
                                  <m:ctrlPr>
                                    <a:rPr lang="en-US" sz="4400" i="1" dirty="0">
                                      <a:latin typeface="Cambria Math" panose="02040503050406030204" pitchFamily="18" charset="0"/>
                                      <a:ea typeface="Cambria Math" panose="02040503050406030204" pitchFamily="18" charset="0"/>
                                    </a:rPr>
                                  </m:ctrlPr>
                                </m:sSubPr>
                                <m:e>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𝑓</m:t>
                                      </m:r>
                                    </m:e>
                                  </m:acc>
                                </m:e>
                                <m:sub>
                                  <m:r>
                                    <a:rPr lang="en-US" sz="4400" i="1" dirty="0">
                                      <a:latin typeface="Cambria Math" panose="02040503050406030204" pitchFamily="18" charset="0"/>
                                      <a:ea typeface="Cambria Math" panose="02040503050406030204" pitchFamily="18" charset="0"/>
                                    </a:rPr>
                                    <m:t>𝒟</m:t>
                                  </m:r>
                                  <m:r>
                                    <a:rPr lang="en-US" sz="4400" i="1" dirty="0">
                                      <a:latin typeface="Cambria Math" panose="02040503050406030204" pitchFamily="18" charset="0"/>
                                      <a:ea typeface="Cambria Math" panose="02040503050406030204" pitchFamily="18" charset="0"/>
                                    </a:rPr>
                                    <m:t>,</m:t>
                                  </m:r>
                                  <m:sSub>
                                    <m:sSubPr>
                                      <m:ctrlPr>
                                        <a:rPr lang="en-US" sz="4400" i="1" dirty="0">
                                          <a:latin typeface="Cambria Math" panose="02040503050406030204" pitchFamily="18" charset="0"/>
                                          <a:ea typeface="Cambria Math" panose="02040503050406030204" pitchFamily="18" charset="0"/>
                                        </a:rPr>
                                      </m:ctrlPr>
                                    </m:sSubPr>
                                    <m:e>
                                      <m:r>
                                        <a:rPr lang="en-US" sz="4400" i="1" dirty="0">
                                          <a:latin typeface="Cambria Math" panose="02040503050406030204" pitchFamily="18" charset="0"/>
                                          <a:ea typeface="Cambria Math" panose="02040503050406030204" pitchFamily="18" charset="0"/>
                                        </a:rPr>
                                        <m:t>ℛ</m:t>
                                      </m:r>
                                    </m:e>
                                    <m:sub>
                                      <m:r>
                                        <a:rPr lang="en-US" sz="4400" i="1" dirty="0">
                                          <a:latin typeface="Cambria Math" panose="02040503050406030204" pitchFamily="18" charset="0"/>
                                          <a:ea typeface="Cambria Math" panose="02040503050406030204" pitchFamily="18" charset="0"/>
                                        </a:rPr>
                                        <m:t>𝑖</m:t>
                                      </m:r>
                                    </m:sub>
                                  </m:sSub>
                                </m:sub>
                              </m:sSub>
                              <m:d>
                                <m:dPr>
                                  <m:ctrlPr>
                                    <a:rPr lang="en-US" sz="4400" i="1" dirty="0">
                                      <a:latin typeface="Cambria Math" panose="02040503050406030204" pitchFamily="18" charset="0"/>
                                      <a:ea typeface="Cambria Math" panose="02040503050406030204" pitchFamily="18" charset="0"/>
                                    </a:rPr>
                                  </m:ctrlPr>
                                </m:dPr>
                                <m:e>
                                  <m:acc>
                                    <m:accPr>
                                      <m:chr m:val="⃗"/>
                                      <m:ctrlPr>
                                        <a:rPr lang="en-US" sz="4400" i="1" dirty="0">
                                          <a:latin typeface="Cambria Math" panose="02040503050406030204" pitchFamily="18" charset="0"/>
                                          <a:ea typeface="Cambria Math" panose="02040503050406030204" pitchFamily="18" charset="0"/>
                                        </a:rPr>
                                      </m:ctrlPr>
                                    </m:accPr>
                                    <m:e>
                                      <m:r>
                                        <a:rPr lang="en-US" sz="4400" i="1" dirty="0">
                                          <a:latin typeface="Cambria Math" panose="02040503050406030204" pitchFamily="18" charset="0"/>
                                          <a:ea typeface="Cambria Math" panose="02040503050406030204" pitchFamily="18" charset="0"/>
                                        </a:rPr>
                                        <m:t>𝑥</m:t>
                                      </m:r>
                                    </m:e>
                                  </m:acc>
                                </m:e>
                              </m:d>
                            </m:e>
                          </m:nary>
                        </m:e>
                      </m:d>
                      <m:r>
                        <a:rPr lang="en-US" sz="4400" i="1">
                          <a:latin typeface="Cambria Math" panose="02040503050406030204" pitchFamily="18" charset="0"/>
                          <a:ea typeface="Cambria Math" panose="02040503050406030204" pitchFamily="18" charset="0"/>
                        </a:rPr>
                        <m:t>=</m:t>
                      </m:r>
                      <m:f>
                        <m:fPr>
                          <m:ctrlPr>
                            <a:rPr lang="en-US" sz="4400" i="1">
                              <a:latin typeface="Cambria Math" panose="02040503050406030204" pitchFamily="18" charset="0"/>
                              <a:ea typeface="Cambria Math" panose="02040503050406030204" pitchFamily="18" charset="0"/>
                            </a:rPr>
                          </m:ctrlPr>
                        </m:fPr>
                        <m:num>
                          <m:r>
                            <a:rPr lang="en-US" sz="4400" i="1">
                              <a:latin typeface="Cambria Math" panose="02040503050406030204" pitchFamily="18" charset="0"/>
                              <a:ea typeface="Cambria Math" panose="02040503050406030204" pitchFamily="18" charset="0"/>
                            </a:rPr>
                            <m:t>1</m:t>
                          </m:r>
                        </m:num>
                        <m:den>
                          <m:r>
                            <a:rPr lang="en-US" sz="4400" i="1">
                              <a:latin typeface="Cambria Math" panose="02040503050406030204" pitchFamily="18" charset="0"/>
                              <a:ea typeface="Cambria Math" panose="02040503050406030204" pitchFamily="18" charset="0"/>
                            </a:rPr>
                            <m:t>𝑀</m:t>
                          </m:r>
                        </m:den>
                      </m:f>
                      <m:nary>
                        <m:naryPr>
                          <m:chr m:val="∑"/>
                          <m:ctrlPr>
                            <a:rPr lang="en-US" sz="4400" i="1">
                              <a:latin typeface="Cambria Math" panose="02040503050406030204" pitchFamily="18" charset="0"/>
                              <a:ea typeface="Cambria Math" panose="02040503050406030204" pitchFamily="18" charset="0"/>
                            </a:rPr>
                          </m:ctrlPr>
                        </m:naryPr>
                        <m:sub>
                          <m:r>
                            <a:rPr lang="en-US" sz="4400" i="1">
                              <a:latin typeface="Cambria Math" panose="02040503050406030204" pitchFamily="18" charset="0"/>
                              <a:ea typeface="Cambria Math" panose="02040503050406030204" pitchFamily="18" charset="0"/>
                            </a:rPr>
                            <m:t>𝑖</m:t>
                          </m:r>
                          <m:r>
                            <a:rPr lang="en-US" sz="4400" i="1">
                              <a:latin typeface="Cambria Math" panose="02040503050406030204" pitchFamily="18" charset="0"/>
                              <a:ea typeface="Cambria Math" panose="02040503050406030204" pitchFamily="18" charset="0"/>
                            </a:rPr>
                            <m:t>=1</m:t>
                          </m:r>
                        </m:sub>
                        <m:sup>
                          <m:r>
                            <a:rPr lang="en-US" sz="4400" i="1">
                              <a:latin typeface="Cambria Math" panose="02040503050406030204" pitchFamily="18" charset="0"/>
                              <a:ea typeface="Cambria Math" panose="02040503050406030204" pitchFamily="18" charset="0"/>
                            </a:rPr>
                            <m:t>𝑀</m:t>
                          </m:r>
                        </m:sup>
                        <m:e>
                          <m:r>
                            <a:rPr lang="en-US" sz="4400" i="1">
                              <a:latin typeface="Cambria Math" panose="02040503050406030204" pitchFamily="18" charset="0"/>
                              <a:ea typeface="Cambria Math" panose="02040503050406030204" pitchFamily="18" charset="0"/>
                            </a:rPr>
                            <m:t>𝔼</m:t>
                          </m:r>
                          <m:d>
                            <m:dPr>
                              <m:begChr m:val="["/>
                              <m:endChr m:val="]"/>
                              <m:ctrlPr>
                                <a:rPr lang="en-US" sz="4400" i="1" dirty="0">
                                  <a:latin typeface="Cambria Math" panose="02040503050406030204" pitchFamily="18" charset="0"/>
                                  <a:ea typeface="Cambria Math" panose="02040503050406030204" pitchFamily="18" charset="0"/>
                                </a:rPr>
                              </m:ctrlPr>
                            </m:dPr>
                            <m:e>
                              <m:sSub>
                                <m:sSubPr>
                                  <m:ctrlPr>
                                    <a:rPr lang="en-US" sz="4400" i="1" dirty="0">
                                      <a:latin typeface="Cambria Math" panose="02040503050406030204" pitchFamily="18" charset="0"/>
                                      <a:ea typeface="Cambria Math" panose="02040503050406030204" pitchFamily="18" charset="0"/>
                                    </a:rPr>
                                  </m:ctrlPr>
                                </m:sSubPr>
                                <m:e>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𝑓</m:t>
                                      </m:r>
                                    </m:e>
                                  </m:acc>
                                </m:e>
                                <m:sub>
                                  <m:r>
                                    <a:rPr lang="en-US" sz="4400" i="1" dirty="0">
                                      <a:latin typeface="Cambria Math" panose="02040503050406030204" pitchFamily="18" charset="0"/>
                                      <a:ea typeface="Cambria Math" panose="02040503050406030204" pitchFamily="18" charset="0"/>
                                    </a:rPr>
                                    <m:t>𝒟</m:t>
                                  </m:r>
                                  <m:r>
                                    <a:rPr lang="en-US" sz="4400" i="1" dirty="0">
                                      <a:latin typeface="Cambria Math" panose="02040503050406030204" pitchFamily="18" charset="0"/>
                                      <a:ea typeface="Cambria Math" panose="02040503050406030204" pitchFamily="18" charset="0"/>
                                    </a:rPr>
                                    <m:t>,</m:t>
                                  </m:r>
                                  <m:sSub>
                                    <m:sSubPr>
                                      <m:ctrlPr>
                                        <a:rPr lang="en-US" sz="4400" i="1" dirty="0">
                                          <a:latin typeface="Cambria Math" panose="02040503050406030204" pitchFamily="18" charset="0"/>
                                          <a:ea typeface="Cambria Math" panose="02040503050406030204" pitchFamily="18" charset="0"/>
                                        </a:rPr>
                                      </m:ctrlPr>
                                    </m:sSubPr>
                                    <m:e>
                                      <m:r>
                                        <a:rPr lang="en-US" sz="4400" i="1" dirty="0">
                                          <a:latin typeface="Cambria Math" panose="02040503050406030204" pitchFamily="18" charset="0"/>
                                          <a:ea typeface="Cambria Math" panose="02040503050406030204" pitchFamily="18" charset="0"/>
                                        </a:rPr>
                                        <m:t>ℛ</m:t>
                                      </m:r>
                                    </m:e>
                                    <m:sub>
                                      <m:r>
                                        <a:rPr lang="en-US" sz="4400" i="1" dirty="0">
                                          <a:latin typeface="Cambria Math" panose="02040503050406030204" pitchFamily="18" charset="0"/>
                                          <a:ea typeface="Cambria Math" panose="02040503050406030204" pitchFamily="18" charset="0"/>
                                        </a:rPr>
                                        <m:t>𝑖</m:t>
                                      </m:r>
                                    </m:sub>
                                  </m:sSub>
                                </m:sub>
                              </m:sSub>
                              <m:d>
                                <m:dPr>
                                  <m:ctrlPr>
                                    <a:rPr lang="en-US" sz="4400" i="1" dirty="0">
                                      <a:latin typeface="Cambria Math" panose="02040503050406030204" pitchFamily="18" charset="0"/>
                                      <a:ea typeface="Cambria Math" panose="02040503050406030204" pitchFamily="18" charset="0"/>
                                    </a:rPr>
                                  </m:ctrlPr>
                                </m:dPr>
                                <m:e>
                                  <m:acc>
                                    <m:accPr>
                                      <m:chr m:val="⃗"/>
                                      <m:ctrlPr>
                                        <a:rPr lang="en-US" sz="4400" i="1" dirty="0">
                                          <a:latin typeface="Cambria Math" panose="02040503050406030204" pitchFamily="18" charset="0"/>
                                          <a:ea typeface="Cambria Math" panose="02040503050406030204" pitchFamily="18" charset="0"/>
                                        </a:rPr>
                                      </m:ctrlPr>
                                    </m:accPr>
                                    <m:e>
                                      <m:r>
                                        <a:rPr lang="en-US" sz="4400" i="1" dirty="0">
                                          <a:latin typeface="Cambria Math" panose="02040503050406030204" pitchFamily="18" charset="0"/>
                                          <a:ea typeface="Cambria Math" panose="02040503050406030204" pitchFamily="18" charset="0"/>
                                        </a:rPr>
                                        <m:t>𝑥</m:t>
                                      </m:r>
                                    </m:e>
                                  </m:acc>
                                </m:e>
                              </m:d>
                            </m:e>
                          </m:d>
                        </m:e>
                      </m:nary>
                      <m:r>
                        <a:rPr lang="en-US" sz="4400" i="1" dirty="0">
                          <a:latin typeface="Cambria Math" panose="02040503050406030204" pitchFamily="18" charset="0"/>
                          <a:ea typeface="Cambria Math" panose="02040503050406030204" pitchFamily="18" charset="0"/>
                        </a:rPr>
                        <m:t>=</m:t>
                      </m:r>
                      <m:r>
                        <a:rPr lang="en-US" sz="4400" i="1">
                          <a:latin typeface="Cambria Math" panose="02040503050406030204" pitchFamily="18" charset="0"/>
                          <a:ea typeface="Cambria Math" panose="02040503050406030204" pitchFamily="18" charset="0"/>
                        </a:rPr>
                        <m:t>𝔼</m:t>
                      </m:r>
                      <m:d>
                        <m:dPr>
                          <m:begChr m:val="["/>
                          <m:endChr m:val="]"/>
                          <m:ctrlPr>
                            <a:rPr lang="en-US" sz="4400" i="1" dirty="0">
                              <a:latin typeface="Cambria Math" panose="02040503050406030204" pitchFamily="18" charset="0"/>
                              <a:ea typeface="Cambria Math" panose="02040503050406030204" pitchFamily="18" charset="0"/>
                            </a:rPr>
                          </m:ctrlPr>
                        </m:dPr>
                        <m:e>
                          <m:sSub>
                            <m:sSubPr>
                              <m:ctrlPr>
                                <a:rPr lang="en-US" sz="4400" i="1" dirty="0">
                                  <a:latin typeface="Cambria Math" panose="02040503050406030204" pitchFamily="18" charset="0"/>
                                  <a:ea typeface="Cambria Math" panose="02040503050406030204" pitchFamily="18" charset="0"/>
                                </a:rPr>
                              </m:ctrlPr>
                            </m:sSubPr>
                            <m:e>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𝑓</m:t>
                                  </m:r>
                                </m:e>
                              </m:acc>
                            </m:e>
                            <m:sub>
                              <m:r>
                                <a:rPr lang="en-US" sz="4400" i="1" dirty="0">
                                  <a:latin typeface="Cambria Math" panose="02040503050406030204" pitchFamily="18" charset="0"/>
                                  <a:ea typeface="Cambria Math" panose="02040503050406030204" pitchFamily="18" charset="0"/>
                                </a:rPr>
                                <m:t>𝒟</m:t>
                              </m:r>
                              <m:r>
                                <a:rPr lang="en-US" sz="4400" i="1" dirty="0">
                                  <a:latin typeface="Cambria Math" panose="02040503050406030204" pitchFamily="18" charset="0"/>
                                  <a:ea typeface="Cambria Math" panose="02040503050406030204" pitchFamily="18" charset="0"/>
                                </a:rPr>
                                <m:t>,</m:t>
                              </m:r>
                              <m:sSub>
                                <m:sSubPr>
                                  <m:ctrlPr>
                                    <a:rPr lang="en-US" sz="4400" i="1" dirty="0">
                                      <a:latin typeface="Cambria Math" panose="02040503050406030204" pitchFamily="18" charset="0"/>
                                      <a:ea typeface="Cambria Math" panose="02040503050406030204" pitchFamily="18" charset="0"/>
                                    </a:rPr>
                                  </m:ctrlPr>
                                </m:sSubPr>
                                <m:e>
                                  <m:r>
                                    <a:rPr lang="en-US" sz="4400" i="1" dirty="0">
                                      <a:latin typeface="Cambria Math" panose="02040503050406030204" pitchFamily="18" charset="0"/>
                                      <a:ea typeface="Cambria Math" panose="02040503050406030204" pitchFamily="18" charset="0"/>
                                    </a:rPr>
                                    <m:t>ℛ</m:t>
                                  </m:r>
                                </m:e>
                                <m:sub>
                                  <m:r>
                                    <a:rPr lang="en-US" sz="4400" i="1" dirty="0">
                                      <a:latin typeface="Cambria Math" panose="02040503050406030204" pitchFamily="18" charset="0"/>
                                      <a:ea typeface="Cambria Math" panose="02040503050406030204" pitchFamily="18" charset="0"/>
                                    </a:rPr>
                                    <m:t>𝑖</m:t>
                                  </m:r>
                                </m:sub>
                              </m:sSub>
                            </m:sub>
                          </m:sSub>
                          <m:d>
                            <m:dPr>
                              <m:ctrlPr>
                                <a:rPr lang="en-US" sz="4400" i="1" dirty="0">
                                  <a:latin typeface="Cambria Math" panose="02040503050406030204" pitchFamily="18" charset="0"/>
                                  <a:ea typeface="Cambria Math" panose="02040503050406030204" pitchFamily="18" charset="0"/>
                                </a:rPr>
                              </m:ctrlPr>
                            </m:dPr>
                            <m:e>
                              <m:acc>
                                <m:accPr>
                                  <m:chr m:val="⃗"/>
                                  <m:ctrlPr>
                                    <a:rPr lang="en-US" sz="4400" i="1" dirty="0">
                                      <a:latin typeface="Cambria Math" panose="02040503050406030204" pitchFamily="18" charset="0"/>
                                      <a:ea typeface="Cambria Math" panose="02040503050406030204" pitchFamily="18" charset="0"/>
                                    </a:rPr>
                                  </m:ctrlPr>
                                </m:accPr>
                                <m:e>
                                  <m:r>
                                    <a:rPr lang="en-US" sz="4400" i="1" dirty="0">
                                      <a:latin typeface="Cambria Math" panose="02040503050406030204" pitchFamily="18" charset="0"/>
                                      <a:ea typeface="Cambria Math" panose="02040503050406030204" pitchFamily="18" charset="0"/>
                                    </a:rPr>
                                    <m:t>𝑥</m:t>
                                  </m:r>
                                </m:e>
                              </m:acc>
                            </m:e>
                          </m:d>
                        </m:e>
                      </m:d>
                    </m:oMath>
                  </m:oMathPara>
                </a14:m>
                <a:endParaRPr lang="en-US" sz="4400" dirty="0">
                  <a:latin typeface="Amazon Ember" panose="020B0603020204020204" pitchFamily="34" charset="0"/>
                  <a:ea typeface="Amazon Ember" panose="020B0603020204020204" pitchFamily="34" charset="0"/>
                  <a:cs typeface="Amazon Ember" panose="020B0603020204020204" pitchFamily="34" charset="0"/>
                </a:endParaRPr>
              </a:p>
              <a:p>
                <a:pPr lvl="1"/>
                <a:r>
                  <a:rPr lang="en-US" sz="4400" dirty="0">
                    <a:latin typeface="Amazon Ember" panose="020B0603020204020204" pitchFamily="34" charset="0"/>
                    <a:ea typeface="Amazon Ember" panose="020B0603020204020204" pitchFamily="34" charset="0"/>
                    <a:cs typeface="Amazon Ember" panose="020B0603020204020204" pitchFamily="34" charset="0"/>
                  </a:rPr>
                  <a:t>The </a:t>
                </a:r>
                <a:r>
                  <a:rPr lang="en-US" sz="4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variance due to the dataset</a:t>
                </a:r>
                <a:r>
                  <a:rPr lang="en-US" sz="4400" b="1"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 </a:t>
                </a:r>
                <a:r>
                  <a:rPr lang="en-US" sz="4400" dirty="0">
                    <a:latin typeface="Amazon Ember" panose="020B0603020204020204" pitchFamily="34" charset="0"/>
                    <a:ea typeface="Amazon Ember" panose="020B0603020204020204" pitchFamily="34" charset="0"/>
                    <a:cs typeface="Amazon Ember" panose="020B0603020204020204" pitchFamily="34" charset="0"/>
                  </a:rPr>
                  <a:t>is unchanged (for the same reason)</a:t>
                </a:r>
              </a:p>
              <a:p>
                <a:pPr lvl="1"/>
                <a:r>
                  <a:rPr lang="en-US" sz="4400" dirty="0">
                    <a:latin typeface="Amazon Ember" panose="020B0603020204020204" pitchFamily="34" charset="0"/>
                    <a:ea typeface="Amazon Ember" panose="020B0603020204020204" pitchFamily="34" charset="0"/>
                    <a:cs typeface="Amazon Ember" panose="020B0603020204020204" pitchFamily="34" charset="0"/>
                  </a:rPr>
                  <a:t>The </a:t>
                </a:r>
                <a:r>
                  <a:rPr lang="en-US" sz="4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variance due to added randomness</a:t>
                </a:r>
                <a:r>
                  <a:rPr lang="en-US" sz="4400" b="1"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 </a:t>
                </a:r>
                <a:r>
                  <a:rPr lang="en-US" sz="4400" dirty="0">
                    <a:latin typeface="Amazon Ember" panose="020B0603020204020204" pitchFamily="34" charset="0"/>
                    <a:ea typeface="Amazon Ember" panose="020B0603020204020204" pitchFamily="34" charset="0"/>
                    <a:cs typeface="Amazon Ember" panose="020B0603020204020204" pitchFamily="34" charset="0"/>
                  </a:rPr>
                  <a:t>is</a:t>
                </a:r>
              </a:p>
              <a:p>
                <a:pPr marL="456971" lvl="1" indent="0" algn="ctr">
                  <a:buNone/>
                </a:pPr>
                <a14:m>
                  <m:oMathPara xmlns:m="http://schemas.openxmlformats.org/officeDocument/2006/math">
                    <m:oMathParaPr>
                      <m:jc m:val="centerGroup"/>
                    </m:oMathParaPr>
                    <m:oMath xmlns:m="http://schemas.openxmlformats.org/officeDocument/2006/math">
                      <m:sSub>
                        <m:sSubPr>
                          <m:ctrlPr>
                            <a:rPr lang="en-US" sz="4400" i="1">
                              <a:latin typeface="Cambria Math" panose="02040503050406030204" pitchFamily="18" charset="0"/>
                              <a:ea typeface="Cambria Math" panose="02040503050406030204" pitchFamily="18" charset="0"/>
                            </a:rPr>
                          </m:ctrlPr>
                        </m:sSubPr>
                        <m:e>
                          <m:r>
                            <a:rPr lang="en-US" sz="4400">
                              <a:latin typeface="Cambria Math" panose="02040503050406030204" pitchFamily="18" charset="0"/>
                              <a:ea typeface="Cambria Math" panose="02040503050406030204" pitchFamily="18" charset="0"/>
                            </a:rPr>
                            <m:t>𝔼</m:t>
                          </m:r>
                        </m:e>
                        <m:sub>
                          <m:r>
                            <a:rPr lang="en-US" sz="4400" i="1">
                              <a:latin typeface="Cambria Math" panose="02040503050406030204" pitchFamily="18" charset="0"/>
                              <a:ea typeface="Cambria Math" panose="02040503050406030204" pitchFamily="18" charset="0"/>
                            </a:rPr>
                            <m:t>𝒟</m:t>
                          </m:r>
                        </m:sub>
                      </m:sSub>
                      <m:d>
                        <m:dPr>
                          <m:begChr m:val="["/>
                          <m:endChr m:val="]"/>
                          <m:ctrlPr>
                            <a:rPr lang="en-US" sz="4400" i="1">
                              <a:latin typeface="Cambria Math" panose="02040503050406030204" pitchFamily="18" charset="0"/>
                              <a:ea typeface="Cambria Math" panose="02040503050406030204" pitchFamily="18" charset="0"/>
                            </a:rPr>
                          </m:ctrlPr>
                        </m:dPr>
                        <m:e>
                          <m:sSub>
                            <m:sSubPr>
                              <m:ctrlPr>
                                <a:rPr lang="en-US" sz="4400" i="1">
                                  <a:latin typeface="Cambria Math" panose="02040503050406030204" pitchFamily="18" charset="0"/>
                                  <a:ea typeface="Cambria Math" panose="02040503050406030204" pitchFamily="18" charset="0"/>
                                </a:rPr>
                              </m:ctrlPr>
                            </m:sSubPr>
                            <m:e>
                              <m:r>
                                <m:rPr>
                                  <m:sty m:val="p"/>
                                </m:rPr>
                                <a:rPr lang="en-US" sz="4400">
                                  <a:latin typeface="Cambria Math" panose="02040503050406030204" pitchFamily="18" charset="0"/>
                                  <a:ea typeface="Cambria Math" panose="02040503050406030204" pitchFamily="18" charset="0"/>
                                </a:rPr>
                                <m:t>Var</m:t>
                              </m:r>
                            </m:e>
                            <m:sub>
                              <m:r>
                                <a:rPr lang="en-US" sz="4400" i="1">
                                  <a:latin typeface="Cambria Math" panose="02040503050406030204" pitchFamily="18" charset="0"/>
                                  <a:ea typeface="Cambria Math" panose="02040503050406030204" pitchFamily="18" charset="0"/>
                                </a:rPr>
                                <m:t>ℛ</m:t>
                              </m:r>
                            </m:sub>
                          </m:sSub>
                          <m:d>
                            <m:dPr>
                              <m:begChr m:val="["/>
                              <m:endChr m:val="]"/>
                              <m:ctrlPr>
                                <a:rPr lang="en-US" sz="4400" i="1">
                                  <a:latin typeface="Cambria Math" panose="02040503050406030204" pitchFamily="18" charset="0"/>
                                  <a:ea typeface="Cambria Math" panose="02040503050406030204" pitchFamily="18" charset="0"/>
                                </a:rPr>
                              </m:ctrlPr>
                            </m:dPr>
                            <m:e>
                              <m:d>
                                <m:dPr>
                                  <m:begChr m:val=""/>
                                  <m:endChr m:val="|"/>
                                  <m:ctrlPr>
                                    <a:rPr lang="en-US" sz="4400" i="1">
                                      <a:latin typeface="Cambria Math" panose="02040503050406030204" pitchFamily="18" charset="0"/>
                                      <a:ea typeface="Cambria Math" panose="02040503050406030204" pitchFamily="18" charset="0"/>
                                    </a:rPr>
                                  </m:ctrlPr>
                                </m:dPr>
                                <m:e>
                                  <m:f>
                                    <m:fPr>
                                      <m:ctrlPr>
                                        <a:rPr lang="en-US" sz="4400" i="1">
                                          <a:latin typeface="Cambria Math" panose="02040503050406030204" pitchFamily="18" charset="0"/>
                                          <a:ea typeface="Cambria Math" panose="02040503050406030204" pitchFamily="18" charset="0"/>
                                        </a:rPr>
                                      </m:ctrlPr>
                                    </m:fPr>
                                    <m:num>
                                      <m:r>
                                        <a:rPr lang="en-US" sz="4400" i="1">
                                          <a:latin typeface="Cambria Math" panose="02040503050406030204" pitchFamily="18" charset="0"/>
                                          <a:ea typeface="Cambria Math" panose="02040503050406030204" pitchFamily="18" charset="0"/>
                                        </a:rPr>
                                        <m:t>1</m:t>
                                      </m:r>
                                    </m:num>
                                    <m:den>
                                      <m:r>
                                        <a:rPr lang="en-US" sz="4400" i="1">
                                          <a:latin typeface="Cambria Math" panose="02040503050406030204" pitchFamily="18" charset="0"/>
                                          <a:ea typeface="Cambria Math" panose="02040503050406030204" pitchFamily="18" charset="0"/>
                                        </a:rPr>
                                        <m:t>𝑀</m:t>
                                      </m:r>
                                    </m:den>
                                  </m:f>
                                  <m:nary>
                                    <m:naryPr>
                                      <m:chr m:val="∑"/>
                                      <m:ctrlPr>
                                        <a:rPr lang="en-US" sz="4400" i="1">
                                          <a:latin typeface="Cambria Math" panose="02040503050406030204" pitchFamily="18" charset="0"/>
                                          <a:ea typeface="Cambria Math" panose="02040503050406030204" pitchFamily="18" charset="0"/>
                                        </a:rPr>
                                      </m:ctrlPr>
                                    </m:naryPr>
                                    <m:sub>
                                      <m:r>
                                        <a:rPr lang="en-US" sz="4400" i="1">
                                          <a:latin typeface="Cambria Math" panose="02040503050406030204" pitchFamily="18" charset="0"/>
                                          <a:ea typeface="Cambria Math" panose="02040503050406030204" pitchFamily="18" charset="0"/>
                                        </a:rPr>
                                        <m:t>𝑖</m:t>
                                      </m:r>
                                      <m:r>
                                        <a:rPr lang="en-US" sz="4400" i="1">
                                          <a:latin typeface="Cambria Math" panose="02040503050406030204" pitchFamily="18" charset="0"/>
                                          <a:ea typeface="Cambria Math" panose="02040503050406030204" pitchFamily="18" charset="0"/>
                                        </a:rPr>
                                        <m:t>=1</m:t>
                                      </m:r>
                                    </m:sub>
                                    <m:sup>
                                      <m:r>
                                        <a:rPr lang="en-US" sz="4400" i="1">
                                          <a:latin typeface="Cambria Math" panose="02040503050406030204" pitchFamily="18" charset="0"/>
                                          <a:ea typeface="Cambria Math" panose="02040503050406030204" pitchFamily="18" charset="0"/>
                                        </a:rPr>
                                        <m:t>𝑀</m:t>
                                      </m:r>
                                    </m:sup>
                                    <m:e>
                                      <m:sSub>
                                        <m:sSubPr>
                                          <m:ctrlPr>
                                            <a:rPr lang="en-US" sz="4400" i="1">
                                              <a:latin typeface="Cambria Math" panose="02040503050406030204" pitchFamily="18" charset="0"/>
                                              <a:ea typeface="Cambria Math" panose="02040503050406030204" pitchFamily="18" charset="0"/>
                                            </a:rPr>
                                          </m:ctrlPr>
                                        </m:sSubPr>
                                        <m:e>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𝑓</m:t>
                                              </m:r>
                                            </m:e>
                                          </m:acc>
                                        </m:e>
                                        <m:sub>
                                          <m:r>
                                            <a:rPr lang="en-US" sz="4400" i="1">
                                              <a:latin typeface="Cambria Math" panose="02040503050406030204" pitchFamily="18" charset="0"/>
                                              <a:ea typeface="Cambria Math" panose="02040503050406030204" pitchFamily="18" charset="0"/>
                                            </a:rPr>
                                            <m:t>𝒟</m:t>
                                          </m:r>
                                          <m:r>
                                            <a:rPr lang="en-US" sz="4400" i="1">
                                              <a:latin typeface="Cambria Math" panose="02040503050406030204" pitchFamily="18" charset="0"/>
                                              <a:ea typeface="Cambria Math" panose="02040503050406030204" pitchFamily="18" charset="0"/>
                                            </a:rPr>
                                            <m:t>,</m:t>
                                          </m:r>
                                          <m:r>
                                            <a:rPr lang="en-US" sz="4400" i="1">
                                              <a:latin typeface="Cambria Math" panose="02040503050406030204" pitchFamily="18" charset="0"/>
                                              <a:ea typeface="Cambria Math" panose="02040503050406030204" pitchFamily="18" charset="0"/>
                                            </a:rPr>
                                            <m:t>ℛ</m:t>
                                          </m:r>
                                        </m:sub>
                                      </m:sSub>
                                      <m:d>
                                        <m:dPr>
                                          <m:ctrlPr>
                                            <a:rPr lang="en-US" sz="4400" i="1">
                                              <a:latin typeface="Cambria Math" panose="02040503050406030204" pitchFamily="18" charset="0"/>
                                              <a:ea typeface="Cambria Math" panose="02040503050406030204" pitchFamily="18" charset="0"/>
                                            </a:rPr>
                                          </m:ctrlPr>
                                        </m:dPr>
                                        <m:e>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𝑥</m:t>
                                              </m:r>
                                            </m:e>
                                          </m:acc>
                                        </m:e>
                                      </m:d>
                                    </m:e>
                                  </m:nary>
                                </m:e>
                              </m:d>
                              <m:r>
                                <a:rPr lang="en-US" sz="4400" i="1">
                                  <a:latin typeface="Cambria Math" panose="02040503050406030204" pitchFamily="18" charset="0"/>
                                  <a:ea typeface="Cambria Math" panose="02040503050406030204" pitchFamily="18" charset="0"/>
                                </a:rPr>
                                <m:t>𝒟</m:t>
                              </m:r>
                            </m:e>
                          </m:d>
                        </m:e>
                      </m:d>
                      <m:r>
                        <a:rPr lang="en-US" sz="4400" i="1">
                          <a:latin typeface="Cambria Math" panose="02040503050406030204" pitchFamily="18" charset="0"/>
                          <a:ea typeface="Cambria Math" panose="02040503050406030204" pitchFamily="18" charset="0"/>
                        </a:rPr>
                        <m:t>=</m:t>
                      </m:r>
                      <m:f>
                        <m:fPr>
                          <m:ctrlPr>
                            <a:rPr lang="en-US" sz="4400" i="1">
                              <a:latin typeface="Cambria Math" panose="02040503050406030204" pitchFamily="18" charset="0"/>
                              <a:ea typeface="Cambria Math" panose="02040503050406030204" pitchFamily="18" charset="0"/>
                            </a:rPr>
                          </m:ctrlPr>
                        </m:fPr>
                        <m:num>
                          <m:r>
                            <a:rPr lang="en-US" sz="4400" i="1">
                              <a:latin typeface="Cambria Math" panose="02040503050406030204" pitchFamily="18" charset="0"/>
                              <a:ea typeface="Cambria Math" panose="02040503050406030204" pitchFamily="18" charset="0"/>
                            </a:rPr>
                            <m:t>1</m:t>
                          </m:r>
                        </m:num>
                        <m:den>
                          <m:r>
                            <a:rPr lang="en-US" sz="4400" i="1">
                              <a:latin typeface="Cambria Math" panose="02040503050406030204" pitchFamily="18" charset="0"/>
                              <a:ea typeface="Cambria Math" panose="02040503050406030204" pitchFamily="18" charset="0"/>
                            </a:rPr>
                            <m:t>𝑀</m:t>
                          </m:r>
                        </m:den>
                      </m:f>
                      <m:sSub>
                        <m:sSubPr>
                          <m:ctrlPr>
                            <a:rPr lang="en-US" sz="4400" i="1">
                              <a:latin typeface="Cambria Math" panose="02040503050406030204" pitchFamily="18" charset="0"/>
                              <a:ea typeface="Cambria Math" panose="02040503050406030204" pitchFamily="18" charset="0"/>
                            </a:rPr>
                          </m:ctrlPr>
                        </m:sSubPr>
                        <m:e>
                          <m:r>
                            <a:rPr lang="en-US" sz="4400">
                              <a:latin typeface="Cambria Math" panose="02040503050406030204" pitchFamily="18" charset="0"/>
                              <a:ea typeface="Cambria Math" panose="02040503050406030204" pitchFamily="18" charset="0"/>
                            </a:rPr>
                            <m:t>𝔼</m:t>
                          </m:r>
                        </m:e>
                        <m:sub>
                          <m:r>
                            <a:rPr lang="en-US" sz="4400" i="1">
                              <a:latin typeface="Cambria Math" panose="02040503050406030204" pitchFamily="18" charset="0"/>
                              <a:ea typeface="Cambria Math" panose="02040503050406030204" pitchFamily="18" charset="0"/>
                            </a:rPr>
                            <m:t>𝒟</m:t>
                          </m:r>
                        </m:sub>
                      </m:sSub>
                      <m:d>
                        <m:dPr>
                          <m:begChr m:val="["/>
                          <m:endChr m:val="]"/>
                          <m:ctrlPr>
                            <a:rPr lang="en-US" sz="4400" i="1">
                              <a:latin typeface="Cambria Math" panose="02040503050406030204" pitchFamily="18" charset="0"/>
                              <a:ea typeface="Cambria Math" panose="02040503050406030204" pitchFamily="18" charset="0"/>
                            </a:rPr>
                          </m:ctrlPr>
                        </m:dPr>
                        <m:e>
                          <m:sSub>
                            <m:sSubPr>
                              <m:ctrlPr>
                                <a:rPr lang="en-US" sz="4400" i="1">
                                  <a:latin typeface="Cambria Math" panose="02040503050406030204" pitchFamily="18" charset="0"/>
                                  <a:ea typeface="Cambria Math" panose="02040503050406030204" pitchFamily="18" charset="0"/>
                                </a:rPr>
                              </m:ctrlPr>
                            </m:sSubPr>
                            <m:e>
                              <m:r>
                                <m:rPr>
                                  <m:sty m:val="p"/>
                                </m:rPr>
                                <a:rPr lang="en-US" sz="4400">
                                  <a:latin typeface="Cambria Math" panose="02040503050406030204" pitchFamily="18" charset="0"/>
                                  <a:ea typeface="Cambria Math" panose="02040503050406030204" pitchFamily="18" charset="0"/>
                                </a:rPr>
                                <m:t>Var</m:t>
                              </m:r>
                            </m:e>
                            <m:sub>
                              <m:r>
                                <a:rPr lang="en-US" sz="4400" i="1">
                                  <a:latin typeface="Cambria Math" panose="02040503050406030204" pitchFamily="18" charset="0"/>
                                  <a:ea typeface="Cambria Math" panose="02040503050406030204" pitchFamily="18" charset="0"/>
                                </a:rPr>
                                <m:t>ℛ</m:t>
                              </m:r>
                            </m:sub>
                          </m:sSub>
                          <m:d>
                            <m:dPr>
                              <m:begChr m:val="["/>
                              <m:endChr m:val="]"/>
                              <m:ctrlPr>
                                <a:rPr lang="en-US" sz="4400" i="1">
                                  <a:latin typeface="Cambria Math" panose="02040503050406030204" pitchFamily="18" charset="0"/>
                                  <a:ea typeface="Cambria Math" panose="02040503050406030204" pitchFamily="18" charset="0"/>
                                </a:rPr>
                              </m:ctrlPr>
                            </m:dPr>
                            <m:e>
                              <m:sSub>
                                <m:sSubPr>
                                  <m:ctrlPr>
                                    <a:rPr lang="en-US" sz="4400" i="1">
                                      <a:latin typeface="Cambria Math" panose="02040503050406030204" pitchFamily="18" charset="0"/>
                                      <a:ea typeface="Cambria Math" panose="02040503050406030204" pitchFamily="18" charset="0"/>
                                    </a:rPr>
                                  </m:ctrlPr>
                                </m:sSubPr>
                                <m:e>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𝑓</m:t>
                                      </m:r>
                                    </m:e>
                                  </m:acc>
                                </m:e>
                                <m:sub>
                                  <m:r>
                                    <a:rPr lang="en-US" sz="4400" i="1">
                                      <a:latin typeface="Cambria Math" panose="02040503050406030204" pitchFamily="18" charset="0"/>
                                      <a:ea typeface="Cambria Math" panose="02040503050406030204" pitchFamily="18" charset="0"/>
                                    </a:rPr>
                                    <m:t>𝒟</m:t>
                                  </m:r>
                                  <m:r>
                                    <a:rPr lang="en-US" sz="4400" i="1">
                                      <a:latin typeface="Cambria Math" panose="02040503050406030204" pitchFamily="18" charset="0"/>
                                      <a:ea typeface="Cambria Math" panose="02040503050406030204" pitchFamily="18" charset="0"/>
                                    </a:rPr>
                                    <m:t>,</m:t>
                                  </m:r>
                                  <m:r>
                                    <a:rPr lang="en-US" sz="4400" i="1">
                                      <a:latin typeface="Cambria Math" panose="02040503050406030204" pitchFamily="18" charset="0"/>
                                      <a:ea typeface="Cambria Math" panose="02040503050406030204" pitchFamily="18" charset="0"/>
                                    </a:rPr>
                                    <m:t>ℛ</m:t>
                                  </m:r>
                                </m:sub>
                              </m:sSub>
                              <m:d>
                                <m:dPr>
                                  <m:ctrlPr>
                                    <a:rPr lang="en-US" sz="4400" i="1">
                                      <a:latin typeface="Cambria Math" panose="02040503050406030204" pitchFamily="18" charset="0"/>
                                      <a:ea typeface="Cambria Math" panose="02040503050406030204" pitchFamily="18" charset="0"/>
                                    </a:rPr>
                                  </m:ctrlPr>
                                </m:dPr>
                                <m:e>
                                  <m:acc>
                                    <m:accPr>
                                      <m:chr m:val="⃗"/>
                                      <m:ctrlPr>
                                        <a:rPr lang="en-US" sz="4400" i="1">
                                          <a:latin typeface="Cambria Math" panose="02040503050406030204" pitchFamily="18" charset="0"/>
                                          <a:ea typeface="Cambria Math" panose="02040503050406030204" pitchFamily="18" charset="0"/>
                                        </a:rPr>
                                      </m:ctrlPr>
                                    </m:accPr>
                                    <m:e>
                                      <m:r>
                                        <a:rPr lang="en-US" sz="4400" i="1">
                                          <a:latin typeface="Cambria Math" panose="02040503050406030204" pitchFamily="18" charset="0"/>
                                          <a:ea typeface="Cambria Math" panose="02040503050406030204" pitchFamily="18" charset="0"/>
                                        </a:rPr>
                                        <m:t>𝑥</m:t>
                                      </m:r>
                                    </m:e>
                                  </m:acc>
                                </m:e>
                              </m:d>
                              <m:r>
                                <a:rPr lang="en-US" sz="4400" i="1">
                                  <a:latin typeface="Cambria Math" panose="02040503050406030204" pitchFamily="18" charset="0"/>
                                  <a:ea typeface="Cambria Math" panose="02040503050406030204" pitchFamily="18" charset="0"/>
                                </a:rPr>
                                <m:t>|</m:t>
                              </m:r>
                              <m:r>
                                <a:rPr lang="en-US" sz="4400" i="1">
                                  <a:latin typeface="Cambria Math" panose="02040503050406030204" pitchFamily="18" charset="0"/>
                                  <a:ea typeface="Cambria Math" panose="02040503050406030204" pitchFamily="18" charset="0"/>
                                </a:rPr>
                                <m:t>𝒟</m:t>
                              </m:r>
                            </m:e>
                          </m:d>
                        </m:e>
                      </m:d>
                      <m:r>
                        <a:rPr lang="en-US" sz="4400" i="1">
                          <a:latin typeface="Cambria Math" panose="02040503050406030204" pitchFamily="18" charset="0"/>
                          <a:ea typeface="Cambria Math" panose="02040503050406030204" pitchFamily="18" charset="0"/>
                        </a:rPr>
                        <m:t>→0</m:t>
                      </m:r>
                    </m:oMath>
                  </m:oMathPara>
                </a14:m>
                <a:endParaRPr lang="en-US" sz="4400" dirty="0">
                  <a:latin typeface="Amazon Ember" panose="020B0603020204020204" pitchFamily="34" charset="0"/>
                  <a:ea typeface="Amazon Ember" panose="020B0603020204020204" pitchFamily="34" charset="0"/>
                  <a:cs typeface="Amazon Ember" panose="020B0603020204020204" pitchFamily="34" charset="0"/>
                </a:endParaRPr>
              </a:p>
            </p:txBody>
          </p:sp>
        </mc:Choice>
        <mc:Fallback xmlns="">
          <p:sp>
            <p:nvSpPr>
              <p:cNvPr id="3" name="Text Placeholder 2">
                <a:extLst>
                  <a:ext uri="{FF2B5EF4-FFF2-40B4-BE49-F238E27FC236}">
                    <a16:creationId xmlns:a16="http://schemas.microsoft.com/office/drawing/2014/main" id="{CD2B4765-4D74-EE44-9BD1-C893B6B6C8E4}"/>
                  </a:ext>
                </a:extLst>
              </p:cNvPr>
              <p:cNvSpPr>
                <a:spLocks noGrp="1" noRot="1" noChangeAspect="1" noMove="1" noResize="1" noEditPoints="1" noAdjustHandles="1" noChangeArrowheads="1" noChangeShapeType="1" noTextEdit="1"/>
              </p:cNvSpPr>
              <p:nvPr>
                <p:ph type="body" idx="1"/>
              </p:nvPr>
            </p:nvSpPr>
            <p:spPr>
              <a:blipFill>
                <a:blip r:embed="rId3"/>
                <a:stretch>
                  <a:fillRect l="-1329" t="-1243" r="-1450" b="-54282"/>
                </a:stretch>
              </a:blipFill>
            </p:spPr>
            <p:txBody>
              <a:bodyPr/>
              <a:lstStyle/>
              <a:p>
                <a:r>
                  <a:rPr lang="en-US">
                    <a:noFill/>
                  </a:rPr>
                  <a:t> </a:t>
                </a:r>
              </a:p>
            </p:txBody>
          </p:sp>
        </mc:Fallback>
      </mc:AlternateContent>
    </p:spTree>
    <p:extLst>
      <p:ext uri="{BB962C8B-B14F-4D97-AF65-F5344CB8AC3E}">
        <p14:creationId xmlns:p14="http://schemas.microsoft.com/office/powerpoint/2010/main" val="306988845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CFCD2-BA6C-8949-9D95-4B353A1D178F}"/>
              </a:ext>
            </a:extLst>
          </p:cNvPr>
          <p:cNvSpPr>
            <a:spLocks noGrp="1"/>
          </p:cNvSpPr>
          <p:nvPr>
            <p:ph type="title"/>
          </p:nvPr>
        </p:nvSpPr>
        <p:spPr/>
        <p:txBody>
          <a:bodyPr/>
          <a:lstStyle/>
          <a:p>
            <a:r>
              <a:rPr lang="en-US" dirty="0"/>
              <a:t>Key Idea</a:t>
            </a:r>
          </a:p>
        </p:txBody>
      </p:sp>
      <p:sp>
        <p:nvSpPr>
          <p:cNvPr id="3" name="Text Placeholder 2">
            <a:extLst>
              <a:ext uri="{FF2B5EF4-FFF2-40B4-BE49-F238E27FC236}">
                <a16:creationId xmlns:a16="http://schemas.microsoft.com/office/drawing/2014/main" id="{A4737F9D-FAB9-9841-99E2-2B0282269CC1}"/>
              </a:ext>
            </a:extLst>
          </p:cNvPr>
          <p:cNvSpPr>
            <a:spLocks noGrp="1"/>
          </p:cNvSpPr>
          <p:nvPr>
            <p:ph type="body" idx="1"/>
          </p:nvPr>
        </p:nvSpPr>
        <p:spPr/>
        <p:txBody>
          <a:bodyPr/>
          <a:lstStyle/>
          <a:p>
            <a:pPr algn="ctr"/>
            <a:endParaRPr lang="en-US" sz="4400" dirty="0"/>
          </a:p>
          <a:p>
            <a:pPr algn="ctr"/>
            <a:endParaRPr lang="en-US" sz="4400" dirty="0"/>
          </a:p>
          <a:p>
            <a:pPr algn="ctr"/>
            <a:r>
              <a:rPr lang="en-US" sz="4400" dirty="0"/>
              <a:t>If we can transform some of the </a:t>
            </a:r>
            <a:r>
              <a:rPr lang="en-US" sz="4400" b="1" dirty="0">
                <a:solidFill>
                  <a:schemeClr val="tx1"/>
                </a:solidFill>
              </a:rPr>
              <a:t>variance due to the dataset</a:t>
            </a:r>
            <a:r>
              <a:rPr lang="en-US" sz="4400" b="1" dirty="0">
                <a:solidFill>
                  <a:schemeClr val="accent6"/>
                </a:solidFill>
              </a:rPr>
              <a:t> </a:t>
            </a:r>
            <a:r>
              <a:rPr lang="en-US" sz="4400" dirty="0"/>
              <a:t>into </a:t>
            </a:r>
            <a:r>
              <a:rPr lang="en-US" sz="4400" b="1" dirty="0">
                <a:solidFill>
                  <a:schemeClr val="tx1"/>
                </a:solidFill>
              </a:rPr>
              <a:t>variance due to added randomness</a:t>
            </a:r>
            <a:r>
              <a:rPr lang="en-US" sz="4400" b="1" dirty="0">
                <a:solidFill>
                  <a:schemeClr val="accent6"/>
                </a:solidFill>
              </a:rPr>
              <a:t> </a:t>
            </a:r>
            <a:r>
              <a:rPr lang="en-US" sz="4400" dirty="0"/>
              <a:t>without making the </a:t>
            </a:r>
            <a:r>
              <a:rPr lang="en-US" sz="4400" b="1" dirty="0">
                <a:solidFill>
                  <a:schemeClr val="tx1"/>
                </a:solidFill>
              </a:rPr>
              <a:t>bias</a:t>
            </a:r>
            <a:r>
              <a:rPr lang="en-US" sz="4400" dirty="0"/>
              <a:t> much worse, we can make a model with overall lower error by having them vote (</a:t>
            </a:r>
            <a:r>
              <a:rPr lang="en-US" sz="4400" b="1" dirty="0" err="1">
                <a:solidFill>
                  <a:schemeClr val="accent3"/>
                </a:solidFill>
              </a:rPr>
              <a:t>Ensembling</a:t>
            </a:r>
            <a:r>
              <a:rPr lang="en-US" sz="4400" dirty="0"/>
              <a:t>)!</a:t>
            </a:r>
          </a:p>
        </p:txBody>
      </p:sp>
    </p:spTree>
    <p:extLst>
      <p:ext uri="{BB962C8B-B14F-4D97-AF65-F5344CB8AC3E}">
        <p14:creationId xmlns:p14="http://schemas.microsoft.com/office/powerpoint/2010/main" val="460862212"/>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18FFC-6744-DF44-8503-1567B27D1562}"/>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F9A45BCF-88A6-0C47-8EF9-D508009795DE}"/>
              </a:ext>
            </a:extLst>
          </p:cNvPr>
          <p:cNvSpPr>
            <a:spLocks noGrp="1"/>
          </p:cNvSpPr>
          <p:nvPr>
            <p:ph type="body" idx="1"/>
          </p:nvPr>
        </p:nvSpPr>
        <p:spPr/>
        <p:txBody>
          <a:bodyPr/>
          <a:lstStyle/>
          <a:p>
            <a:pPr marL="571500" indent="-571500">
              <a:buFont typeface="Arial" panose="020B0604020202020204" pitchFamily="34" charset="0"/>
              <a:buChar char="•"/>
            </a:pPr>
            <a:r>
              <a:rPr lang="en-US" sz="4400" dirty="0">
                <a:solidFill>
                  <a:schemeClr val="tx1"/>
                </a:solidFill>
              </a:rPr>
              <a:t>Class review</a:t>
            </a:r>
          </a:p>
          <a:p>
            <a:pPr marL="571500" indent="-571500">
              <a:buFont typeface="Arial" panose="020B0604020202020204" pitchFamily="34" charset="0"/>
              <a:buChar char="•"/>
            </a:pPr>
            <a:r>
              <a:rPr lang="en-US" sz="4400" dirty="0">
                <a:solidFill>
                  <a:schemeClr val="tx1"/>
                </a:solidFill>
              </a:rPr>
              <a:t>The Bias-Variance Trade-off</a:t>
            </a:r>
          </a:p>
          <a:p>
            <a:pPr marL="571500" indent="-571500">
              <a:buFont typeface="Arial" panose="020B0604020202020204" pitchFamily="34" charset="0"/>
              <a:buChar char="•"/>
            </a:pPr>
            <a:r>
              <a:rPr lang="en-US" sz="4400" dirty="0">
                <a:solidFill>
                  <a:schemeClr val="tx1"/>
                </a:solidFill>
              </a:rPr>
              <a:t>Generalizations of the Bias-Variance Trade-off</a:t>
            </a:r>
          </a:p>
          <a:p>
            <a:pPr marL="571500" indent="-571500">
              <a:buFont typeface="Arial" panose="020B0604020202020204" pitchFamily="34" charset="0"/>
              <a:buChar char="•"/>
            </a:pPr>
            <a:r>
              <a:rPr lang="en-US" sz="4400" b="1" dirty="0">
                <a:solidFill>
                  <a:schemeClr val="accent3"/>
                </a:solidFill>
              </a:rPr>
              <a:t>The </a:t>
            </a:r>
            <a:r>
              <a:rPr lang="en-US" sz="4400" b="1" dirty="0" err="1">
                <a:solidFill>
                  <a:schemeClr val="accent3"/>
                </a:solidFill>
              </a:rPr>
              <a:t>ExtraTrees</a:t>
            </a:r>
            <a:r>
              <a:rPr lang="en-US" sz="4400" b="1" dirty="0">
                <a:solidFill>
                  <a:schemeClr val="accent3"/>
                </a:solidFill>
              </a:rPr>
              <a:t> Algorithm</a:t>
            </a:r>
          </a:p>
          <a:p>
            <a:pPr marL="571500" indent="-571500">
              <a:buFont typeface="Arial" panose="020B0604020202020204" pitchFamily="34" charset="0"/>
              <a:buChar char="•"/>
            </a:pPr>
            <a:r>
              <a:rPr lang="en-US" sz="4400" dirty="0">
                <a:solidFill>
                  <a:schemeClr val="tx1"/>
                </a:solidFill>
              </a:rPr>
              <a:t>Interface in </a:t>
            </a:r>
            <a:r>
              <a:rPr lang="en-US" sz="4400" dirty="0" err="1">
                <a:solidFill>
                  <a:schemeClr val="tx1"/>
                </a:solidFill>
              </a:rPr>
              <a:t>sklearn</a:t>
            </a:r>
            <a:endParaRPr lang="en-US" sz="4400" dirty="0">
              <a:solidFill>
                <a:schemeClr val="tx1"/>
              </a:solidFill>
            </a:endParaRPr>
          </a:p>
          <a:p>
            <a:pPr marL="571500" indent="-571500">
              <a:buFont typeface="Arial" panose="020B0604020202020204" pitchFamily="34" charset="0"/>
              <a:buChar char="•"/>
            </a:pPr>
            <a:r>
              <a:rPr lang="en-US" sz="4400" dirty="0">
                <a:solidFill>
                  <a:schemeClr val="tx1"/>
                </a:solidFill>
              </a:rPr>
              <a:t>Conclusions</a:t>
            </a:r>
          </a:p>
        </p:txBody>
      </p:sp>
    </p:spTree>
    <p:extLst>
      <p:ext uri="{BB962C8B-B14F-4D97-AF65-F5344CB8AC3E}">
        <p14:creationId xmlns:p14="http://schemas.microsoft.com/office/powerpoint/2010/main" val="4092116572"/>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C4418-382A-6F44-BCFF-0572551159DB}"/>
              </a:ext>
            </a:extLst>
          </p:cNvPr>
          <p:cNvSpPr>
            <a:spLocks noGrp="1"/>
          </p:cNvSpPr>
          <p:nvPr>
            <p:ph type="title"/>
          </p:nvPr>
        </p:nvSpPr>
        <p:spPr/>
        <p:txBody>
          <a:bodyPr/>
          <a:lstStyle/>
          <a:p>
            <a:r>
              <a:rPr lang="en-US" dirty="0"/>
              <a:t>Motivating The </a:t>
            </a:r>
            <a:r>
              <a:rPr lang="en-US" dirty="0" err="1"/>
              <a:t>ExtraTrees</a:t>
            </a:r>
            <a:r>
              <a:rPr lang="en-US" dirty="0"/>
              <a:t> Algorithm</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B87E069B-3CAE-214B-B59F-F35EB37ED32E}"/>
                  </a:ext>
                </a:extLst>
              </p:cNvPr>
              <p:cNvSpPr>
                <a:spLocks noGrp="1"/>
              </p:cNvSpPr>
              <p:nvPr>
                <p:ph type="body" idx="1"/>
              </p:nvPr>
            </p:nvSpPr>
            <p:spPr/>
            <p:txBody>
              <a:bodyPr/>
              <a:lstStyle/>
              <a:p>
                <a:r>
                  <a:rPr lang="en-US" sz="4600" b="1" dirty="0"/>
                  <a:t>Decision trees </a:t>
                </a:r>
                <a:r>
                  <a:rPr lang="en-US" sz="4600" dirty="0"/>
                  <a:t>Decision trees generally </a:t>
                </a:r>
                <a:r>
                  <a:rPr lang="en-US" sz="4600" b="1" dirty="0"/>
                  <a:t>low bias models </a:t>
                </a:r>
              </a:p>
              <a:p>
                <a:pPr lvl="1"/>
                <a:r>
                  <a:rPr lang="en-US" sz="4400" dirty="0"/>
                  <a:t>Why? Just keep cutting you space until you have (for example) </a:t>
                </a:r>
                <a14:m>
                  <m:oMath xmlns:m="http://schemas.openxmlformats.org/officeDocument/2006/math">
                    <m:rad>
                      <m:radPr>
                        <m:degHide m:val="on"/>
                        <m:ctrlPr>
                          <a:rPr lang="en-US" sz="4400" i="1">
                            <a:latin typeface="Cambria Math" panose="02040503050406030204" pitchFamily="18" charset="0"/>
                          </a:rPr>
                        </m:ctrlPr>
                      </m:radPr>
                      <m:deg/>
                      <m:e>
                        <m:r>
                          <a:rPr lang="en-US" sz="4400" i="1">
                            <a:latin typeface="Cambria Math" panose="02040503050406030204" pitchFamily="18" charset="0"/>
                          </a:rPr>
                          <m:t>𝑁</m:t>
                        </m:r>
                      </m:e>
                    </m:rad>
                  </m:oMath>
                </a14:m>
                <a:r>
                  <a:rPr lang="en-US" sz="4400" dirty="0"/>
                  <a:t> many points in each leaf.  As you add more data, both the location of the splits and the error of the average will be decreased leading to zero bias in the limit.</a:t>
                </a:r>
              </a:p>
              <a:p>
                <a:r>
                  <a:rPr lang="en-US" sz="4600" dirty="0"/>
                  <a:t>When it comes to variance, we’ve already seen one way we can counteract it, which is by controlling the complexity of the tree directly, but even then there is overfitting due to the optimization of the cut points.</a:t>
                </a:r>
              </a:p>
              <a:p>
                <a:pPr marL="635000" lvl="1" indent="0">
                  <a:buNone/>
                </a:pPr>
                <a:endParaRPr lang="en-US" sz="3800" dirty="0"/>
              </a:p>
              <a:p>
                <a:pPr marL="0" indent="0">
                  <a:buNone/>
                </a:pPr>
                <a:r>
                  <a:rPr lang="en-US" sz="4400" dirty="0">
                    <a:solidFill>
                      <a:srgbClr val="00B050"/>
                    </a:solidFill>
                  </a:rPr>
                  <a:t> </a:t>
                </a:r>
              </a:p>
              <a:p>
                <a:endParaRPr lang="en-US" dirty="0"/>
              </a:p>
            </p:txBody>
          </p:sp>
        </mc:Choice>
        <mc:Fallback>
          <p:sp>
            <p:nvSpPr>
              <p:cNvPr id="3" name="Text Placeholder 2">
                <a:extLst>
                  <a:ext uri="{FF2B5EF4-FFF2-40B4-BE49-F238E27FC236}">
                    <a16:creationId xmlns:a16="http://schemas.microsoft.com/office/drawing/2014/main" id="{B87E069B-3CAE-214B-B59F-F35EB37ED32E}"/>
                  </a:ext>
                </a:extLst>
              </p:cNvPr>
              <p:cNvSpPr>
                <a:spLocks noGrp="1" noRot="1" noChangeAspect="1" noMove="1" noResize="1" noEditPoints="1" noAdjustHandles="1" noChangeArrowheads="1" noChangeShapeType="1" noTextEdit="1"/>
              </p:cNvSpPr>
              <p:nvPr>
                <p:ph type="body" idx="1"/>
              </p:nvPr>
            </p:nvSpPr>
            <p:spPr>
              <a:blipFill>
                <a:blip r:embed="rId3"/>
                <a:stretch>
                  <a:fillRect l="-1932" t="-4467" r="-1329"/>
                </a:stretch>
              </a:blipFill>
            </p:spPr>
            <p:txBody>
              <a:bodyPr/>
              <a:lstStyle/>
              <a:p>
                <a:r>
                  <a:rPr lang="en-US">
                    <a:noFill/>
                  </a:rPr>
                  <a:t> </a:t>
                </a:r>
              </a:p>
            </p:txBody>
          </p:sp>
        </mc:Fallback>
      </mc:AlternateContent>
    </p:spTree>
    <p:extLst>
      <p:ext uri="{BB962C8B-B14F-4D97-AF65-F5344CB8AC3E}">
        <p14:creationId xmlns:p14="http://schemas.microsoft.com/office/powerpoint/2010/main" val="937685433"/>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F4C52-E16F-CD49-98D6-D2FA1E83AA56}"/>
              </a:ext>
            </a:extLst>
          </p:cNvPr>
          <p:cNvSpPr>
            <a:spLocks noGrp="1"/>
          </p:cNvSpPr>
          <p:nvPr>
            <p:ph type="title"/>
          </p:nvPr>
        </p:nvSpPr>
        <p:spPr/>
        <p:txBody>
          <a:bodyPr/>
          <a:lstStyle/>
          <a:p>
            <a:r>
              <a:rPr lang="en-US" dirty="0"/>
              <a:t>Motivating the </a:t>
            </a:r>
            <a:r>
              <a:rPr lang="en-US" dirty="0" err="1"/>
              <a:t>ExtraTrees</a:t>
            </a:r>
            <a:r>
              <a:rPr lang="en-US" dirty="0"/>
              <a:t> Algorithm</a:t>
            </a:r>
          </a:p>
        </p:txBody>
      </p:sp>
      <p:sp>
        <p:nvSpPr>
          <p:cNvPr id="3" name="Text Placeholder 2">
            <a:extLst>
              <a:ext uri="{FF2B5EF4-FFF2-40B4-BE49-F238E27FC236}">
                <a16:creationId xmlns:a16="http://schemas.microsoft.com/office/drawing/2014/main" id="{4F3BE76B-D5BC-0C40-A866-D4BFA844FAEA}"/>
              </a:ext>
            </a:extLst>
          </p:cNvPr>
          <p:cNvSpPr>
            <a:spLocks noGrp="1"/>
          </p:cNvSpPr>
          <p:nvPr>
            <p:ph type="body" sz="half" idx="1"/>
          </p:nvPr>
        </p:nvSpPr>
        <p:spPr>
          <a:xfrm>
            <a:off x="1689100" y="2756958"/>
            <a:ext cx="10502900" cy="7369176"/>
          </a:xfrm>
        </p:spPr>
        <p:txBody>
          <a:bodyPr/>
          <a:lstStyle/>
          <a:p>
            <a:pPr marL="571500" lvl="1" indent="-571500">
              <a:buFont typeface="Arial" panose="020B0604020202020204" pitchFamily="34" charset="0"/>
              <a:buChar char="•"/>
            </a:pPr>
            <a:r>
              <a:rPr lang="en-US" sz="4200" b="0" dirty="0">
                <a:solidFill>
                  <a:schemeClr val="tx1"/>
                </a:solidFill>
              </a:rPr>
              <a:t>If we plot the prediction surface in your last homework assignment, we will see some strange narrow tendrils.</a:t>
            </a:r>
          </a:p>
          <a:p>
            <a:pPr marL="571500" indent="-571500">
              <a:buFont typeface="Arial" panose="020B0604020202020204" pitchFamily="34" charset="0"/>
              <a:buChar char="•"/>
            </a:pPr>
            <a:r>
              <a:rPr lang="en-US" sz="4400" b="0" dirty="0">
                <a:solidFill>
                  <a:schemeClr val="tx1"/>
                </a:solidFill>
              </a:rPr>
              <a:t>These areas occur as a result of overfitting on single nodes. This is called the </a:t>
            </a:r>
            <a:r>
              <a:rPr lang="en-US" sz="4400" dirty="0">
                <a:solidFill>
                  <a:schemeClr val="tx1"/>
                </a:solidFill>
              </a:rPr>
              <a:t>end-cut preference</a:t>
            </a:r>
            <a:r>
              <a:rPr lang="en-US" sz="4400" b="0" dirty="0">
                <a:solidFill>
                  <a:schemeClr val="tx1"/>
                </a:solidFill>
              </a:rPr>
              <a:t>.</a:t>
            </a:r>
          </a:p>
          <a:p>
            <a:pPr marL="571500" indent="-571500">
              <a:buFont typeface="Arial" panose="020B0604020202020204" pitchFamily="34" charset="0"/>
              <a:buChar char="•"/>
            </a:pPr>
            <a:r>
              <a:rPr lang="en-US" sz="4400" b="0" dirty="0">
                <a:solidFill>
                  <a:schemeClr val="tx1"/>
                </a:solidFill>
              </a:rPr>
              <a:t>Can we avoid it?</a:t>
            </a:r>
          </a:p>
          <a:p>
            <a:endParaRPr lang="en-US" sz="4400" b="0" dirty="0">
              <a:solidFill>
                <a:schemeClr val="tx1"/>
              </a:solidFill>
            </a:endParaRPr>
          </a:p>
          <a:p>
            <a:pPr marL="571500" indent="-571500">
              <a:buFont typeface="Arial" panose="020B0604020202020204" pitchFamily="34" charset="0"/>
              <a:buChar char="•"/>
            </a:pPr>
            <a:endParaRPr lang="en-US" sz="4400" b="0" dirty="0">
              <a:solidFill>
                <a:schemeClr val="tx1"/>
              </a:solidFill>
            </a:endParaRPr>
          </a:p>
          <a:p>
            <a:endParaRPr lang="en-US" sz="4400" b="0" dirty="0">
              <a:solidFill>
                <a:schemeClr val="tx1"/>
              </a:solidFill>
            </a:endParaRPr>
          </a:p>
        </p:txBody>
      </p:sp>
      <p:pic>
        <p:nvPicPr>
          <p:cNvPr id="4" name="Picture 3">
            <a:extLst>
              <a:ext uri="{FF2B5EF4-FFF2-40B4-BE49-F238E27FC236}">
                <a16:creationId xmlns:a16="http://schemas.microsoft.com/office/drawing/2014/main" id="{D79118A6-4E65-1E4D-92A2-B3CB9E440004}"/>
              </a:ext>
            </a:extLst>
          </p:cNvPr>
          <p:cNvPicPr>
            <a:picLocks noChangeAspect="1"/>
          </p:cNvPicPr>
          <p:nvPr/>
        </p:nvPicPr>
        <p:blipFill>
          <a:blip r:embed="rId3"/>
          <a:stretch>
            <a:fillRect/>
          </a:stretch>
        </p:blipFill>
        <p:spPr>
          <a:xfrm>
            <a:off x="13671999" y="2756958"/>
            <a:ext cx="8450290" cy="8229600"/>
          </a:xfrm>
          <a:prstGeom prst="rect">
            <a:avLst/>
          </a:prstGeom>
        </p:spPr>
      </p:pic>
    </p:spTree>
    <p:extLst>
      <p:ext uri="{BB962C8B-B14F-4D97-AF65-F5344CB8AC3E}">
        <p14:creationId xmlns:p14="http://schemas.microsoft.com/office/powerpoint/2010/main" val="131916111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347C4-A035-514F-83B2-7C08F4912B12}"/>
              </a:ext>
            </a:extLst>
          </p:cNvPr>
          <p:cNvSpPr>
            <a:spLocks noGrp="1"/>
          </p:cNvSpPr>
          <p:nvPr>
            <p:ph type="title"/>
          </p:nvPr>
        </p:nvSpPr>
        <p:spPr/>
        <p:txBody>
          <a:bodyPr/>
          <a:lstStyle/>
          <a:p>
            <a:r>
              <a:rPr lang="en-US" dirty="0" err="1"/>
              <a:t>ExtraTrees</a:t>
            </a:r>
            <a:r>
              <a:rPr lang="en-US" dirty="0"/>
              <a:t> Algorithm</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D2E0A20-18D6-1A4C-B08F-FE7C715085BA}"/>
                  </a:ext>
                </a:extLst>
              </p:cNvPr>
              <p:cNvSpPr>
                <a:spLocks noGrp="1"/>
              </p:cNvSpPr>
              <p:nvPr>
                <p:ph type="body" idx="1"/>
              </p:nvPr>
            </p:nvSpPr>
            <p:spPr/>
            <p:txBody>
              <a:bodyPr/>
              <a:lstStyle/>
              <a:p>
                <a:r>
                  <a:rPr lang="en-US" sz="4000" b="0" dirty="0">
                    <a:solidFill>
                      <a:schemeClr val="tx1"/>
                    </a:solidFill>
                  </a:rPr>
                  <a:t>Since it can overfit directly during the optimization of a single node, what if we restrict the degree to which it can look at a single node?</a:t>
                </a:r>
              </a:p>
              <a:p>
                <a:pPr marL="571500" indent="-571500">
                  <a:buFont typeface="Arial" panose="020B0604020202020204" pitchFamily="34" charset="0"/>
                  <a:buChar char="•"/>
                </a:pPr>
                <a:r>
                  <a:rPr lang="en-US" sz="4000" b="0" dirty="0">
                    <a:solidFill>
                      <a:schemeClr val="tx1"/>
                    </a:solidFill>
                  </a:rPr>
                  <a:t>Rather than try </a:t>
                </a:r>
                <a:r>
                  <a:rPr lang="en-US" sz="4000" dirty="0">
                    <a:solidFill>
                      <a:schemeClr val="tx1"/>
                    </a:solidFill>
                  </a:rPr>
                  <a:t>all splits on all variables</a:t>
                </a:r>
                <a:r>
                  <a:rPr lang="en-US" sz="4000" b="0" dirty="0">
                    <a:solidFill>
                      <a:schemeClr val="tx1"/>
                    </a:solidFill>
                  </a:rPr>
                  <a:t>, let us add a new parameter </a:t>
                </a:r>
                <a14:m>
                  <m:oMath xmlns:m="http://schemas.openxmlformats.org/officeDocument/2006/math">
                    <m:r>
                      <a:rPr lang="en-US" sz="4000" b="0" i="1">
                        <a:solidFill>
                          <a:schemeClr val="tx1"/>
                        </a:solidFill>
                        <a:latin typeface="Cambria Math" panose="02040503050406030204" pitchFamily="18" charset="0"/>
                      </a:rPr>
                      <m:t>𝐾</m:t>
                    </m:r>
                  </m:oMath>
                </a14:m>
                <a:r>
                  <a:rPr lang="en-US" sz="4000" b="0" dirty="0">
                    <a:solidFill>
                      <a:schemeClr val="tx1"/>
                    </a:solidFill>
                  </a:rPr>
                  <a:t> which is the number of splits to try (Original paper </a:t>
                </a:r>
                <a:r>
                  <a:rPr lang="en-US" sz="4000" b="0" dirty="0">
                    <a:hlinkClick r:id="rId3"/>
                  </a:rPr>
                  <a:t>here</a:t>
                </a:r>
                <a:r>
                  <a:rPr lang="en-US" sz="4000" b="0" dirty="0">
                    <a:solidFill>
                      <a:schemeClr val="tx1"/>
                    </a:solidFill>
                  </a:rPr>
                  <a:t>).</a:t>
                </a:r>
              </a:p>
              <a:p>
                <a:pPr marL="571500" indent="-571500">
                  <a:buFont typeface="Arial" panose="020B0604020202020204" pitchFamily="34" charset="0"/>
                  <a:buChar char="•"/>
                </a:pPr>
                <a:r>
                  <a:rPr lang="en-US" sz="4000" b="0" dirty="0">
                    <a:solidFill>
                      <a:schemeClr val="tx1"/>
                    </a:solidFill>
                  </a:rPr>
                  <a:t>Each of those splits is done on a randomly chosen feature, with a randomly chosen cut-point.</a:t>
                </a:r>
              </a:p>
              <a:p>
                <a:pPr lvl="1"/>
                <a:r>
                  <a:rPr lang="en-US" sz="4000" dirty="0"/>
                  <a:t>For an ordinal variable pick uniformly in the range </a:t>
                </a:r>
                <a14:m>
                  <m:oMath xmlns:m="http://schemas.openxmlformats.org/officeDocument/2006/math">
                    <m:d>
                      <m:dPr>
                        <m:begChr m:val="["/>
                        <m:endChr m:val="]"/>
                        <m:ctrlPr>
                          <a:rPr lang="en-US" sz="4000" i="1">
                            <a:latin typeface="Cambria Math" panose="02040503050406030204" pitchFamily="18" charset="0"/>
                          </a:rPr>
                        </m:ctrlPr>
                      </m:dPr>
                      <m:e>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min</m:t>
                            </m:r>
                          </m:fName>
                          <m:e>
                            <m:d>
                              <m:dPr>
                                <m:ctrlPr>
                                  <a:rPr lang="en-US" sz="4000" i="1">
                                    <a:latin typeface="Cambria Math" panose="02040503050406030204" pitchFamily="18" charset="0"/>
                                  </a:rPr>
                                </m:ctrlPr>
                              </m:dPr>
                              <m:e>
                                <m:sSub>
                                  <m:sSubPr>
                                    <m:ctrlPr>
                                      <a:rPr lang="en-US" sz="4000" i="1">
                                        <a:latin typeface="Cambria Math" panose="02040503050406030204" pitchFamily="18" charset="0"/>
                                      </a:rPr>
                                    </m:ctrlPr>
                                  </m:sSubPr>
                                  <m:e>
                                    <m:r>
                                      <a:rPr lang="en-US" sz="4000" i="1">
                                        <a:latin typeface="Cambria Math" panose="02040503050406030204" pitchFamily="18" charset="0"/>
                                      </a:rPr>
                                      <m:t>𝑥</m:t>
                                    </m:r>
                                  </m:e>
                                  <m:sub>
                                    <m:r>
                                      <a:rPr lang="en-US" sz="4000" i="1">
                                        <a:latin typeface="Cambria Math" panose="02040503050406030204" pitchFamily="18" charset="0"/>
                                      </a:rPr>
                                      <m:t>⋅,</m:t>
                                    </m:r>
                                    <m:r>
                                      <a:rPr lang="en-US" sz="4000" i="1">
                                        <a:latin typeface="Cambria Math" panose="02040503050406030204" pitchFamily="18" charset="0"/>
                                      </a:rPr>
                                      <m:t>𝑖</m:t>
                                    </m:r>
                                  </m:sub>
                                </m:sSub>
                              </m:e>
                            </m:d>
                          </m:e>
                        </m:func>
                        <m:r>
                          <a:rPr lang="en-US" sz="4000" i="1">
                            <a:latin typeface="Cambria Math" panose="02040503050406030204" pitchFamily="18" charset="0"/>
                          </a:rPr>
                          <m:t>,</m:t>
                        </m:r>
                        <m:func>
                          <m:funcPr>
                            <m:ctrlPr>
                              <a:rPr lang="en-US" sz="4000" i="1">
                                <a:latin typeface="Cambria Math" panose="02040503050406030204" pitchFamily="18" charset="0"/>
                              </a:rPr>
                            </m:ctrlPr>
                          </m:funcPr>
                          <m:fName>
                            <m:r>
                              <m:rPr>
                                <m:sty m:val="p"/>
                              </m:rPr>
                              <a:rPr lang="en-US" sz="4000">
                                <a:latin typeface="Cambria Math" panose="02040503050406030204" pitchFamily="18" charset="0"/>
                              </a:rPr>
                              <m:t>max</m:t>
                            </m:r>
                          </m:fName>
                          <m:e>
                            <m:d>
                              <m:dPr>
                                <m:ctrlPr>
                                  <a:rPr lang="en-US" sz="4000" i="1">
                                    <a:latin typeface="Cambria Math" panose="02040503050406030204" pitchFamily="18" charset="0"/>
                                  </a:rPr>
                                </m:ctrlPr>
                              </m:dPr>
                              <m:e>
                                <m:sSub>
                                  <m:sSubPr>
                                    <m:ctrlPr>
                                      <a:rPr lang="en-US" sz="4000" i="1">
                                        <a:latin typeface="Cambria Math" panose="02040503050406030204" pitchFamily="18" charset="0"/>
                                      </a:rPr>
                                    </m:ctrlPr>
                                  </m:sSubPr>
                                  <m:e>
                                    <m:r>
                                      <a:rPr lang="en-US" sz="4000" i="1">
                                        <a:latin typeface="Cambria Math" panose="02040503050406030204" pitchFamily="18" charset="0"/>
                                      </a:rPr>
                                      <m:t>𝑥</m:t>
                                    </m:r>
                                  </m:e>
                                  <m:sub>
                                    <m:r>
                                      <a:rPr lang="en-US" sz="4000" i="1">
                                        <a:latin typeface="Cambria Math" panose="02040503050406030204" pitchFamily="18" charset="0"/>
                                      </a:rPr>
                                      <m:t>⋅,</m:t>
                                    </m:r>
                                    <m:r>
                                      <a:rPr lang="en-US" sz="4000" i="1">
                                        <a:latin typeface="Cambria Math" panose="02040503050406030204" pitchFamily="18" charset="0"/>
                                      </a:rPr>
                                      <m:t>𝑖</m:t>
                                    </m:r>
                                  </m:sub>
                                </m:sSub>
                              </m:e>
                            </m:d>
                          </m:e>
                        </m:func>
                      </m:e>
                    </m:d>
                  </m:oMath>
                </a14:m>
                <a:endParaRPr lang="en-US" sz="4000" dirty="0"/>
              </a:p>
              <a:p>
                <a:pPr lvl="1"/>
                <a:r>
                  <a:rPr lang="en-US" sz="4000" dirty="0"/>
                  <a:t>For a nominal variable pick one of the categories at random</a:t>
                </a:r>
              </a:p>
              <a:p>
                <a:pPr marL="571500" indent="-571500">
                  <a:buFont typeface="Arial" panose="020B0604020202020204" pitchFamily="34" charset="0"/>
                  <a:buChar char="•"/>
                </a:pPr>
                <a:r>
                  <a:rPr lang="en-US" sz="4000" b="0" dirty="0">
                    <a:solidFill>
                      <a:schemeClr val="tx1"/>
                    </a:solidFill>
                  </a:rPr>
                  <a:t>Only optimize over the </a:t>
                </a:r>
                <a14:m>
                  <m:oMath xmlns:m="http://schemas.openxmlformats.org/officeDocument/2006/math">
                    <m:r>
                      <a:rPr lang="en-US" sz="4000" b="0" i="1">
                        <a:solidFill>
                          <a:schemeClr val="tx1"/>
                        </a:solidFill>
                        <a:latin typeface="Cambria Math" panose="02040503050406030204" pitchFamily="18" charset="0"/>
                      </a:rPr>
                      <m:t>𝐾</m:t>
                    </m:r>
                  </m:oMath>
                </a14:m>
                <a:r>
                  <a:rPr lang="en-US" sz="4000" b="0" dirty="0">
                    <a:solidFill>
                      <a:schemeClr val="tx1"/>
                    </a:solidFill>
                  </a:rPr>
                  <a:t> random splits</a:t>
                </a:r>
              </a:p>
              <a:p>
                <a:pPr marL="571500" indent="-571500">
                  <a:buFont typeface="Arial" panose="020B0604020202020204" pitchFamily="34" charset="0"/>
                  <a:buChar char="•"/>
                </a:pPr>
                <a:r>
                  <a:rPr lang="en-US" sz="4000" b="0" dirty="0">
                    <a:solidFill>
                      <a:schemeClr val="tx1"/>
                    </a:solidFill>
                  </a:rPr>
                  <a:t>In </a:t>
                </a:r>
                <a:r>
                  <a:rPr lang="en-US" sz="4000" b="0" dirty="0" err="1">
                    <a:solidFill>
                      <a:schemeClr val="tx1"/>
                    </a:solidFill>
                    <a:latin typeface="Consolas" panose="020B0609020204030204" pitchFamily="49" charset="0"/>
                    <a:cs typeface="Consolas" panose="020B0609020204030204" pitchFamily="49" charset="0"/>
                  </a:rPr>
                  <a:t>sklearn</a:t>
                </a:r>
                <a:r>
                  <a:rPr lang="en-US" sz="4000" b="0" dirty="0">
                    <a:solidFill>
                      <a:schemeClr val="tx1"/>
                    </a:solidFill>
                    <a:latin typeface="Consolas" panose="020B0609020204030204" pitchFamily="49" charset="0"/>
                    <a:cs typeface="Consolas" panose="020B0609020204030204" pitchFamily="49" charset="0"/>
                  </a:rPr>
                  <a:t> </a:t>
                </a:r>
                <a:r>
                  <a:rPr lang="en-US" sz="4000" b="0" dirty="0">
                    <a:solidFill>
                      <a:schemeClr val="tx1"/>
                    </a:solidFill>
                    <a:cs typeface="Consolas" panose="020B0609020204030204" pitchFamily="49" charset="0"/>
                  </a:rPr>
                  <a:t>they make another common choice, which is they try a single split for every feature, and pick amongst those.</a:t>
                </a:r>
              </a:p>
            </p:txBody>
          </p:sp>
        </mc:Choice>
        <mc:Fallback xmlns="">
          <p:sp>
            <p:nvSpPr>
              <p:cNvPr id="3" name="Text Placeholder 2">
                <a:extLst>
                  <a:ext uri="{FF2B5EF4-FFF2-40B4-BE49-F238E27FC236}">
                    <a16:creationId xmlns:a16="http://schemas.microsoft.com/office/drawing/2014/main" id="{FD2E0A20-18D6-1A4C-B08F-FE7C715085BA}"/>
                  </a:ext>
                </a:extLst>
              </p:cNvPr>
              <p:cNvSpPr>
                <a:spLocks noGrp="1" noRot="1" noChangeAspect="1" noMove="1" noResize="1" noEditPoints="1" noAdjustHandles="1" noChangeArrowheads="1" noChangeShapeType="1" noTextEdit="1"/>
              </p:cNvSpPr>
              <p:nvPr>
                <p:ph type="body" idx="1"/>
              </p:nvPr>
            </p:nvSpPr>
            <p:spPr>
              <a:blipFill>
                <a:blip r:embed="rId4"/>
                <a:stretch>
                  <a:fillRect l="-1208" t="-1105" r="-1511"/>
                </a:stretch>
              </a:blipFill>
            </p:spPr>
            <p:txBody>
              <a:bodyPr/>
              <a:lstStyle/>
              <a:p>
                <a:r>
                  <a:rPr lang="en-US">
                    <a:noFill/>
                  </a:rPr>
                  <a:t> </a:t>
                </a:r>
              </a:p>
            </p:txBody>
          </p:sp>
        </mc:Fallback>
      </mc:AlternateContent>
    </p:spTree>
    <p:extLst>
      <p:ext uri="{BB962C8B-B14F-4D97-AF65-F5344CB8AC3E}">
        <p14:creationId xmlns:p14="http://schemas.microsoft.com/office/powerpoint/2010/main" val="3666140371"/>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FB534-C0F2-3142-AA26-5653F26603D0}"/>
              </a:ext>
            </a:extLst>
          </p:cNvPr>
          <p:cNvSpPr>
            <a:spLocks noGrp="1"/>
          </p:cNvSpPr>
          <p:nvPr>
            <p:ph type="title"/>
          </p:nvPr>
        </p:nvSpPr>
        <p:spPr/>
        <p:txBody>
          <a:bodyPr/>
          <a:lstStyle/>
          <a:p>
            <a:r>
              <a:rPr lang="en-US" dirty="0"/>
              <a:t>Two Independent Datasets, Depth 5</a:t>
            </a:r>
          </a:p>
        </p:txBody>
      </p:sp>
      <p:sp>
        <p:nvSpPr>
          <p:cNvPr id="3" name="Text Placeholder 2">
            <a:extLst>
              <a:ext uri="{FF2B5EF4-FFF2-40B4-BE49-F238E27FC236}">
                <a16:creationId xmlns:a16="http://schemas.microsoft.com/office/drawing/2014/main" id="{DFF4ACAC-3B52-6849-B2D9-3D3D3542BB8E}"/>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4B5B5565-6D51-B14C-B80C-87B9BC20FDBC}"/>
              </a:ext>
            </a:extLst>
          </p:cNvPr>
          <p:cNvPicPr>
            <a:picLocks noChangeAspect="1"/>
          </p:cNvPicPr>
          <p:nvPr/>
        </p:nvPicPr>
        <p:blipFill>
          <a:blip r:embed="rId3"/>
          <a:stretch>
            <a:fillRect/>
          </a:stretch>
        </p:blipFill>
        <p:spPr>
          <a:xfrm>
            <a:off x="3492882" y="2756958"/>
            <a:ext cx="14624969" cy="7406640"/>
          </a:xfrm>
          <a:prstGeom prst="rect">
            <a:avLst/>
          </a:prstGeom>
        </p:spPr>
      </p:pic>
      <p:sp>
        <p:nvSpPr>
          <p:cNvPr id="5" name="TextBox 4">
            <a:extLst>
              <a:ext uri="{FF2B5EF4-FFF2-40B4-BE49-F238E27FC236}">
                <a16:creationId xmlns:a16="http://schemas.microsoft.com/office/drawing/2014/main" id="{0B31B9C3-DEC4-C14F-836D-446FBA8AD7A9}"/>
              </a:ext>
            </a:extLst>
          </p:cNvPr>
          <p:cNvSpPr txBox="1"/>
          <p:nvPr/>
        </p:nvSpPr>
        <p:spPr>
          <a:xfrm>
            <a:off x="7030200" y="10485530"/>
            <a:ext cx="7550331"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Notice narrow prediction surfaces</a:t>
            </a:r>
          </a:p>
        </p:txBody>
      </p:sp>
      <p:sp>
        <p:nvSpPr>
          <p:cNvPr id="6" name="Rectangle 5">
            <a:extLst>
              <a:ext uri="{FF2B5EF4-FFF2-40B4-BE49-F238E27FC236}">
                <a16:creationId xmlns:a16="http://schemas.microsoft.com/office/drawing/2014/main" id="{686F93CF-792C-5149-BF11-021BFD4DFC56}"/>
              </a:ext>
            </a:extLst>
          </p:cNvPr>
          <p:cNvSpPr/>
          <p:nvPr/>
        </p:nvSpPr>
        <p:spPr>
          <a:xfrm>
            <a:off x="202194" y="11581749"/>
            <a:ext cx="8199681" cy="584775"/>
          </a:xfrm>
          <a:prstGeom prst="rect">
            <a:avLst/>
          </a:prstGeom>
        </p:spPr>
        <p:txBody>
          <a:bodyPr wrap="none">
            <a:spAutoFit/>
          </a:bodyPr>
          <a:lstStyle/>
          <a:p>
            <a:r>
              <a:rPr lang="en-US" sz="3200" dirty="0">
                <a:solidFill>
                  <a:schemeClr val="tx1"/>
                </a:solidFill>
              </a:rPr>
              <a:t>DTE-LECTURE-2-TREE-VARIANCE.ipynb</a:t>
            </a:r>
          </a:p>
        </p:txBody>
      </p:sp>
    </p:spTree>
    <p:extLst>
      <p:ext uri="{BB962C8B-B14F-4D97-AF65-F5344CB8AC3E}">
        <p14:creationId xmlns:p14="http://schemas.microsoft.com/office/powerpoint/2010/main" val="1063289049"/>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6B986-ADC2-3447-AE6C-3BCA8F9EA3FE}"/>
              </a:ext>
            </a:extLst>
          </p:cNvPr>
          <p:cNvSpPr>
            <a:spLocks noGrp="1"/>
          </p:cNvSpPr>
          <p:nvPr>
            <p:ph type="title"/>
          </p:nvPr>
        </p:nvSpPr>
        <p:spPr/>
        <p:txBody>
          <a:bodyPr/>
          <a:lstStyle/>
          <a:p>
            <a:r>
              <a:rPr lang="en-US" dirty="0"/>
              <a:t>1 </a:t>
            </a:r>
            <a:r>
              <a:rPr lang="en-US" dirty="0" err="1"/>
              <a:t>ExtraTrees</a:t>
            </a:r>
            <a:r>
              <a:rPr lang="en-US" dirty="0"/>
              <a:t> on Two Datasets, Depth 10</a:t>
            </a:r>
          </a:p>
        </p:txBody>
      </p:sp>
      <p:sp>
        <p:nvSpPr>
          <p:cNvPr id="3" name="Text Placeholder 2">
            <a:extLst>
              <a:ext uri="{FF2B5EF4-FFF2-40B4-BE49-F238E27FC236}">
                <a16:creationId xmlns:a16="http://schemas.microsoft.com/office/drawing/2014/main" id="{D6C9ECBE-C1E6-0240-959E-905561D90F7C}"/>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9134EDBC-E045-AF4E-81BB-D3D0DF173AFB}"/>
              </a:ext>
            </a:extLst>
          </p:cNvPr>
          <p:cNvPicPr>
            <a:picLocks noChangeAspect="1"/>
          </p:cNvPicPr>
          <p:nvPr/>
        </p:nvPicPr>
        <p:blipFill>
          <a:blip r:embed="rId3"/>
          <a:stretch>
            <a:fillRect/>
          </a:stretch>
        </p:blipFill>
        <p:spPr>
          <a:xfrm>
            <a:off x="4325331" y="2834852"/>
            <a:ext cx="14624978" cy="7406640"/>
          </a:xfrm>
          <a:prstGeom prst="rect">
            <a:avLst/>
          </a:prstGeom>
        </p:spPr>
      </p:pic>
      <p:sp>
        <p:nvSpPr>
          <p:cNvPr id="5" name="TextBox 4">
            <a:extLst>
              <a:ext uri="{FF2B5EF4-FFF2-40B4-BE49-F238E27FC236}">
                <a16:creationId xmlns:a16="http://schemas.microsoft.com/office/drawing/2014/main" id="{5A50CF2B-9BDC-6A43-B624-4323E65D9D70}"/>
              </a:ext>
            </a:extLst>
          </p:cNvPr>
          <p:cNvSpPr txBox="1"/>
          <p:nvPr/>
        </p:nvSpPr>
        <p:spPr>
          <a:xfrm>
            <a:off x="7862654" y="10368187"/>
            <a:ext cx="7550331"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Reduced narrow prediction surfaces, overall more uniform shapes</a:t>
            </a:r>
          </a:p>
        </p:txBody>
      </p:sp>
    </p:spTree>
    <p:extLst>
      <p:ext uri="{BB962C8B-B14F-4D97-AF65-F5344CB8AC3E}">
        <p14:creationId xmlns:p14="http://schemas.microsoft.com/office/powerpoint/2010/main" val="242797790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13377-3170-1740-AD4E-B0A0EAB2EB73}"/>
              </a:ext>
            </a:extLst>
          </p:cNvPr>
          <p:cNvSpPr>
            <a:spLocks noGrp="1"/>
          </p:cNvSpPr>
          <p:nvPr>
            <p:ph type="title"/>
          </p:nvPr>
        </p:nvSpPr>
        <p:spPr/>
        <p:txBody>
          <a:bodyPr/>
          <a:lstStyle/>
          <a:p>
            <a:r>
              <a:rPr lang="en-US" dirty="0"/>
              <a:t>Class Review</a:t>
            </a:r>
          </a:p>
        </p:txBody>
      </p:sp>
      <p:sp>
        <p:nvSpPr>
          <p:cNvPr id="3" name="Text Placeholder 2">
            <a:extLst>
              <a:ext uri="{FF2B5EF4-FFF2-40B4-BE49-F238E27FC236}">
                <a16:creationId xmlns:a16="http://schemas.microsoft.com/office/drawing/2014/main" id="{96DA7EB7-E749-AA4B-BEAA-E7A66719947C}"/>
              </a:ext>
            </a:extLst>
          </p:cNvPr>
          <p:cNvSpPr>
            <a:spLocks noGrp="1"/>
          </p:cNvSpPr>
          <p:nvPr>
            <p:ph type="body" idx="1"/>
          </p:nvPr>
        </p:nvSpPr>
        <p:spPr/>
        <p:txBody>
          <a:bodyPr/>
          <a:lstStyle/>
          <a:p>
            <a:r>
              <a:rPr lang="en-US" sz="4400" dirty="0"/>
              <a:t>Welcome to Decision Trees and Ensemble Methods!  </a:t>
            </a:r>
          </a:p>
          <a:p>
            <a:r>
              <a:rPr lang="en-US" sz="4400" dirty="0"/>
              <a:t>In this class, we will investigate two closely intertwined machine learning concepts:</a:t>
            </a:r>
          </a:p>
          <a:p>
            <a:pPr marL="571500" indent="-571500">
              <a:buFont typeface="Arial" panose="020B0604020202020204" pitchFamily="34" charset="0"/>
              <a:buChar char="•"/>
            </a:pPr>
            <a:r>
              <a:rPr lang="en-US" sz="4400" b="1" dirty="0">
                <a:solidFill>
                  <a:schemeClr val="tx1"/>
                </a:solidFill>
              </a:rPr>
              <a:t>Tree based methods: </a:t>
            </a:r>
            <a:r>
              <a:rPr lang="en-US" sz="4400" dirty="0"/>
              <a:t>These are a fairly simple set of ML algorithms that allow you to make predictions.</a:t>
            </a:r>
          </a:p>
          <a:p>
            <a:pPr marL="571500" indent="-571500">
              <a:buFont typeface="Arial" panose="020B0604020202020204" pitchFamily="34" charset="0"/>
              <a:buChar char="•"/>
            </a:pPr>
            <a:r>
              <a:rPr lang="en-US" sz="4400" b="1" dirty="0" err="1">
                <a:solidFill>
                  <a:schemeClr val="tx1"/>
                </a:solidFill>
              </a:rPr>
              <a:t>Ensembling</a:t>
            </a:r>
            <a:r>
              <a:rPr lang="en-US" sz="4400" b="1" dirty="0">
                <a:solidFill>
                  <a:schemeClr val="tx1"/>
                </a:solidFill>
              </a:rPr>
              <a:t> techniques: </a:t>
            </a:r>
            <a:r>
              <a:rPr lang="en-US" sz="4400" dirty="0"/>
              <a:t>These are the ways you can combine several ML models into a single one to make predictions.</a:t>
            </a:r>
          </a:p>
        </p:txBody>
      </p:sp>
    </p:spTree>
    <p:extLst>
      <p:ext uri="{BB962C8B-B14F-4D97-AF65-F5344CB8AC3E}">
        <p14:creationId xmlns:p14="http://schemas.microsoft.com/office/powerpoint/2010/main" val="3186522017"/>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6B986-ADC2-3447-AE6C-3BCA8F9EA3FE}"/>
              </a:ext>
            </a:extLst>
          </p:cNvPr>
          <p:cNvSpPr>
            <a:spLocks noGrp="1"/>
          </p:cNvSpPr>
          <p:nvPr>
            <p:ph type="title"/>
          </p:nvPr>
        </p:nvSpPr>
        <p:spPr/>
        <p:txBody>
          <a:bodyPr/>
          <a:lstStyle/>
          <a:p>
            <a:r>
              <a:rPr lang="en-US" dirty="0"/>
              <a:t>1000 </a:t>
            </a:r>
            <a:r>
              <a:rPr lang="en-US" dirty="0" err="1"/>
              <a:t>ExtraTrees</a:t>
            </a:r>
            <a:r>
              <a:rPr lang="en-US" dirty="0"/>
              <a:t> on Two Datasets, Depth 10</a:t>
            </a:r>
          </a:p>
        </p:txBody>
      </p:sp>
      <p:sp>
        <p:nvSpPr>
          <p:cNvPr id="3" name="Text Placeholder 2">
            <a:extLst>
              <a:ext uri="{FF2B5EF4-FFF2-40B4-BE49-F238E27FC236}">
                <a16:creationId xmlns:a16="http://schemas.microsoft.com/office/drawing/2014/main" id="{D6C9ECBE-C1E6-0240-959E-905561D90F7C}"/>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BC639CF5-A4D9-8545-9FCA-727DF1FD00E6}"/>
              </a:ext>
            </a:extLst>
          </p:cNvPr>
          <p:cNvPicPr>
            <a:picLocks noChangeAspect="1"/>
          </p:cNvPicPr>
          <p:nvPr/>
        </p:nvPicPr>
        <p:blipFill>
          <a:blip r:embed="rId3"/>
          <a:stretch>
            <a:fillRect/>
          </a:stretch>
        </p:blipFill>
        <p:spPr>
          <a:xfrm>
            <a:off x="4325112" y="2834640"/>
            <a:ext cx="14624977" cy="7406640"/>
          </a:xfrm>
          <a:prstGeom prst="rect">
            <a:avLst/>
          </a:prstGeom>
        </p:spPr>
      </p:pic>
      <p:sp>
        <p:nvSpPr>
          <p:cNvPr id="6" name="TextBox 5">
            <a:extLst>
              <a:ext uri="{FF2B5EF4-FFF2-40B4-BE49-F238E27FC236}">
                <a16:creationId xmlns:a16="http://schemas.microsoft.com/office/drawing/2014/main" id="{24A51667-8AE5-CD43-A160-0CBA3A12474A}"/>
              </a:ext>
            </a:extLst>
          </p:cNvPr>
          <p:cNvSpPr txBox="1"/>
          <p:nvPr/>
        </p:nvSpPr>
        <p:spPr>
          <a:xfrm>
            <a:off x="8071440" y="10501842"/>
            <a:ext cx="9511166" cy="14875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Smooth prediction surfaces coming from averaging many Extra trees.</a:t>
            </a:r>
          </a:p>
          <a:p>
            <a:pPr marL="457200" marR="0" indent="-4572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dirty="0"/>
              <a:t>Total variance is reduced</a:t>
            </a: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405953039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18FFC-6744-DF44-8503-1567B27D1562}"/>
              </a:ext>
            </a:extLst>
          </p:cNvPr>
          <p:cNvSpPr>
            <a:spLocks noGrp="1"/>
          </p:cNvSpPr>
          <p:nvPr>
            <p:ph type="title"/>
          </p:nvPr>
        </p:nvSpPr>
        <p:spPr/>
        <p:txBody>
          <a:bodyPr/>
          <a:lstStyle/>
          <a:p>
            <a:r>
              <a:rPr lang="en-US" dirty="0"/>
              <a:t>A few Observations</a:t>
            </a:r>
          </a:p>
        </p:txBody>
      </p:sp>
      <p:sp>
        <p:nvSpPr>
          <p:cNvPr id="3" name="Text Placeholder 2">
            <a:extLst>
              <a:ext uri="{FF2B5EF4-FFF2-40B4-BE49-F238E27FC236}">
                <a16:creationId xmlns:a16="http://schemas.microsoft.com/office/drawing/2014/main" id="{F9A45BCF-88A6-0C47-8EF9-D508009795DE}"/>
              </a:ext>
            </a:extLst>
          </p:cNvPr>
          <p:cNvSpPr>
            <a:spLocks noGrp="1"/>
          </p:cNvSpPr>
          <p:nvPr>
            <p:ph type="body" idx="1"/>
          </p:nvPr>
        </p:nvSpPr>
        <p:spPr/>
        <p:txBody>
          <a:bodyPr/>
          <a:lstStyle/>
          <a:p>
            <a:r>
              <a:rPr lang="en-US" sz="4400" dirty="0"/>
              <a:t>We have improved the computational complexity somewhat (although not as much as you’d like) of our algorithm since fewer splits need to be considered.</a:t>
            </a:r>
          </a:p>
          <a:p>
            <a:r>
              <a:rPr lang="en-US" sz="4400" dirty="0"/>
              <a:t>When going from standard </a:t>
            </a:r>
            <a:r>
              <a:rPr lang="en-US" sz="4400" b="1" dirty="0"/>
              <a:t>decision tree </a:t>
            </a:r>
            <a:r>
              <a:rPr lang="en-US" sz="4400" dirty="0"/>
              <a:t>to a </a:t>
            </a:r>
            <a:r>
              <a:rPr lang="en-US" sz="4400" b="1" dirty="0"/>
              <a:t>single </a:t>
            </a:r>
            <a:r>
              <a:rPr lang="en-US" sz="4400" b="1" dirty="0" err="1"/>
              <a:t>ExtraTree</a:t>
            </a:r>
            <a:r>
              <a:rPr lang="en-US" sz="4400" dirty="0"/>
              <a:t>:</a:t>
            </a:r>
          </a:p>
          <a:p>
            <a:pPr lvl="1"/>
            <a:r>
              <a:rPr lang="en-US" sz="3800" dirty="0"/>
              <a:t>There is an </a:t>
            </a:r>
            <a:r>
              <a:rPr lang="en-US" sz="3800" b="1" dirty="0"/>
              <a:t>increase in bias </a:t>
            </a:r>
            <a:r>
              <a:rPr lang="en-US" sz="3800" dirty="0"/>
              <a:t>for a fixed depth (Indeed, the models produced by a depth 10 </a:t>
            </a:r>
            <a:r>
              <a:rPr lang="en-US" sz="3800" dirty="0" err="1"/>
              <a:t>ExtraTree</a:t>
            </a:r>
            <a:r>
              <a:rPr lang="en-US" sz="3800" dirty="0"/>
              <a:t> were still simpler than the depth 5 standard decision tree)</a:t>
            </a:r>
          </a:p>
          <a:p>
            <a:pPr lvl="1"/>
            <a:r>
              <a:rPr lang="en-US" sz="3800" dirty="0"/>
              <a:t>Total variance of the tree didn’t really get better either!  We shouldn’t expect it to, since we are in fact </a:t>
            </a:r>
            <a:r>
              <a:rPr lang="en-US" sz="3800" b="1" dirty="0">
                <a:solidFill>
                  <a:schemeClr val="tx1"/>
                </a:solidFill>
              </a:rPr>
              <a:t>adding in more randomness</a:t>
            </a:r>
            <a:r>
              <a:rPr lang="en-US" sz="3800" b="1" dirty="0">
                <a:solidFill>
                  <a:srgbClr val="00B050"/>
                </a:solidFill>
              </a:rPr>
              <a:t>.</a:t>
            </a:r>
          </a:p>
          <a:p>
            <a:pPr lvl="1"/>
            <a:r>
              <a:rPr lang="en-US" sz="3800" dirty="0"/>
              <a:t>The problem with the </a:t>
            </a:r>
            <a:r>
              <a:rPr lang="en-US" sz="3800" b="1" dirty="0"/>
              <a:t>end-cut preference </a:t>
            </a:r>
            <a:r>
              <a:rPr lang="en-US" sz="3800" dirty="0"/>
              <a:t>is a bit </a:t>
            </a:r>
            <a:r>
              <a:rPr lang="en-US" sz="3800" b="1" dirty="0"/>
              <a:t>improved</a:t>
            </a:r>
            <a:r>
              <a:rPr lang="en-US" sz="3800" dirty="0"/>
              <a:t>.</a:t>
            </a:r>
          </a:p>
          <a:p>
            <a:r>
              <a:rPr lang="en-US" sz="4400" dirty="0">
                <a:solidFill>
                  <a:schemeClr val="tx1"/>
                </a:solidFill>
              </a:rPr>
              <a:t>Multiple </a:t>
            </a:r>
            <a:r>
              <a:rPr lang="en-US" sz="4400" dirty="0" err="1">
                <a:solidFill>
                  <a:schemeClr val="tx1"/>
                </a:solidFill>
              </a:rPr>
              <a:t>ExtraTrees</a:t>
            </a:r>
            <a:r>
              <a:rPr lang="en-US" sz="4400" dirty="0">
                <a:solidFill>
                  <a:schemeClr val="tx1"/>
                </a:solidFill>
              </a:rPr>
              <a:t>: Averaging many trees lead to a vastly improved prediction surface!</a:t>
            </a:r>
          </a:p>
        </p:txBody>
      </p:sp>
    </p:spTree>
    <p:extLst>
      <p:ext uri="{BB962C8B-B14F-4D97-AF65-F5344CB8AC3E}">
        <p14:creationId xmlns:p14="http://schemas.microsoft.com/office/powerpoint/2010/main" val="235328588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157D68-7C10-F74B-B36B-849EE3FD2821}"/>
              </a:ext>
            </a:extLst>
          </p:cNvPr>
          <p:cNvPicPr>
            <a:picLocks noChangeAspect="1"/>
          </p:cNvPicPr>
          <p:nvPr/>
        </p:nvPicPr>
        <p:blipFill>
          <a:blip r:embed="rId3"/>
          <a:stretch>
            <a:fillRect/>
          </a:stretch>
        </p:blipFill>
        <p:spPr>
          <a:xfrm>
            <a:off x="1689100" y="3894964"/>
            <a:ext cx="17667221" cy="4937760"/>
          </a:xfrm>
          <a:prstGeom prst="rect">
            <a:avLst/>
          </a:prstGeom>
        </p:spPr>
      </p:pic>
      <p:sp>
        <p:nvSpPr>
          <p:cNvPr id="2" name="Title 1">
            <a:extLst>
              <a:ext uri="{FF2B5EF4-FFF2-40B4-BE49-F238E27FC236}">
                <a16:creationId xmlns:a16="http://schemas.microsoft.com/office/drawing/2014/main" id="{6E8F34D4-6E81-ED46-BDBA-3FE5A28D2F49}"/>
              </a:ext>
            </a:extLst>
          </p:cNvPr>
          <p:cNvSpPr>
            <a:spLocks noGrp="1"/>
          </p:cNvSpPr>
          <p:nvPr>
            <p:ph type="title"/>
          </p:nvPr>
        </p:nvSpPr>
        <p:spPr/>
        <p:txBody>
          <a:bodyPr/>
          <a:lstStyle/>
          <a:p>
            <a:r>
              <a:rPr lang="en-US" dirty="0"/>
              <a:t>Understanding what we observed</a:t>
            </a:r>
          </a:p>
        </p:txBody>
      </p:sp>
      <p:sp>
        <p:nvSpPr>
          <p:cNvPr id="3" name="Text Placeholder 2">
            <a:extLst>
              <a:ext uri="{FF2B5EF4-FFF2-40B4-BE49-F238E27FC236}">
                <a16:creationId xmlns:a16="http://schemas.microsoft.com/office/drawing/2014/main" id="{286659BF-C480-4440-A37B-C1CB81637D86}"/>
              </a:ext>
            </a:extLst>
          </p:cNvPr>
          <p:cNvSpPr>
            <a:spLocks noGrp="1"/>
          </p:cNvSpPr>
          <p:nvPr>
            <p:ph type="body" idx="1"/>
          </p:nvPr>
        </p:nvSpPr>
        <p:spPr/>
        <p:txBody>
          <a:bodyPr/>
          <a:lstStyle/>
          <a:p>
            <a:r>
              <a:rPr lang="en-US" sz="4000" dirty="0"/>
              <a:t>Let’s discuss an analysis of the bias/variance decomposition of the </a:t>
            </a:r>
            <a:r>
              <a:rPr lang="en-US" sz="4000" dirty="0" err="1"/>
              <a:t>ExtraTrees</a:t>
            </a:r>
            <a:r>
              <a:rPr lang="en-US" sz="4000" dirty="0"/>
              <a:t> compared to standard decision trees.</a:t>
            </a:r>
          </a:p>
        </p:txBody>
      </p:sp>
      <p:sp>
        <p:nvSpPr>
          <p:cNvPr id="5" name="TextBox 4">
            <a:extLst>
              <a:ext uri="{FF2B5EF4-FFF2-40B4-BE49-F238E27FC236}">
                <a16:creationId xmlns:a16="http://schemas.microsoft.com/office/drawing/2014/main" id="{E71DD697-E583-4C4D-B0BA-FB7AED69BE35}"/>
              </a:ext>
            </a:extLst>
          </p:cNvPr>
          <p:cNvSpPr txBox="1"/>
          <p:nvPr/>
        </p:nvSpPr>
        <p:spPr>
          <a:xfrm>
            <a:off x="18682918" y="11578706"/>
            <a:ext cx="4722062" cy="646331"/>
          </a:xfrm>
          <a:prstGeom prst="rect">
            <a:avLst/>
          </a:prstGeom>
          <a:noFill/>
        </p:spPr>
        <p:txBody>
          <a:bodyPr wrap="square" rtlCol="0">
            <a:spAutoFit/>
          </a:bodyPr>
          <a:lstStyle/>
          <a:p>
            <a:r>
              <a:rPr lang="en-US" sz="3600" dirty="0"/>
              <a:t>From </a:t>
            </a:r>
            <a:r>
              <a:rPr lang="en-US" sz="3600" dirty="0">
                <a:hlinkClick r:id="rId4"/>
              </a:rPr>
              <a:t>Original Paper</a:t>
            </a:r>
            <a:r>
              <a:rPr lang="en-US" sz="3600" dirty="0"/>
              <a:t>.</a:t>
            </a:r>
          </a:p>
        </p:txBody>
      </p:sp>
      <p:sp>
        <p:nvSpPr>
          <p:cNvPr id="6" name="TextBox 5">
            <a:extLst>
              <a:ext uri="{FF2B5EF4-FFF2-40B4-BE49-F238E27FC236}">
                <a16:creationId xmlns:a16="http://schemas.microsoft.com/office/drawing/2014/main" id="{1D41673A-475F-1D42-A813-C0FF73A911AE}"/>
              </a:ext>
            </a:extLst>
          </p:cNvPr>
          <p:cNvSpPr txBox="1"/>
          <p:nvPr/>
        </p:nvSpPr>
        <p:spPr>
          <a:xfrm>
            <a:off x="496404" y="8635924"/>
            <a:ext cx="22628290" cy="32111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spcBef>
                <a:spcPts val="3000"/>
              </a:spcBef>
            </a:pPr>
            <a:r>
              <a:rPr lang="en-US" sz="3200" dirty="0" err="1">
                <a:solidFill>
                  <a:srgbClr val="373737"/>
                </a:solidFill>
                <a:latin typeface="Amazon Ember"/>
                <a:ea typeface="Amazon Ember"/>
                <a:cs typeface="Amazon Ember"/>
                <a:sym typeface="Amazon Ember"/>
              </a:rPr>
              <a:t>var</a:t>
            </a:r>
            <a:r>
              <a:rPr lang="en-US" sz="3200" baseline="-25000" dirty="0" err="1">
                <a:solidFill>
                  <a:srgbClr val="373737"/>
                </a:solidFill>
                <a:latin typeface="Amazon Ember"/>
                <a:ea typeface="Amazon Ember"/>
                <a:cs typeface="Amazon Ember"/>
                <a:sym typeface="Amazon Ember"/>
              </a:rPr>
              <a:t>LS</a:t>
            </a:r>
            <a:r>
              <a:rPr lang="en-US" sz="3200" dirty="0" err="1">
                <a:solidFill>
                  <a:srgbClr val="373737"/>
                </a:solidFill>
                <a:latin typeface="Amazon Ember"/>
                <a:ea typeface="Amazon Ember"/>
                <a:cs typeface="Amazon Ember"/>
                <a:sym typeface="Amazon Ember"/>
              </a:rPr>
              <a:t>E</a:t>
            </a:r>
            <a:r>
              <a:rPr lang="el-GR" sz="3200" baseline="-25000" dirty="0">
                <a:solidFill>
                  <a:srgbClr val="373737"/>
                </a:solidFill>
                <a:latin typeface="Amazon Ember"/>
                <a:ea typeface="Amazon Ember"/>
                <a:cs typeface="Amazon Ember"/>
                <a:sym typeface="Amazon Ember"/>
              </a:rPr>
              <a:t>ε|</a:t>
            </a:r>
            <a:r>
              <a:rPr lang="en-US" sz="3200" baseline="-25000" dirty="0">
                <a:solidFill>
                  <a:srgbClr val="373737"/>
                </a:solidFill>
                <a:latin typeface="Amazon Ember"/>
                <a:ea typeface="Amazon Ember"/>
                <a:cs typeface="Amazon Ember"/>
                <a:sym typeface="Amazon Ember"/>
              </a:rPr>
              <a:t>LS </a:t>
            </a:r>
            <a:r>
              <a:rPr lang="en-US" sz="3200" dirty="0">
                <a:solidFill>
                  <a:srgbClr val="373737"/>
                </a:solidFill>
                <a:latin typeface="Amazon Ember"/>
                <a:ea typeface="Amazon Ember"/>
                <a:cs typeface="Amazon Ember"/>
                <a:sym typeface="Amazon Ember"/>
              </a:rPr>
              <a:t> </a:t>
            </a:r>
            <a:r>
              <a:rPr lang="en-US" sz="3200" b="0" dirty="0">
                <a:solidFill>
                  <a:srgbClr val="373737"/>
                </a:solidFill>
                <a:latin typeface="Amazon Ember"/>
                <a:ea typeface="Amazon Ember"/>
                <a:cs typeface="Amazon Ember"/>
                <a:sym typeface="Amazon Ember"/>
              </a:rPr>
              <a:t>is the variance with respect to the learning set randomness of the average prediction according to </a:t>
            </a:r>
            <a:r>
              <a:rPr lang="el-GR" sz="3200" b="0" dirty="0">
                <a:solidFill>
                  <a:srgbClr val="373737"/>
                </a:solidFill>
                <a:latin typeface="Amazon Ember"/>
                <a:ea typeface="Amazon Ember"/>
                <a:cs typeface="Amazon Ember"/>
                <a:sym typeface="Amazon Ember"/>
              </a:rPr>
              <a:t>ε. </a:t>
            </a:r>
            <a:r>
              <a:rPr lang="en-US" sz="3200" b="0" dirty="0">
                <a:solidFill>
                  <a:srgbClr val="373737"/>
                </a:solidFill>
                <a:latin typeface="Amazon Ember"/>
                <a:ea typeface="Amazon Ember"/>
                <a:cs typeface="Amazon Ember"/>
                <a:sym typeface="Amazon Ember"/>
              </a:rPr>
              <a:t>It measures the dependence of the model on the learning sample, independently of </a:t>
            </a:r>
            <a:r>
              <a:rPr lang="el-GR" sz="3200" b="0" dirty="0">
                <a:solidFill>
                  <a:srgbClr val="373737"/>
                </a:solidFill>
                <a:latin typeface="Amazon Ember"/>
                <a:ea typeface="Amazon Ember"/>
                <a:cs typeface="Amazon Ember"/>
                <a:sym typeface="Amazon Ember"/>
              </a:rPr>
              <a:t>ε</a:t>
            </a:r>
            <a:endParaRPr lang="en-US" sz="3200" b="0" dirty="0">
              <a:solidFill>
                <a:srgbClr val="373737"/>
              </a:solidFill>
              <a:latin typeface="Amazon Ember"/>
              <a:ea typeface="Amazon Ember"/>
              <a:cs typeface="Amazon Ember"/>
              <a:sym typeface="Amazon Ember"/>
            </a:endParaRPr>
          </a:p>
          <a:p>
            <a:pPr algn="l">
              <a:spcBef>
                <a:spcPts val="3000"/>
              </a:spcBef>
            </a:pPr>
            <a:r>
              <a:rPr lang="en-US" sz="3200" dirty="0" err="1">
                <a:solidFill>
                  <a:srgbClr val="373737"/>
                </a:solidFill>
                <a:latin typeface="Amazon Ember"/>
                <a:ea typeface="Amazon Ember"/>
                <a:cs typeface="Amazon Ember"/>
              </a:rPr>
              <a:t>E</a:t>
            </a:r>
            <a:r>
              <a:rPr lang="en-US" sz="3200" baseline="-25000" dirty="0" err="1">
                <a:solidFill>
                  <a:srgbClr val="373737"/>
                </a:solidFill>
                <a:latin typeface="Amazon Ember"/>
                <a:ea typeface="Amazon Ember"/>
                <a:cs typeface="Amazon Ember"/>
              </a:rPr>
              <a:t>LS</a:t>
            </a:r>
            <a:r>
              <a:rPr lang="en-US" sz="3200" dirty="0" err="1">
                <a:solidFill>
                  <a:srgbClr val="373737"/>
                </a:solidFill>
                <a:latin typeface="Amazon Ember"/>
                <a:ea typeface="Amazon Ember"/>
                <a:cs typeface="Amazon Ember"/>
              </a:rPr>
              <a:t>var</a:t>
            </a:r>
            <a:r>
              <a:rPr lang="el-GR" sz="3200" baseline="-25000" dirty="0">
                <a:solidFill>
                  <a:srgbClr val="373737"/>
                </a:solidFill>
                <a:latin typeface="Amazon Ember"/>
                <a:ea typeface="Amazon Ember"/>
                <a:cs typeface="Amazon Ember"/>
              </a:rPr>
              <a:t>ε|</a:t>
            </a:r>
            <a:r>
              <a:rPr lang="en-US" sz="3200" baseline="-25000" dirty="0">
                <a:solidFill>
                  <a:srgbClr val="373737"/>
                </a:solidFill>
                <a:latin typeface="Amazon Ember"/>
                <a:ea typeface="Amazon Ember"/>
                <a:cs typeface="Amazon Ember"/>
              </a:rPr>
              <a:t>LS</a:t>
            </a:r>
            <a:r>
              <a:rPr lang="en-US" sz="3200" dirty="0">
                <a:solidFill>
                  <a:srgbClr val="373737"/>
                </a:solidFill>
                <a:latin typeface="Amazon Ember"/>
                <a:ea typeface="Amazon Ember"/>
                <a:cs typeface="Amazon Ember"/>
              </a:rPr>
              <a:t> </a:t>
            </a:r>
            <a:r>
              <a:rPr lang="en-US" sz="3200" b="0" dirty="0">
                <a:solidFill>
                  <a:srgbClr val="373737"/>
                </a:solidFill>
                <a:latin typeface="Amazon Ember"/>
                <a:ea typeface="Amazon Ember"/>
                <a:cs typeface="Amazon Ember"/>
              </a:rPr>
              <a:t> is the expectation over all learning sets of the variance of the prediction with respect to </a:t>
            </a:r>
            <a:r>
              <a:rPr lang="el-GR" sz="3200" b="0" dirty="0">
                <a:solidFill>
                  <a:srgbClr val="373737"/>
                </a:solidFill>
                <a:latin typeface="Amazon Ember"/>
                <a:ea typeface="Amazon Ember"/>
                <a:cs typeface="Amazon Ember"/>
              </a:rPr>
              <a:t>ε. </a:t>
            </a:r>
            <a:r>
              <a:rPr lang="en-US" sz="3200" b="0" dirty="0">
                <a:solidFill>
                  <a:srgbClr val="373737"/>
                </a:solidFill>
                <a:latin typeface="Amazon Ember"/>
                <a:ea typeface="Amazon Ember"/>
                <a:cs typeface="Amazon Ember"/>
              </a:rPr>
              <a:t>It measures the strength of the randomization </a:t>
            </a:r>
            <a:r>
              <a:rPr lang="el-GR" sz="3200" b="0" dirty="0">
                <a:solidFill>
                  <a:srgbClr val="373737"/>
                </a:solidFill>
                <a:latin typeface="Amazon Ember"/>
                <a:ea typeface="Amazon Ember"/>
                <a:cs typeface="Amazon Ember"/>
              </a:rPr>
              <a:t>ε</a:t>
            </a:r>
            <a:endParaRPr lang="en-US" sz="3200" b="0" dirty="0">
              <a:solidFill>
                <a:srgbClr val="373737"/>
              </a:solidFill>
              <a:latin typeface="Amazon Ember"/>
              <a:ea typeface="Amazon Ember"/>
              <a:cs typeface="Amazon Ember"/>
              <a:sym typeface="Amazon Ember"/>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1939550753"/>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157D68-7C10-F74B-B36B-849EE3FD2821}"/>
              </a:ext>
            </a:extLst>
          </p:cNvPr>
          <p:cNvPicPr>
            <a:picLocks noChangeAspect="1"/>
          </p:cNvPicPr>
          <p:nvPr/>
        </p:nvPicPr>
        <p:blipFill>
          <a:blip r:embed="rId3"/>
          <a:stretch>
            <a:fillRect/>
          </a:stretch>
        </p:blipFill>
        <p:spPr>
          <a:xfrm>
            <a:off x="1689100" y="3894964"/>
            <a:ext cx="17667221" cy="4937760"/>
          </a:xfrm>
          <a:prstGeom prst="rect">
            <a:avLst/>
          </a:prstGeom>
        </p:spPr>
      </p:pic>
      <p:sp>
        <p:nvSpPr>
          <p:cNvPr id="2" name="Title 1">
            <a:extLst>
              <a:ext uri="{FF2B5EF4-FFF2-40B4-BE49-F238E27FC236}">
                <a16:creationId xmlns:a16="http://schemas.microsoft.com/office/drawing/2014/main" id="{6E8F34D4-6E81-ED46-BDBA-3FE5A28D2F49}"/>
              </a:ext>
            </a:extLst>
          </p:cNvPr>
          <p:cNvSpPr>
            <a:spLocks noGrp="1"/>
          </p:cNvSpPr>
          <p:nvPr>
            <p:ph type="title"/>
          </p:nvPr>
        </p:nvSpPr>
        <p:spPr/>
        <p:txBody>
          <a:bodyPr/>
          <a:lstStyle/>
          <a:p>
            <a:r>
              <a:rPr lang="en-US" dirty="0"/>
              <a:t>Understanding what we observed</a:t>
            </a:r>
          </a:p>
        </p:txBody>
      </p:sp>
      <p:sp>
        <p:nvSpPr>
          <p:cNvPr id="3" name="Text Placeholder 2">
            <a:extLst>
              <a:ext uri="{FF2B5EF4-FFF2-40B4-BE49-F238E27FC236}">
                <a16:creationId xmlns:a16="http://schemas.microsoft.com/office/drawing/2014/main" id="{286659BF-C480-4440-A37B-C1CB81637D86}"/>
              </a:ext>
            </a:extLst>
          </p:cNvPr>
          <p:cNvSpPr>
            <a:spLocks noGrp="1"/>
          </p:cNvSpPr>
          <p:nvPr>
            <p:ph type="body" idx="1"/>
          </p:nvPr>
        </p:nvSpPr>
        <p:spPr/>
        <p:txBody>
          <a:bodyPr/>
          <a:lstStyle/>
          <a:p>
            <a:r>
              <a:rPr lang="en-US" sz="4000" dirty="0"/>
              <a:t>Let’s discuss an analysis of the bias/variance decomposition of the </a:t>
            </a:r>
            <a:r>
              <a:rPr lang="en-US" sz="4000" dirty="0" err="1"/>
              <a:t>ExtraTrees</a:t>
            </a:r>
            <a:r>
              <a:rPr lang="en-US" sz="4000" dirty="0"/>
              <a:t> compared to standard decision trees.</a:t>
            </a:r>
          </a:p>
        </p:txBody>
      </p:sp>
      <p:sp>
        <p:nvSpPr>
          <p:cNvPr id="5" name="TextBox 4">
            <a:extLst>
              <a:ext uri="{FF2B5EF4-FFF2-40B4-BE49-F238E27FC236}">
                <a16:creationId xmlns:a16="http://schemas.microsoft.com/office/drawing/2014/main" id="{E71DD697-E583-4C4D-B0BA-FB7AED69BE35}"/>
              </a:ext>
            </a:extLst>
          </p:cNvPr>
          <p:cNvSpPr txBox="1"/>
          <p:nvPr/>
        </p:nvSpPr>
        <p:spPr>
          <a:xfrm>
            <a:off x="18682918" y="11578706"/>
            <a:ext cx="4722062" cy="646331"/>
          </a:xfrm>
          <a:prstGeom prst="rect">
            <a:avLst/>
          </a:prstGeom>
          <a:noFill/>
        </p:spPr>
        <p:txBody>
          <a:bodyPr wrap="square" rtlCol="0">
            <a:spAutoFit/>
          </a:bodyPr>
          <a:lstStyle/>
          <a:p>
            <a:r>
              <a:rPr lang="en-US" sz="3600" dirty="0"/>
              <a:t>From </a:t>
            </a:r>
            <a:r>
              <a:rPr lang="en-US" sz="3600" dirty="0">
                <a:hlinkClick r:id="rId4"/>
              </a:rPr>
              <a:t>Original Paper</a:t>
            </a:r>
            <a:r>
              <a:rPr lang="en-US" sz="3600" dirty="0"/>
              <a:t>.</a:t>
            </a:r>
          </a:p>
        </p:txBody>
      </p:sp>
      <p:sp>
        <p:nvSpPr>
          <p:cNvPr id="6" name="TextBox 5">
            <a:extLst>
              <a:ext uri="{FF2B5EF4-FFF2-40B4-BE49-F238E27FC236}">
                <a16:creationId xmlns:a16="http://schemas.microsoft.com/office/drawing/2014/main" id="{1D41673A-475F-1D42-A813-C0FF73A911AE}"/>
              </a:ext>
            </a:extLst>
          </p:cNvPr>
          <p:cNvSpPr txBox="1"/>
          <p:nvPr/>
        </p:nvSpPr>
        <p:spPr>
          <a:xfrm>
            <a:off x="496404" y="8635924"/>
            <a:ext cx="22628290" cy="32111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spcBef>
                <a:spcPts val="3000"/>
              </a:spcBef>
            </a:pPr>
            <a:r>
              <a:rPr lang="en-US" sz="3200" dirty="0" err="1">
                <a:solidFill>
                  <a:srgbClr val="373737"/>
                </a:solidFill>
                <a:latin typeface="Amazon Ember"/>
                <a:ea typeface="Amazon Ember"/>
                <a:cs typeface="Amazon Ember"/>
                <a:sym typeface="Amazon Ember"/>
              </a:rPr>
              <a:t>var</a:t>
            </a:r>
            <a:r>
              <a:rPr lang="en-US" sz="3200" baseline="-25000" dirty="0" err="1">
                <a:solidFill>
                  <a:srgbClr val="373737"/>
                </a:solidFill>
                <a:latin typeface="Amazon Ember"/>
                <a:ea typeface="Amazon Ember"/>
                <a:cs typeface="Amazon Ember"/>
                <a:sym typeface="Amazon Ember"/>
              </a:rPr>
              <a:t>LS</a:t>
            </a:r>
            <a:r>
              <a:rPr lang="en-US" sz="3200" dirty="0" err="1">
                <a:solidFill>
                  <a:srgbClr val="373737"/>
                </a:solidFill>
                <a:latin typeface="Amazon Ember"/>
                <a:ea typeface="Amazon Ember"/>
                <a:cs typeface="Amazon Ember"/>
                <a:sym typeface="Amazon Ember"/>
              </a:rPr>
              <a:t>E</a:t>
            </a:r>
            <a:r>
              <a:rPr lang="el-GR" sz="3200" baseline="-25000" dirty="0">
                <a:solidFill>
                  <a:srgbClr val="373737"/>
                </a:solidFill>
                <a:latin typeface="Amazon Ember"/>
                <a:ea typeface="Amazon Ember"/>
                <a:cs typeface="Amazon Ember"/>
                <a:sym typeface="Amazon Ember"/>
              </a:rPr>
              <a:t>ε|</a:t>
            </a:r>
            <a:r>
              <a:rPr lang="en-US" sz="3200" baseline="-25000" dirty="0">
                <a:solidFill>
                  <a:srgbClr val="373737"/>
                </a:solidFill>
                <a:latin typeface="Amazon Ember"/>
                <a:ea typeface="Amazon Ember"/>
                <a:cs typeface="Amazon Ember"/>
                <a:sym typeface="Amazon Ember"/>
              </a:rPr>
              <a:t>LS </a:t>
            </a:r>
            <a:r>
              <a:rPr lang="en-US" sz="3200" dirty="0">
                <a:solidFill>
                  <a:srgbClr val="373737"/>
                </a:solidFill>
                <a:latin typeface="Amazon Ember"/>
                <a:ea typeface="Amazon Ember"/>
                <a:cs typeface="Amazon Ember"/>
                <a:sym typeface="Amazon Ember"/>
              </a:rPr>
              <a:t> </a:t>
            </a:r>
            <a:r>
              <a:rPr lang="en-US" sz="3200" b="0" dirty="0">
                <a:solidFill>
                  <a:srgbClr val="373737"/>
                </a:solidFill>
                <a:latin typeface="Amazon Ember"/>
                <a:ea typeface="Amazon Ember"/>
                <a:cs typeface="Amazon Ember"/>
                <a:sym typeface="Amazon Ember"/>
              </a:rPr>
              <a:t>is the variance with respect to the learning set randomness of the average prediction according to </a:t>
            </a:r>
            <a:r>
              <a:rPr lang="el-GR" sz="3200" b="0" dirty="0">
                <a:solidFill>
                  <a:srgbClr val="373737"/>
                </a:solidFill>
                <a:latin typeface="Amazon Ember"/>
                <a:ea typeface="Amazon Ember"/>
                <a:cs typeface="Amazon Ember"/>
                <a:sym typeface="Amazon Ember"/>
              </a:rPr>
              <a:t>ε. </a:t>
            </a:r>
            <a:r>
              <a:rPr lang="en-US" sz="3200" b="0" dirty="0">
                <a:solidFill>
                  <a:srgbClr val="373737"/>
                </a:solidFill>
                <a:latin typeface="Amazon Ember"/>
                <a:ea typeface="Amazon Ember"/>
                <a:cs typeface="Amazon Ember"/>
                <a:sym typeface="Amazon Ember"/>
              </a:rPr>
              <a:t>It measures the dependence of the model on the learning sample, independently of </a:t>
            </a:r>
            <a:r>
              <a:rPr lang="el-GR" sz="3200" b="0" dirty="0">
                <a:solidFill>
                  <a:srgbClr val="373737"/>
                </a:solidFill>
                <a:latin typeface="Amazon Ember"/>
                <a:ea typeface="Amazon Ember"/>
                <a:cs typeface="Amazon Ember"/>
                <a:sym typeface="Amazon Ember"/>
              </a:rPr>
              <a:t>ε</a:t>
            </a:r>
            <a:endParaRPr lang="en-US" sz="3200" b="0" dirty="0">
              <a:solidFill>
                <a:srgbClr val="373737"/>
              </a:solidFill>
              <a:latin typeface="Amazon Ember"/>
              <a:ea typeface="Amazon Ember"/>
              <a:cs typeface="Amazon Ember"/>
              <a:sym typeface="Amazon Ember"/>
            </a:endParaRPr>
          </a:p>
          <a:p>
            <a:pPr algn="l">
              <a:spcBef>
                <a:spcPts val="3000"/>
              </a:spcBef>
            </a:pPr>
            <a:r>
              <a:rPr lang="en-US" sz="3200" dirty="0" err="1">
                <a:solidFill>
                  <a:srgbClr val="373737"/>
                </a:solidFill>
                <a:latin typeface="Amazon Ember"/>
                <a:ea typeface="Amazon Ember"/>
                <a:cs typeface="Amazon Ember"/>
              </a:rPr>
              <a:t>E</a:t>
            </a:r>
            <a:r>
              <a:rPr lang="en-US" sz="3200" baseline="-25000" dirty="0" err="1">
                <a:solidFill>
                  <a:srgbClr val="373737"/>
                </a:solidFill>
                <a:latin typeface="Amazon Ember"/>
                <a:ea typeface="Amazon Ember"/>
                <a:cs typeface="Amazon Ember"/>
              </a:rPr>
              <a:t>LS</a:t>
            </a:r>
            <a:r>
              <a:rPr lang="en-US" sz="3200" dirty="0" err="1">
                <a:solidFill>
                  <a:srgbClr val="373737"/>
                </a:solidFill>
                <a:latin typeface="Amazon Ember"/>
                <a:ea typeface="Amazon Ember"/>
                <a:cs typeface="Amazon Ember"/>
              </a:rPr>
              <a:t>var</a:t>
            </a:r>
            <a:r>
              <a:rPr lang="el-GR" sz="3200" baseline="-25000" dirty="0">
                <a:solidFill>
                  <a:srgbClr val="373737"/>
                </a:solidFill>
                <a:latin typeface="Amazon Ember"/>
                <a:ea typeface="Amazon Ember"/>
                <a:cs typeface="Amazon Ember"/>
              </a:rPr>
              <a:t>ε|</a:t>
            </a:r>
            <a:r>
              <a:rPr lang="en-US" sz="3200" baseline="-25000" dirty="0">
                <a:solidFill>
                  <a:srgbClr val="373737"/>
                </a:solidFill>
                <a:latin typeface="Amazon Ember"/>
                <a:ea typeface="Amazon Ember"/>
                <a:cs typeface="Amazon Ember"/>
              </a:rPr>
              <a:t>LS</a:t>
            </a:r>
            <a:r>
              <a:rPr lang="en-US" sz="3200" dirty="0">
                <a:solidFill>
                  <a:srgbClr val="373737"/>
                </a:solidFill>
                <a:latin typeface="Amazon Ember"/>
                <a:ea typeface="Amazon Ember"/>
                <a:cs typeface="Amazon Ember"/>
              </a:rPr>
              <a:t> </a:t>
            </a:r>
            <a:r>
              <a:rPr lang="en-US" sz="3200" b="0" dirty="0">
                <a:solidFill>
                  <a:srgbClr val="373737"/>
                </a:solidFill>
                <a:latin typeface="Amazon Ember"/>
                <a:ea typeface="Amazon Ember"/>
                <a:cs typeface="Amazon Ember"/>
              </a:rPr>
              <a:t> is the expectation over all learning sets of the variance of the prediction with respect to </a:t>
            </a:r>
            <a:r>
              <a:rPr lang="el-GR" sz="3200" b="0" dirty="0">
                <a:solidFill>
                  <a:srgbClr val="373737"/>
                </a:solidFill>
                <a:latin typeface="Amazon Ember"/>
                <a:ea typeface="Amazon Ember"/>
                <a:cs typeface="Amazon Ember"/>
              </a:rPr>
              <a:t>ε. </a:t>
            </a:r>
            <a:r>
              <a:rPr lang="en-US" sz="3200" b="0" dirty="0">
                <a:solidFill>
                  <a:srgbClr val="373737"/>
                </a:solidFill>
                <a:latin typeface="Amazon Ember"/>
                <a:ea typeface="Amazon Ember"/>
                <a:cs typeface="Amazon Ember"/>
              </a:rPr>
              <a:t>It measures the strength of the randomization </a:t>
            </a:r>
            <a:r>
              <a:rPr lang="el-GR" sz="3200" b="0" dirty="0">
                <a:solidFill>
                  <a:srgbClr val="373737"/>
                </a:solidFill>
                <a:latin typeface="Amazon Ember"/>
                <a:ea typeface="Amazon Ember"/>
                <a:cs typeface="Amazon Ember"/>
              </a:rPr>
              <a:t>ε</a:t>
            </a:r>
            <a:endParaRPr lang="en-US" sz="3200" b="0" dirty="0">
              <a:solidFill>
                <a:srgbClr val="373737"/>
              </a:solidFill>
              <a:latin typeface="Amazon Ember"/>
              <a:ea typeface="Amazon Ember"/>
              <a:cs typeface="Amazon Ember"/>
              <a:sym typeface="Amazon Ember"/>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cxnSp>
        <p:nvCxnSpPr>
          <p:cNvPr id="8" name="Straight Connector 7">
            <a:extLst>
              <a:ext uri="{FF2B5EF4-FFF2-40B4-BE49-F238E27FC236}">
                <a16:creationId xmlns:a16="http://schemas.microsoft.com/office/drawing/2014/main" id="{0F1FB111-8714-9A4C-850A-9697B902DA2F}"/>
              </a:ext>
            </a:extLst>
          </p:cNvPr>
          <p:cNvCxnSpPr/>
          <p:nvPr/>
        </p:nvCxnSpPr>
        <p:spPr>
          <a:xfrm flipH="1">
            <a:off x="11338560" y="5355771"/>
            <a:ext cx="1619794" cy="888275"/>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0" name="Straight Connector 9">
            <a:extLst>
              <a:ext uri="{FF2B5EF4-FFF2-40B4-BE49-F238E27FC236}">
                <a16:creationId xmlns:a16="http://schemas.microsoft.com/office/drawing/2014/main" id="{C0B418F5-591A-684D-A1FF-9D65D067DF0D}"/>
              </a:ext>
            </a:extLst>
          </p:cNvPr>
          <p:cNvCxnSpPr/>
          <p:nvPr/>
        </p:nvCxnSpPr>
        <p:spPr>
          <a:xfrm>
            <a:off x="12984480" y="5329646"/>
            <a:ext cx="1593669" cy="91440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A554CE0F-F7C7-4D42-B492-5A80902D652A}"/>
              </a:ext>
            </a:extLst>
          </p:cNvPr>
          <p:cNvSpPr txBox="1"/>
          <p:nvPr/>
        </p:nvSpPr>
        <p:spPr>
          <a:xfrm>
            <a:off x="9039499" y="6858000"/>
            <a:ext cx="2534194"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Var due to dataset </a:t>
            </a:r>
            <a:r>
              <a:rPr kumimoji="0" lang="en-US" sz="2400" b="0" i="0" u="none" strike="noStrike" cap="none" spc="0" normalizeH="0" baseline="0" dirty="0" err="1">
                <a:ln>
                  <a:noFill/>
                </a:ln>
                <a:solidFill>
                  <a:srgbClr val="000000"/>
                </a:solidFill>
                <a:effectLst/>
                <a:uFillTx/>
                <a:latin typeface="Helvetica Neue"/>
                <a:ea typeface="Helvetica Neue"/>
                <a:cs typeface="Helvetica Neue"/>
                <a:sym typeface="Helvetica Neue"/>
              </a:rPr>
              <a:t>fluct</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a:t>
            </a:r>
          </a:p>
        </p:txBody>
      </p:sp>
      <p:sp>
        <p:nvSpPr>
          <p:cNvPr id="12" name="TextBox 11">
            <a:extLst>
              <a:ext uri="{FF2B5EF4-FFF2-40B4-BE49-F238E27FC236}">
                <a16:creationId xmlns:a16="http://schemas.microsoft.com/office/drawing/2014/main" id="{5EA5D6AC-1D54-3F43-A41F-D07B340609E3}"/>
              </a:ext>
            </a:extLst>
          </p:cNvPr>
          <p:cNvSpPr txBox="1"/>
          <p:nvPr/>
        </p:nvSpPr>
        <p:spPr>
          <a:xfrm>
            <a:off x="11717383" y="6905706"/>
            <a:ext cx="2534194"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Var due to added randomness.</a:t>
            </a:r>
          </a:p>
        </p:txBody>
      </p:sp>
    </p:spTree>
    <p:extLst>
      <p:ext uri="{BB962C8B-B14F-4D97-AF65-F5344CB8AC3E}">
        <p14:creationId xmlns:p14="http://schemas.microsoft.com/office/powerpoint/2010/main" val="800454027"/>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18FFC-6744-DF44-8503-1567B27D1562}"/>
              </a:ext>
            </a:extLst>
          </p:cNvPr>
          <p:cNvSpPr>
            <a:spLocks noGrp="1"/>
          </p:cNvSpPr>
          <p:nvPr>
            <p:ph type="title"/>
          </p:nvPr>
        </p:nvSpPr>
        <p:spPr/>
        <p:txBody>
          <a:bodyPr/>
          <a:lstStyle/>
          <a:p>
            <a:r>
              <a:rPr lang="en-US" dirty="0"/>
              <a:t>Understanding what we observed</a:t>
            </a:r>
          </a:p>
        </p:txBody>
      </p:sp>
      <p:sp>
        <p:nvSpPr>
          <p:cNvPr id="3" name="Text Placeholder 2">
            <a:extLst>
              <a:ext uri="{FF2B5EF4-FFF2-40B4-BE49-F238E27FC236}">
                <a16:creationId xmlns:a16="http://schemas.microsoft.com/office/drawing/2014/main" id="{F9A45BCF-88A6-0C47-8EF9-D508009795DE}"/>
              </a:ext>
            </a:extLst>
          </p:cNvPr>
          <p:cNvSpPr>
            <a:spLocks noGrp="1"/>
          </p:cNvSpPr>
          <p:nvPr>
            <p:ph type="body" idx="1"/>
          </p:nvPr>
        </p:nvSpPr>
        <p:spPr/>
        <p:txBody>
          <a:bodyPr/>
          <a:lstStyle/>
          <a:p>
            <a:r>
              <a:rPr lang="en-US" sz="4400" dirty="0"/>
              <a:t>This can indeed be seen to be the case in practice (and you’ll do so on the homework)</a:t>
            </a:r>
          </a:p>
          <a:p>
            <a:r>
              <a:rPr lang="en-US" sz="4400" dirty="0"/>
              <a:t>If you deal with synthetic data (which is practically infinite, notice that you can actually estimate all these components of bias and variance </a:t>
            </a:r>
            <a:r>
              <a:rPr lang="en-US" sz="4400" b="1" dirty="0">
                <a:solidFill>
                  <a:schemeClr val="tx1"/>
                </a:solidFill>
              </a:rPr>
              <a:t>directly</a:t>
            </a:r>
            <a:r>
              <a:rPr lang="en-US" sz="4400" dirty="0"/>
              <a:t>!</a:t>
            </a:r>
          </a:p>
        </p:txBody>
      </p:sp>
    </p:spTree>
    <p:extLst>
      <p:ext uri="{BB962C8B-B14F-4D97-AF65-F5344CB8AC3E}">
        <p14:creationId xmlns:p14="http://schemas.microsoft.com/office/powerpoint/2010/main" val="4000136795"/>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18FFC-6744-DF44-8503-1567B27D1562}"/>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F9A45BCF-88A6-0C47-8EF9-D508009795DE}"/>
              </a:ext>
            </a:extLst>
          </p:cNvPr>
          <p:cNvSpPr>
            <a:spLocks noGrp="1"/>
          </p:cNvSpPr>
          <p:nvPr>
            <p:ph type="body" idx="1"/>
          </p:nvPr>
        </p:nvSpPr>
        <p:spPr/>
        <p:txBody>
          <a:bodyPr/>
          <a:lstStyle/>
          <a:p>
            <a:pPr marL="571500" indent="-571500">
              <a:buFont typeface="Arial" panose="020B0604020202020204" pitchFamily="34" charset="0"/>
              <a:buChar char="•"/>
            </a:pPr>
            <a:r>
              <a:rPr lang="en-US" sz="4400" dirty="0">
                <a:solidFill>
                  <a:schemeClr val="tx1"/>
                </a:solidFill>
              </a:rPr>
              <a:t>Class review</a:t>
            </a:r>
          </a:p>
          <a:p>
            <a:pPr marL="571500" indent="-571500">
              <a:buFont typeface="Arial" panose="020B0604020202020204" pitchFamily="34" charset="0"/>
              <a:buChar char="•"/>
            </a:pPr>
            <a:r>
              <a:rPr lang="en-US" sz="4400" dirty="0">
                <a:solidFill>
                  <a:schemeClr val="tx1"/>
                </a:solidFill>
              </a:rPr>
              <a:t>The Bias-Variance Trade-off</a:t>
            </a:r>
          </a:p>
          <a:p>
            <a:pPr marL="571500" indent="-571500">
              <a:buFont typeface="Arial" panose="020B0604020202020204" pitchFamily="34" charset="0"/>
              <a:buChar char="•"/>
            </a:pPr>
            <a:r>
              <a:rPr lang="en-US" sz="4400" dirty="0">
                <a:solidFill>
                  <a:schemeClr val="tx1"/>
                </a:solidFill>
              </a:rPr>
              <a:t>Generalizations of the Bias-Variance Trade-off</a:t>
            </a:r>
          </a:p>
          <a:p>
            <a:pPr marL="571500" indent="-571500">
              <a:buFont typeface="Arial" panose="020B0604020202020204" pitchFamily="34" charset="0"/>
              <a:buChar char="•"/>
            </a:pPr>
            <a:r>
              <a:rPr lang="en-US" sz="4400" dirty="0">
                <a:solidFill>
                  <a:schemeClr val="tx1"/>
                </a:solidFill>
              </a:rPr>
              <a:t>The </a:t>
            </a:r>
            <a:r>
              <a:rPr lang="en-US" sz="4400" dirty="0" err="1">
                <a:solidFill>
                  <a:schemeClr val="tx1"/>
                </a:solidFill>
              </a:rPr>
              <a:t>ExtraTrees</a:t>
            </a:r>
            <a:r>
              <a:rPr lang="en-US" sz="4400" dirty="0">
                <a:solidFill>
                  <a:schemeClr val="tx1"/>
                </a:solidFill>
              </a:rPr>
              <a:t> Algorithm</a:t>
            </a:r>
          </a:p>
          <a:p>
            <a:pPr marL="571500" indent="-571500">
              <a:buFont typeface="Arial" panose="020B0604020202020204" pitchFamily="34" charset="0"/>
              <a:buChar char="•"/>
            </a:pPr>
            <a:r>
              <a:rPr lang="en-US" sz="4400" b="1" dirty="0">
                <a:solidFill>
                  <a:schemeClr val="accent3"/>
                </a:solidFill>
              </a:rPr>
              <a:t>Interface in </a:t>
            </a:r>
            <a:r>
              <a:rPr lang="en-US" sz="4400" b="1" dirty="0" err="1">
                <a:solidFill>
                  <a:schemeClr val="accent3"/>
                </a:solidFill>
              </a:rPr>
              <a:t>sklearn</a:t>
            </a:r>
            <a:endParaRPr lang="en-US" sz="4400" b="1" dirty="0">
              <a:solidFill>
                <a:schemeClr val="accent3"/>
              </a:solidFill>
            </a:endParaRPr>
          </a:p>
          <a:p>
            <a:pPr marL="571500" indent="-571500">
              <a:buFont typeface="Arial" panose="020B0604020202020204" pitchFamily="34" charset="0"/>
              <a:buChar char="•"/>
            </a:pPr>
            <a:r>
              <a:rPr lang="en-US" sz="4400" dirty="0">
                <a:solidFill>
                  <a:schemeClr val="tx1"/>
                </a:solidFill>
              </a:rPr>
              <a:t>Conclusions</a:t>
            </a:r>
          </a:p>
        </p:txBody>
      </p:sp>
    </p:spTree>
    <p:extLst>
      <p:ext uri="{BB962C8B-B14F-4D97-AF65-F5344CB8AC3E}">
        <p14:creationId xmlns:p14="http://schemas.microsoft.com/office/powerpoint/2010/main" val="778644901"/>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FDD90-411D-3043-8DE1-47895696DEE1}"/>
              </a:ext>
            </a:extLst>
          </p:cNvPr>
          <p:cNvSpPr>
            <a:spLocks noGrp="1"/>
          </p:cNvSpPr>
          <p:nvPr>
            <p:ph type="title"/>
          </p:nvPr>
        </p:nvSpPr>
        <p:spPr/>
        <p:txBody>
          <a:bodyPr/>
          <a:lstStyle/>
          <a:p>
            <a:r>
              <a:rPr lang="en-US" dirty="0" err="1">
                <a:latin typeface="Consolas" panose="020B0609020204030204" pitchFamily="49" charset="0"/>
                <a:cs typeface="Consolas" panose="020B0609020204030204" pitchFamily="49" charset="0"/>
              </a:rPr>
              <a:t>Sklearn</a:t>
            </a:r>
            <a:r>
              <a:rPr lang="en-US" dirty="0"/>
              <a:t> </a:t>
            </a:r>
            <a:r>
              <a:rPr lang="en-US" dirty="0" err="1"/>
              <a:t>ExtraTrees</a:t>
            </a:r>
            <a:endParaRPr lang="en-US" dirty="0"/>
          </a:p>
        </p:txBody>
      </p:sp>
      <p:sp>
        <p:nvSpPr>
          <p:cNvPr id="3" name="Text Placeholder 2">
            <a:extLst>
              <a:ext uri="{FF2B5EF4-FFF2-40B4-BE49-F238E27FC236}">
                <a16:creationId xmlns:a16="http://schemas.microsoft.com/office/drawing/2014/main" id="{C2F6118C-D3EF-BB42-ABAF-C46862BE2784}"/>
              </a:ext>
            </a:extLst>
          </p:cNvPr>
          <p:cNvSpPr>
            <a:spLocks noGrp="1"/>
          </p:cNvSpPr>
          <p:nvPr>
            <p:ph type="body" idx="1"/>
          </p:nvPr>
        </p:nvSpPr>
        <p:spPr/>
        <p:txBody>
          <a:bodyPr/>
          <a:lstStyle/>
          <a:p>
            <a:r>
              <a:rPr lang="en-US" sz="4000" dirty="0"/>
              <a:t>The interface in </a:t>
            </a:r>
            <a:r>
              <a:rPr lang="en-US" sz="4000" dirty="0" err="1"/>
              <a:t>sklearn</a:t>
            </a:r>
            <a:r>
              <a:rPr lang="en-US" sz="4000" dirty="0"/>
              <a:t> for </a:t>
            </a:r>
            <a:r>
              <a:rPr lang="en-US" sz="4000" dirty="0" err="1"/>
              <a:t>ExtraTrees</a:t>
            </a:r>
            <a:r>
              <a:rPr lang="en-US" sz="4000" dirty="0"/>
              <a:t> matches with everything else you’ve seen before</a:t>
            </a:r>
          </a:p>
          <a:p>
            <a:pPr marL="0" indent="0">
              <a:buNone/>
            </a:pPr>
            <a:r>
              <a:rPr lang="en-US" sz="4400" b="1" dirty="0" err="1">
                <a:solidFill>
                  <a:schemeClr val="tx1"/>
                </a:solidFill>
                <a:latin typeface="Consolas" panose="020B0609020204030204" pitchFamily="49" charset="0"/>
                <a:cs typeface="Consolas" panose="020B0609020204030204" pitchFamily="49" charset="0"/>
              </a:rPr>
              <a:t>ExtraTreesClassifier</a:t>
            </a:r>
            <a:r>
              <a:rPr lang="en-US" sz="4400" dirty="0">
                <a:latin typeface="Consolas" panose="020B0609020204030204" pitchFamily="49" charset="0"/>
                <a:cs typeface="Consolas" panose="020B0609020204030204" pitchFamily="49" charset="0"/>
              </a:rPr>
              <a:t>(</a:t>
            </a:r>
            <a:r>
              <a:rPr lang="en-US" sz="4400" i="1" dirty="0" err="1">
                <a:latin typeface="Consolas" panose="020B0609020204030204" pitchFamily="49" charset="0"/>
                <a:cs typeface="Consolas" panose="020B0609020204030204" pitchFamily="49" charset="0"/>
              </a:rPr>
              <a:t>n_estimators</a:t>
            </a:r>
            <a:r>
              <a:rPr lang="en-US" sz="4400" i="1" dirty="0">
                <a:latin typeface="Consolas" panose="020B0609020204030204" pitchFamily="49" charset="0"/>
                <a:cs typeface="Consolas" panose="020B0609020204030204" pitchFamily="49" charset="0"/>
              </a:rPr>
              <a:t>=10</a:t>
            </a:r>
            <a:r>
              <a:rPr lang="en-US" sz="4400" dirty="0">
                <a:latin typeface="Consolas" panose="020B0609020204030204" pitchFamily="49" charset="0"/>
                <a:cs typeface="Consolas" panose="020B0609020204030204" pitchFamily="49" charset="0"/>
              </a:rPr>
              <a:t>, </a:t>
            </a:r>
            <a:r>
              <a:rPr lang="en-US" sz="4400" i="1" dirty="0">
                <a:latin typeface="Consolas" panose="020B0609020204030204" pitchFamily="49" charset="0"/>
                <a:cs typeface="Consolas" panose="020B0609020204030204" pitchFamily="49" charset="0"/>
              </a:rPr>
              <a:t>criterion=‘</a:t>
            </a:r>
            <a:r>
              <a:rPr lang="en-US" sz="4400" i="1" dirty="0" err="1">
                <a:latin typeface="Consolas" panose="020B0609020204030204" pitchFamily="49" charset="0"/>
                <a:cs typeface="Consolas" panose="020B0609020204030204" pitchFamily="49" charset="0"/>
              </a:rPr>
              <a:t>gini</a:t>
            </a:r>
            <a:r>
              <a:rPr lang="en-US" sz="4400" i="1" dirty="0">
                <a:latin typeface="Consolas" panose="020B0609020204030204" pitchFamily="49" charset="0"/>
                <a:cs typeface="Consolas" panose="020B0609020204030204" pitchFamily="49" charset="0"/>
              </a:rPr>
              <a:t>’</a:t>
            </a:r>
            <a:r>
              <a:rPr lang="en-US" sz="4400" dirty="0">
                <a:latin typeface="Consolas" panose="020B0609020204030204" pitchFamily="49" charset="0"/>
                <a:cs typeface="Consolas" panose="020B0609020204030204" pitchFamily="49" charset="0"/>
              </a:rPr>
              <a:t>, </a:t>
            </a:r>
            <a:r>
              <a:rPr lang="en-US" sz="4400" i="1" dirty="0" err="1">
                <a:latin typeface="Consolas" panose="020B0609020204030204" pitchFamily="49" charset="0"/>
                <a:cs typeface="Consolas" panose="020B0609020204030204" pitchFamily="49" charset="0"/>
              </a:rPr>
              <a:t>max_depth</a:t>
            </a:r>
            <a:r>
              <a:rPr lang="en-US" sz="4400" i="1" dirty="0">
                <a:latin typeface="Consolas" panose="020B0609020204030204" pitchFamily="49" charset="0"/>
                <a:cs typeface="Consolas" panose="020B0609020204030204" pitchFamily="49" charset="0"/>
              </a:rPr>
              <a:t>=None</a:t>
            </a:r>
            <a:r>
              <a:rPr lang="en-US" sz="4400" dirty="0">
                <a:latin typeface="Consolas" panose="020B0609020204030204" pitchFamily="49" charset="0"/>
                <a:cs typeface="Consolas" panose="020B0609020204030204" pitchFamily="49" charset="0"/>
              </a:rPr>
              <a:t>, </a:t>
            </a:r>
            <a:r>
              <a:rPr lang="en-US" sz="4400" i="1" dirty="0" err="1">
                <a:latin typeface="Consolas" panose="020B0609020204030204" pitchFamily="49" charset="0"/>
                <a:cs typeface="Consolas" panose="020B0609020204030204" pitchFamily="49" charset="0"/>
              </a:rPr>
              <a:t>random_state</a:t>
            </a:r>
            <a:r>
              <a:rPr lang="en-US" sz="4400" i="1" dirty="0">
                <a:latin typeface="Consolas" panose="020B0609020204030204" pitchFamily="49" charset="0"/>
                <a:cs typeface="Consolas" panose="020B0609020204030204" pitchFamily="49" charset="0"/>
              </a:rPr>
              <a:t>=None</a:t>
            </a:r>
            <a:r>
              <a:rPr lang="en-US" sz="4400" dirty="0">
                <a:latin typeface="Consolas" panose="020B0609020204030204" pitchFamily="49" charset="0"/>
                <a:cs typeface="Consolas" panose="020B0609020204030204" pitchFamily="49" charset="0"/>
              </a:rPr>
              <a:t>)</a:t>
            </a:r>
          </a:p>
          <a:p>
            <a:pPr marL="0" indent="0">
              <a:buNone/>
            </a:pPr>
            <a:endParaRPr lang="en-US" sz="4400" dirty="0">
              <a:latin typeface="Consolas" panose="020B0609020204030204" pitchFamily="49" charset="0"/>
              <a:cs typeface="Consolas" panose="020B0609020204030204" pitchFamily="49" charset="0"/>
            </a:endParaRPr>
          </a:p>
          <a:p>
            <a:r>
              <a:rPr lang="en-US" sz="4000" dirty="0">
                <a:latin typeface="Amazon Ember" panose="020B0603020204020204" pitchFamily="34" charset="0"/>
                <a:ea typeface="Amazon Ember" panose="020B0603020204020204" pitchFamily="34" charset="0"/>
                <a:cs typeface="Amazon Ember" panose="020B0603020204020204" pitchFamily="34" charset="0"/>
              </a:rPr>
              <a:t>I’ve suppressed most of the options, but I wanted to point out a few:</a:t>
            </a:r>
          </a:p>
          <a:p>
            <a:pPr lvl="1"/>
            <a:r>
              <a:rPr lang="en-US" sz="4000" dirty="0" err="1">
                <a:latin typeface="Amazon Ember" panose="020B0603020204020204" pitchFamily="34" charset="0"/>
                <a:ea typeface="Amazon Ember" panose="020B0603020204020204" pitchFamily="34" charset="0"/>
                <a:cs typeface="Amazon Ember" panose="020B0603020204020204" pitchFamily="34" charset="0"/>
              </a:rPr>
              <a:t>n_estimators</a:t>
            </a:r>
            <a:r>
              <a:rPr lang="en-US" sz="4000" dirty="0">
                <a:latin typeface="Amazon Ember" panose="020B0603020204020204" pitchFamily="34" charset="0"/>
                <a:ea typeface="Amazon Ember" panose="020B0603020204020204" pitchFamily="34" charset="0"/>
                <a:cs typeface="Amazon Ember" panose="020B0603020204020204" pitchFamily="34" charset="0"/>
              </a:rPr>
              <a:t> controls the number of random trees you learn</a:t>
            </a:r>
          </a:p>
          <a:p>
            <a:pPr lvl="1"/>
            <a:r>
              <a:rPr lang="en-US" sz="4000" dirty="0">
                <a:latin typeface="Amazon Ember" panose="020B0603020204020204" pitchFamily="34" charset="0"/>
                <a:ea typeface="Amazon Ember" panose="020B0603020204020204" pitchFamily="34" charset="0"/>
                <a:cs typeface="Amazon Ember" panose="020B0603020204020204" pitchFamily="34" charset="0"/>
              </a:rPr>
              <a:t>All of the standard options like the splitting criterion and the </a:t>
            </a:r>
            <a:r>
              <a:rPr lang="en-US" sz="4000" dirty="0" err="1">
                <a:latin typeface="Amazon Ember" panose="020B0603020204020204" pitchFamily="34" charset="0"/>
                <a:ea typeface="Amazon Ember" panose="020B0603020204020204" pitchFamily="34" charset="0"/>
                <a:cs typeface="Amazon Ember" panose="020B0603020204020204" pitchFamily="34" charset="0"/>
              </a:rPr>
              <a:t>max_depth</a:t>
            </a:r>
            <a:r>
              <a:rPr lang="en-US" sz="4000" dirty="0">
                <a:latin typeface="Amazon Ember" panose="020B0603020204020204" pitchFamily="34" charset="0"/>
                <a:ea typeface="Amazon Ember" panose="020B0603020204020204" pitchFamily="34" charset="0"/>
                <a:cs typeface="Amazon Ember" panose="020B0603020204020204" pitchFamily="34" charset="0"/>
              </a:rPr>
              <a:t> are still included.</a:t>
            </a:r>
          </a:p>
          <a:p>
            <a:pPr lvl="1"/>
            <a:r>
              <a:rPr lang="en-US" sz="4000" dirty="0">
                <a:latin typeface="Amazon Ember" panose="020B0603020204020204" pitchFamily="34" charset="0"/>
                <a:ea typeface="Amazon Ember" panose="020B0603020204020204" pitchFamily="34" charset="0"/>
                <a:cs typeface="Amazon Ember" panose="020B0603020204020204" pitchFamily="34" charset="0"/>
              </a:rPr>
              <a:t>Now you can specify a </a:t>
            </a:r>
            <a:r>
              <a:rPr lang="en-US" sz="4000" dirty="0" err="1">
                <a:latin typeface="Amazon Ember" panose="020B0603020204020204" pitchFamily="34" charset="0"/>
                <a:ea typeface="Amazon Ember" panose="020B0603020204020204" pitchFamily="34" charset="0"/>
                <a:cs typeface="Amazon Ember" panose="020B0603020204020204" pitchFamily="34" charset="0"/>
              </a:rPr>
              <a:t>random_state</a:t>
            </a:r>
            <a:r>
              <a:rPr lang="en-US" sz="4000" dirty="0">
                <a:latin typeface="Amazon Ember" panose="020B0603020204020204" pitchFamily="34" charset="0"/>
                <a:ea typeface="Amazon Ember" panose="020B0603020204020204" pitchFamily="34" charset="0"/>
                <a:cs typeface="Amazon Ember" panose="020B0603020204020204" pitchFamily="34" charset="0"/>
              </a:rPr>
              <a:t> for repeatability of the learned model.</a:t>
            </a:r>
          </a:p>
          <a:p>
            <a:r>
              <a:rPr lang="en-US" sz="4000" i="1" dirty="0">
                <a:latin typeface="Amazon Ember" panose="020B0603020204020204" pitchFamily="34" charset="0"/>
                <a:ea typeface="Amazon Ember" panose="020B0603020204020204" pitchFamily="34" charset="0"/>
                <a:cs typeface="Amazon Ember" panose="020B0603020204020204" pitchFamily="34" charset="0"/>
              </a:rPr>
              <a:t>Note</a:t>
            </a:r>
            <a:r>
              <a:rPr lang="en-US" sz="4000" dirty="0">
                <a:latin typeface="Amazon Ember" panose="020B0603020204020204" pitchFamily="34" charset="0"/>
                <a:ea typeface="Amazon Ember" panose="020B0603020204020204" pitchFamily="34" charset="0"/>
                <a:cs typeface="Amazon Ember" panose="020B0603020204020204" pitchFamily="34" charset="0"/>
              </a:rPr>
              <a:t>: there is no control on the number of random choices, they do one per feature.</a:t>
            </a:r>
          </a:p>
        </p:txBody>
      </p:sp>
    </p:spTree>
    <p:extLst>
      <p:ext uri="{BB962C8B-B14F-4D97-AF65-F5344CB8AC3E}">
        <p14:creationId xmlns:p14="http://schemas.microsoft.com/office/powerpoint/2010/main" val="1396156857"/>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18FFC-6744-DF44-8503-1567B27D1562}"/>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F9A45BCF-88A6-0C47-8EF9-D508009795DE}"/>
              </a:ext>
            </a:extLst>
          </p:cNvPr>
          <p:cNvSpPr>
            <a:spLocks noGrp="1"/>
          </p:cNvSpPr>
          <p:nvPr>
            <p:ph type="body" idx="1"/>
          </p:nvPr>
        </p:nvSpPr>
        <p:spPr/>
        <p:txBody>
          <a:bodyPr/>
          <a:lstStyle/>
          <a:p>
            <a:pPr marL="571500" indent="-571500">
              <a:buFont typeface="Arial" panose="020B0604020202020204" pitchFamily="34" charset="0"/>
              <a:buChar char="•"/>
            </a:pPr>
            <a:r>
              <a:rPr lang="en-US" sz="4400" dirty="0">
                <a:solidFill>
                  <a:schemeClr val="tx1"/>
                </a:solidFill>
              </a:rPr>
              <a:t>Class review</a:t>
            </a:r>
          </a:p>
          <a:p>
            <a:pPr marL="571500" indent="-571500">
              <a:buFont typeface="Arial" panose="020B0604020202020204" pitchFamily="34" charset="0"/>
              <a:buChar char="•"/>
            </a:pPr>
            <a:r>
              <a:rPr lang="en-US" sz="4400" dirty="0">
                <a:solidFill>
                  <a:schemeClr val="tx1"/>
                </a:solidFill>
              </a:rPr>
              <a:t>The Bias-Variance Trade-off</a:t>
            </a:r>
          </a:p>
          <a:p>
            <a:pPr marL="571500" indent="-571500">
              <a:buFont typeface="Arial" panose="020B0604020202020204" pitchFamily="34" charset="0"/>
              <a:buChar char="•"/>
            </a:pPr>
            <a:r>
              <a:rPr lang="en-US" sz="4400" dirty="0">
                <a:solidFill>
                  <a:schemeClr val="tx1"/>
                </a:solidFill>
              </a:rPr>
              <a:t>Generalizations of the Bias-Variance Trade-off</a:t>
            </a:r>
          </a:p>
          <a:p>
            <a:pPr marL="571500" indent="-571500">
              <a:buFont typeface="Arial" panose="020B0604020202020204" pitchFamily="34" charset="0"/>
              <a:buChar char="•"/>
            </a:pPr>
            <a:r>
              <a:rPr lang="en-US" sz="4400" dirty="0">
                <a:solidFill>
                  <a:schemeClr val="tx1"/>
                </a:solidFill>
              </a:rPr>
              <a:t>The </a:t>
            </a:r>
            <a:r>
              <a:rPr lang="en-US" sz="4400" dirty="0" err="1">
                <a:solidFill>
                  <a:schemeClr val="tx1"/>
                </a:solidFill>
              </a:rPr>
              <a:t>ExtraTrees</a:t>
            </a:r>
            <a:r>
              <a:rPr lang="en-US" sz="4400" dirty="0">
                <a:solidFill>
                  <a:schemeClr val="tx1"/>
                </a:solidFill>
              </a:rPr>
              <a:t> Algorithm</a:t>
            </a:r>
          </a:p>
          <a:p>
            <a:pPr marL="571500" indent="-571500">
              <a:buFont typeface="Arial" panose="020B0604020202020204" pitchFamily="34" charset="0"/>
              <a:buChar char="•"/>
            </a:pPr>
            <a:r>
              <a:rPr lang="en-US" sz="4400" dirty="0">
                <a:solidFill>
                  <a:schemeClr val="tx1"/>
                </a:solidFill>
              </a:rPr>
              <a:t>Interface in </a:t>
            </a:r>
            <a:r>
              <a:rPr lang="en-US" sz="4400" dirty="0" err="1">
                <a:solidFill>
                  <a:schemeClr val="tx1"/>
                </a:solidFill>
              </a:rPr>
              <a:t>sklearn</a:t>
            </a:r>
            <a:endParaRPr lang="en-US" sz="4400" dirty="0">
              <a:solidFill>
                <a:schemeClr val="tx1"/>
              </a:solidFill>
            </a:endParaRPr>
          </a:p>
          <a:p>
            <a:pPr marL="571500" indent="-571500">
              <a:buFont typeface="Arial" panose="020B0604020202020204" pitchFamily="34" charset="0"/>
              <a:buChar char="•"/>
            </a:pPr>
            <a:r>
              <a:rPr lang="en-US" sz="4400" b="1" dirty="0">
                <a:solidFill>
                  <a:schemeClr val="accent3"/>
                </a:solidFill>
              </a:rPr>
              <a:t>Conclusions</a:t>
            </a:r>
          </a:p>
        </p:txBody>
      </p:sp>
    </p:spTree>
    <p:extLst>
      <p:ext uri="{BB962C8B-B14F-4D97-AF65-F5344CB8AC3E}">
        <p14:creationId xmlns:p14="http://schemas.microsoft.com/office/powerpoint/2010/main" val="4041187715"/>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18931-451A-AB46-9F6E-DC12CB66193C}"/>
              </a:ext>
            </a:extLst>
          </p:cNvPr>
          <p:cNvSpPr>
            <a:spLocks noGrp="1"/>
          </p:cNvSpPr>
          <p:nvPr>
            <p:ph type="title"/>
          </p:nvPr>
        </p:nvSpPr>
        <p:spPr/>
        <p:txBody>
          <a:bodyPr/>
          <a:lstStyle/>
          <a:p>
            <a:r>
              <a:rPr lang="en-US" dirty="0"/>
              <a:t>Conclusions</a:t>
            </a:r>
          </a:p>
        </p:txBody>
      </p:sp>
      <p:sp>
        <p:nvSpPr>
          <p:cNvPr id="3" name="Text Placeholder 2">
            <a:extLst>
              <a:ext uri="{FF2B5EF4-FFF2-40B4-BE49-F238E27FC236}">
                <a16:creationId xmlns:a16="http://schemas.microsoft.com/office/drawing/2014/main" id="{E4773A38-FC35-2E4A-8473-B7AF37AC5CFB}"/>
              </a:ext>
            </a:extLst>
          </p:cNvPr>
          <p:cNvSpPr>
            <a:spLocks noGrp="1"/>
          </p:cNvSpPr>
          <p:nvPr>
            <p:ph type="body" idx="1"/>
          </p:nvPr>
        </p:nvSpPr>
        <p:spPr/>
        <p:txBody>
          <a:bodyPr/>
          <a:lstStyle/>
          <a:p>
            <a:r>
              <a:rPr lang="en-US" sz="4400" dirty="0"/>
              <a:t>Today we have seen how to further control overfitting by explicitly </a:t>
            </a:r>
            <a:r>
              <a:rPr lang="en-US" sz="4400" b="1" dirty="0">
                <a:solidFill>
                  <a:schemeClr val="tx1"/>
                </a:solidFill>
              </a:rPr>
              <a:t>adding randomness</a:t>
            </a:r>
            <a:r>
              <a:rPr lang="en-US" sz="4400" b="1" dirty="0">
                <a:solidFill>
                  <a:srgbClr val="00B050"/>
                </a:solidFill>
              </a:rPr>
              <a:t> </a:t>
            </a:r>
            <a:r>
              <a:rPr lang="en-US" sz="4400" dirty="0"/>
              <a:t>into our model, and then training many models to </a:t>
            </a:r>
            <a:r>
              <a:rPr lang="en-US" sz="4400" b="1" dirty="0">
                <a:solidFill>
                  <a:schemeClr val="tx1"/>
                </a:solidFill>
              </a:rPr>
              <a:t>average out the new randomness</a:t>
            </a:r>
            <a:r>
              <a:rPr lang="en-US" sz="4400" dirty="0"/>
              <a:t>.</a:t>
            </a:r>
          </a:p>
          <a:p>
            <a:r>
              <a:rPr lang="en-US" sz="4400" dirty="0"/>
              <a:t>This is a bit counterintuitive!  However, it makes sense once you think, the new randomness forces it to not memorize the data as effectively.</a:t>
            </a:r>
          </a:p>
          <a:p>
            <a:pPr lvl="1"/>
            <a:r>
              <a:rPr lang="en-US" sz="4400" dirty="0"/>
              <a:t>This can be even taken to the extreme to produce totally random trees, ones where you get one random split and that’s it!</a:t>
            </a:r>
          </a:p>
          <a:p>
            <a:r>
              <a:rPr lang="en-US" sz="4400" dirty="0"/>
              <a:t>A careful examination of the bias-variance trade-off reveals that this is indeed a reasonable thing to do.</a:t>
            </a:r>
          </a:p>
        </p:txBody>
      </p:sp>
    </p:spTree>
    <p:extLst>
      <p:ext uri="{BB962C8B-B14F-4D97-AF65-F5344CB8AC3E}">
        <p14:creationId xmlns:p14="http://schemas.microsoft.com/office/powerpoint/2010/main" val="1099435321"/>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18931-451A-AB46-9F6E-DC12CB66193C}"/>
              </a:ext>
            </a:extLst>
          </p:cNvPr>
          <p:cNvSpPr>
            <a:spLocks noGrp="1"/>
          </p:cNvSpPr>
          <p:nvPr>
            <p:ph type="title"/>
          </p:nvPr>
        </p:nvSpPr>
        <p:spPr/>
        <p:txBody>
          <a:bodyPr>
            <a:normAutofit/>
          </a:bodyPr>
          <a:lstStyle/>
          <a:p>
            <a:r>
              <a:rPr lang="en-US" sz="8000" dirty="0"/>
              <a:t>Next Time</a:t>
            </a:r>
            <a:endParaRPr lang="en-US" dirty="0"/>
          </a:p>
        </p:txBody>
      </p:sp>
      <p:sp>
        <p:nvSpPr>
          <p:cNvPr id="3" name="Text Placeholder 2">
            <a:extLst>
              <a:ext uri="{FF2B5EF4-FFF2-40B4-BE49-F238E27FC236}">
                <a16:creationId xmlns:a16="http://schemas.microsoft.com/office/drawing/2014/main" id="{E4773A38-FC35-2E4A-8473-B7AF37AC5CFB}"/>
              </a:ext>
            </a:extLst>
          </p:cNvPr>
          <p:cNvSpPr>
            <a:spLocks noGrp="1"/>
          </p:cNvSpPr>
          <p:nvPr>
            <p:ph type="body" idx="1"/>
          </p:nvPr>
        </p:nvSpPr>
        <p:spPr/>
        <p:txBody>
          <a:bodyPr/>
          <a:lstStyle/>
          <a:p>
            <a:r>
              <a:rPr lang="en-US" sz="4400" dirty="0"/>
              <a:t>This is one way to introduce randomness so we may ensemble the models, but it isn’t the only way!</a:t>
            </a:r>
          </a:p>
          <a:p>
            <a:r>
              <a:rPr lang="en-US" sz="4400" dirty="0"/>
              <a:t>Next time, we’ll learn about </a:t>
            </a:r>
            <a:r>
              <a:rPr lang="en-US" sz="4400" b="1" dirty="0">
                <a:solidFill>
                  <a:schemeClr val="accent3"/>
                </a:solidFill>
              </a:rPr>
              <a:t>bagging</a:t>
            </a:r>
            <a:r>
              <a:rPr lang="en-US" sz="4400" dirty="0"/>
              <a:t>, a general purpose </a:t>
            </a:r>
            <a:r>
              <a:rPr lang="en-US" sz="4400" dirty="0" err="1"/>
              <a:t>ensembling</a:t>
            </a:r>
            <a:r>
              <a:rPr lang="en-US" sz="4400" dirty="0"/>
              <a:t> method that lets us inject randomness into any ML technique, and then average it out at the end.</a:t>
            </a:r>
          </a:p>
        </p:txBody>
      </p:sp>
    </p:spTree>
    <p:extLst>
      <p:ext uri="{BB962C8B-B14F-4D97-AF65-F5344CB8AC3E}">
        <p14:creationId xmlns:p14="http://schemas.microsoft.com/office/powerpoint/2010/main" val="420809795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3735D-4325-AC43-85EB-D515FFEB62D7}"/>
              </a:ext>
            </a:extLst>
          </p:cNvPr>
          <p:cNvSpPr>
            <a:spLocks noGrp="1"/>
          </p:cNvSpPr>
          <p:nvPr>
            <p:ph type="title"/>
          </p:nvPr>
        </p:nvSpPr>
        <p:spPr/>
        <p:txBody>
          <a:bodyPr/>
          <a:lstStyle/>
          <a:p>
            <a:r>
              <a:rPr lang="en-US" dirty="0"/>
              <a:t>What is A Decision Tree?</a:t>
            </a:r>
          </a:p>
        </p:txBody>
      </p:sp>
      <p:sp>
        <p:nvSpPr>
          <p:cNvPr id="3" name="Text Placeholder 2">
            <a:extLst>
              <a:ext uri="{FF2B5EF4-FFF2-40B4-BE49-F238E27FC236}">
                <a16:creationId xmlns:a16="http://schemas.microsoft.com/office/drawing/2014/main" id="{60DDA0D9-6719-DF49-A56E-CF30F38B19EA}"/>
              </a:ext>
            </a:extLst>
          </p:cNvPr>
          <p:cNvSpPr>
            <a:spLocks noGrp="1"/>
          </p:cNvSpPr>
          <p:nvPr>
            <p:ph type="body" idx="1"/>
          </p:nvPr>
        </p:nvSpPr>
        <p:spPr>
          <a:xfrm>
            <a:off x="1689100" y="2756958"/>
            <a:ext cx="21005800" cy="8571442"/>
          </a:xfrm>
        </p:spPr>
        <p:txBody>
          <a:bodyPr/>
          <a:lstStyle/>
          <a:p>
            <a:r>
              <a:rPr lang="en-US" sz="4000" dirty="0"/>
              <a:t>Let’s plot our data!</a:t>
            </a:r>
          </a:p>
        </p:txBody>
      </p:sp>
      <p:graphicFrame>
        <p:nvGraphicFramePr>
          <p:cNvPr id="8" name="Table 7">
            <a:extLst>
              <a:ext uri="{FF2B5EF4-FFF2-40B4-BE49-F238E27FC236}">
                <a16:creationId xmlns:a16="http://schemas.microsoft.com/office/drawing/2014/main" id="{09BE117F-1236-7347-8750-F8E1776D3EF5}"/>
              </a:ext>
            </a:extLst>
          </p:cNvPr>
          <p:cNvGraphicFramePr>
            <a:graphicFrameLocks noGrp="1"/>
          </p:cNvGraphicFramePr>
          <p:nvPr/>
        </p:nvGraphicFramePr>
        <p:xfrm>
          <a:off x="3009316" y="4712382"/>
          <a:ext cx="5635008" cy="5952744"/>
        </p:xfrm>
        <a:graphic>
          <a:graphicData uri="http://schemas.openxmlformats.org/drawingml/2006/table">
            <a:tbl>
              <a:tblPr firstRow="1" bandRow="1">
                <a:tableStyleId>{5940675A-B579-460E-94D1-54222C63F5DA}</a:tableStyleId>
              </a:tblPr>
              <a:tblGrid>
                <a:gridCol w="1917060">
                  <a:extLst>
                    <a:ext uri="{9D8B030D-6E8A-4147-A177-3AD203B41FA5}">
                      <a16:colId xmlns:a16="http://schemas.microsoft.com/office/drawing/2014/main" val="3758769633"/>
                    </a:ext>
                  </a:extLst>
                </a:gridCol>
                <a:gridCol w="1755697">
                  <a:extLst>
                    <a:ext uri="{9D8B030D-6E8A-4147-A177-3AD203B41FA5}">
                      <a16:colId xmlns:a16="http://schemas.microsoft.com/office/drawing/2014/main" val="3575891134"/>
                    </a:ext>
                  </a:extLst>
                </a:gridCol>
                <a:gridCol w="1962251">
                  <a:extLst>
                    <a:ext uri="{9D8B030D-6E8A-4147-A177-3AD203B41FA5}">
                      <a16:colId xmlns:a16="http://schemas.microsoft.com/office/drawing/2014/main" val="3959259849"/>
                    </a:ext>
                  </a:extLst>
                </a:gridCol>
              </a:tblGrid>
              <a:tr h="783974">
                <a:tc>
                  <a:txBody>
                    <a:bodyPr/>
                    <a:lstStyle/>
                    <a:p>
                      <a:pPr algn="ctr"/>
                      <a:r>
                        <a:rPr lang="en-US" sz="2400" dirty="0">
                          <a:solidFill>
                            <a:schemeClr val="bg1"/>
                          </a:solidFill>
                        </a:rPr>
                        <a:t>x</a:t>
                      </a:r>
                      <a:r>
                        <a:rPr lang="en-US" sz="2400" baseline="-25000" dirty="0">
                          <a:solidFill>
                            <a:schemeClr val="bg1"/>
                          </a:solidFill>
                        </a:rPr>
                        <a:t>1</a:t>
                      </a:r>
                      <a:endParaRPr lang="en-US" sz="2400" b="1" i="0" dirty="0">
                        <a:solidFill>
                          <a:schemeClr val="bg1"/>
                        </a:solidFill>
                        <a:latin typeface="Cambria Math" panose="02040503050406030204" pitchFamily="18" charset="0"/>
                        <a:ea typeface="Cambria Math" panose="02040503050406030204" pitchFamily="18" charset="0"/>
                      </a:endParaRPr>
                    </a:p>
                  </a:txBody>
                  <a:tcPr marL="128302" marR="128302" marT="64149" marB="64149" anchor="ctr">
                    <a:solidFill>
                      <a:schemeClr val="accent4"/>
                    </a:solidFill>
                  </a:tcPr>
                </a:tc>
                <a:tc>
                  <a:txBody>
                    <a:bodyPr/>
                    <a:lstStyle/>
                    <a:p>
                      <a:pPr algn="ctr"/>
                      <a:r>
                        <a:rPr lang="en-US" sz="2400" dirty="0">
                          <a:solidFill>
                            <a:schemeClr val="bg1"/>
                          </a:solidFill>
                        </a:rPr>
                        <a:t>x</a:t>
                      </a:r>
                      <a:r>
                        <a:rPr lang="en-US" sz="2400" baseline="-25000" dirty="0">
                          <a:solidFill>
                            <a:schemeClr val="bg1"/>
                          </a:solidFill>
                        </a:rPr>
                        <a:t>2</a:t>
                      </a:r>
                      <a:endParaRPr lang="en-US" sz="2400" b="1" i="0" dirty="0">
                        <a:solidFill>
                          <a:schemeClr val="bg1"/>
                        </a:solidFill>
                        <a:latin typeface="Cambria Math" panose="02040503050406030204" pitchFamily="18" charset="0"/>
                        <a:ea typeface="Cambria Math" panose="02040503050406030204" pitchFamily="18" charset="0"/>
                      </a:endParaRPr>
                    </a:p>
                  </a:txBody>
                  <a:tcPr marL="128302" marR="128302" marT="64149" marB="64149" anchor="ctr">
                    <a:solidFill>
                      <a:schemeClr val="accent4"/>
                    </a:solidFill>
                  </a:tcPr>
                </a:tc>
                <a:tc>
                  <a:txBody>
                    <a:bodyPr/>
                    <a:lstStyle/>
                    <a:p>
                      <a:pPr algn="ctr"/>
                      <a:r>
                        <a:rPr lang="en-US" sz="2400" dirty="0">
                          <a:solidFill>
                            <a:schemeClr val="bg1"/>
                          </a:solidFill>
                        </a:rPr>
                        <a:t>y</a:t>
                      </a:r>
                      <a:endParaRPr lang="en-US" sz="2400" b="1" i="0" dirty="0">
                        <a:solidFill>
                          <a:schemeClr val="bg1"/>
                        </a:solidFill>
                        <a:latin typeface="Cambria Math" panose="02040503050406030204" pitchFamily="18" charset="0"/>
                        <a:ea typeface="Cambria Math" panose="02040503050406030204" pitchFamily="18" charset="0"/>
                      </a:endParaRPr>
                    </a:p>
                  </a:txBody>
                  <a:tcPr marL="128302" marR="128302" marT="64149" marB="64149" anchor="ctr">
                    <a:solidFill>
                      <a:schemeClr val="accent4"/>
                    </a:solidFill>
                  </a:tcPr>
                </a:tc>
                <a:extLst>
                  <a:ext uri="{0D108BD9-81ED-4DB2-BD59-A6C34878D82A}">
                    <a16:rowId xmlns:a16="http://schemas.microsoft.com/office/drawing/2014/main" val="1135533488"/>
                  </a:ext>
                </a:extLst>
              </a:tr>
              <a:tr h="516877">
                <a:tc>
                  <a:txBody>
                    <a:bodyPr/>
                    <a:lstStyle/>
                    <a:p>
                      <a:pPr algn="ctr"/>
                      <a:r>
                        <a:rPr lang="en-US" sz="2400" dirty="0"/>
                        <a:t>3.5</a:t>
                      </a:r>
                    </a:p>
                  </a:txBody>
                  <a:tcPr marL="128302" marR="128302" marT="64149" marB="64149"/>
                </a:tc>
                <a:tc>
                  <a:txBody>
                    <a:bodyPr/>
                    <a:lstStyle/>
                    <a:p>
                      <a:pPr algn="ctr"/>
                      <a:r>
                        <a:rPr lang="en-US" sz="2400" dirty="0"/>
                        <a:t>2</a:t>
                      </a:r>
                    </a:p>
                  </a:txBody>
                  <a:tcPr marL="128302" marR="128302" marT="64149" marB="64149"/>
                </a:tc>
                <a:tc>
                  <a:txBody>
                    <a:bodyPr/>
                    <a:lstStyle/>
                    <a:p>
                      <a:pPr algn="ctr"/>
                      <a:r>
                        <a:rPr lang="en-US" sz="2400" dirty="0"/>
                        <a:t>1</a:t>
                      </a:r>
                    </a:p>
                  </a:txBody>
                  <a:tcPr marL="128302" marR="128302" marT="64149" marB="64149"/>
                </a:tc>
                <a:extLst>
                  <a:ext uri="{0D108BD9-81ED-4DB2-BD59-A6C34878D82A}">
                    <a16:rowId xmlns:a16="http://schemas.microsoft.com/office/drawing/2014/main" val="2465637601"/>
                  </a:ext>
                </a:extLst>
              </a:tr>
              <a:tr h="516877">
                <a:tc>
                  <a:txBody>
                    <a:bodyPr/>
                    <a:lstStyle/>
                    <a:p>
                      <a:pPr algn="ctr"/>
                      <a:r>
                        <a:rPr lang="en-US" sz="2400" dirty="0"/>
                        <a:t>5</a:t>
                      </a:r>
                    </a:p>
                  </a:txBody>
                  <a:tcPr marL="128302" marR="128302" marT="64149" marB="64149"/>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400" dirty="0"/>
                        <a:t>2.5</a:t>
                      </a:r>
                    </a:p>
                  </a:txBody>
                  <a:tcPr marL="128302" marR="128302" marT="64149" marB="64149"/>
                </a:tc>
                <a:tc>
                  <a:txBody>
                    <a:bodyPr/>
                    <a:lstStyle/>
                    <a:p>
                      <a:pPr algn="ctr"/>
                      <a:r>
                        <a:rPr lang="en-US" sz="2400" dirty="0"/>
                        <a:t>2</a:t>
                      </a:r>
                    </a:p>
                  </a:txBody>
                  <a:tcPr marL="128302" marR="128302" marT="64149" marB="64149"/>
                </a:tc>
                <a:extLst>
                  <a:ext uri="{0D108BD9-81ED-4DB2-BD59-A6C34878D82A}">
                    <a16:rowId xmlns:a16="http://schemas.microsoft.com/office/drawing/2014/main" val="990542890"/>
                  </a:ext>
                </a:extLst>
              </a:tr>
              <a:tr h="516877">
                <a:tc>
                  <a:txBody>
                    <a:bodyPr/>
                    <a:lstStyle/>
                    <a:p>
                      <a:pPr algn="ctr"/>
                      <a:r>
                        <a:rPr lang="en-US" sz="2400" dirty="0"/>
                        <a:t>1</a:t>
                      </a:r>
                    </a:p>
                  </a:txBody>
                  <a:tcPr marL="128302" marR="128302" marT="64149" marB="64149"/>
                </a:tc>
                <a:tc>
                  <a:txBody>
                    <a:bodyPr/>
                    <a:lstStyle/>
                    <a:p>
                      <a:pPr algn="ctr"/>
                      <a:r>
                        <a:rPr lang="en-US" sz="2400" dirty="0"/>
                        <a:t>3</a:t>
                      </a:r>
                    </a:p>
                  </a:txBody>
                  <a:tcPr marL="128302" marR="128302" marT="64149" marB="64149"/>
                </a:tc>
                <a:tc>
                  <a:txBody>
                    <a:bodyPr/>
                    <a:lstStyle/>
                    <a:p>
                      <a:pPr algn="ctr"/>
                      <a:r>
                        <a:rPr lang="en-US" sz="2400" dirty="0"/>
                        <a:t>1</a:t>
                      </a:r>
                    </a:p>
                  </a:txBody>
                  <a:tcPr marL="128302" marR="128302" marT="64149" marB="64149"/>
                </a:tc>
                <a:extLst>
                  <a:ext uri="{0D108BD9-81ED-4DB2-BD59-A6C34878D82A}">
                    <a16:rowId xmlns:a16="http://schemas.microsoft.com/office/drawing/2014/main" val="1677649113"/>
                  </a:ext>
                </a:extLst>
              </a:tr>
              <a:tr h="516877">
                <a:tc>
                  <a:txBody>
                    <a:bodyPr/>
                    <a:lstStyle/>
                    <a:p>
                      <a:pPr algn="ctr"/>
                      <a:r>
                        <a:rPr lang="en-US" sz="2400" dirty="0"/>
                        <a:t>2</a:t>
                      </a:r>
                    </a:p>
                  </a:txBody>
                  <a:tcPr marL="128302" marR="128302" marT="64149" marB="64149"/>
                </a:tc>
                <a:tc>
                  <a:txBody>
                    <a:bodyPr/>
                    <a:lstStyle/>
                    <a:p>
                      <a:pPr algn="ctr"/>
                      <a:r>
                        <a:rPr lang="en-US" sz="2400" dirty="0"/>
                        <a:t>4</a:t>
                      </a:r>
                    </a:p>
                  </a:txBody>
                  <a:tcPr marL="128302" marR="128302" marT="64149" marB="64149"/>
                </a:tc>
                <a:tc>
                  <a:txBody>
                    <a:bodyPr/>
                    <a:lstStyle/>
                    <a:p>
                      <a:pPr algn="ctr"/>
                      <a:r>
                        <a:rPr lang="en-US" sz="2400" dirty="0"/>
                        <a:t>1</a:t>
                      </a:r>
                    </a:p>
                  </a:txBody>
                  <a:tcPr marL="128302" marR="128302" marT="64149" marB="64149"/>
                </a:tc>
                <a:extLst>
                  <a:ext uri="{0D108BD9-81ED-4DB2-BD59-A6C34878D82A}">
                    <a16:rowId xmlns:a16="http://schemas.microsoft.com/office/drawing/2014/main" val="583559554"/>
                  </a:ext>
                </a:extLst>
              </a:tr>
              <a:tr h="516877">
                <a:tc>
                  <a:txBody>
                    <a:bodyPr/>
                    <a:lstStyle/>
                    <a:p>
                      <a:pPr algn="ctr"/>
                      <a:r>
                        <a:rPr lang="en-US" sz="2400" dirty="0"/>
                        <a:t>4</a:t>
                      </a:r>
                    </a:p>
                  </a:txBody>
                  <a:tcPr marL="128302" marR="128302" marT="64149" marB="64149"/>
                </a:tc>
                <a:tc>
                  <a:txBody>
                    <a:bodyPr/>
                    <a:lstStyle/>
                    <a:p>
                      <a:pPr algn="ctr"/>
                      <a:r>
                        <a:rPr lang="en-US" sz="2400" dirty="0"/>
                        <a:t>2</a:t>
                      </a:r>
                    </a:p>
                  </a:txBody>
                  <a:tcPr marL="128302" marR="128302" marT="64149" marB="64149"/>
                </a:tc>
                <a:tc>
                  <a:txBody>
                    <a:bodyPr/>
                    <a:lstStyle/>
                    <a:p>
                      <a:pPr algn="ctr"/>
                      <a:r>
                        <a:rPr lang="en-US" sz="2400" dirty="0"/>
                        <a:t>1</a:t>
                      </a:r>
                    </a:p>
                  </a:txBody>
                  <a:tcPr marL="128302" marR="128302" marT="64149" marB="64149"/>
                </a:tc>
                <a:extLst>
                  <a:ext uri="{0D108BD9-81ED-4DB2-BD59-A6C34878D82A}">
                    <a16:rowId xmlns:a16="http://schemas.microsoft.com/office/drawing/2014/main" val="3091000657"/>
                  </a:ext>
                </a:extLst>
              </a:tr>
              <a:tr h="516877">
                <a:tc>
                  <a:txBody>
                    <a:bodyPr/>
                    <a:lstStyle/>
                    <a:p>
                      <a:pPr algn="ctr"/>
                      <a:r>
                        <a:rPr lang="en-US" sz="2400" dirty="0"/>
                        <a:t>6</a:t>
                      </a:r>
                    </a:p>
                  </a:txBody>
                  <a:tcPr marL="128302" marR="128302" marT="64149" marB="64149"/>
                </a:tc>
                <a:tc>
                  <a:txBody>
                    <a:bodyPr/>
                    <a:lstStyle/>
                    <a:p>
                      <a:pPr algn="ctr"/>
                      <a:r>
                        <a:rPr lang="en-US" sz="2400" dirty="0"/>
                        <a:t>6</a:t>
                      </a:r>
                    </a:p>
                  </a:txBody>
                  <a:tcPr marL="128302" marR="128302" marT="64149" marB="64149"/>
                </a:tc>
                <a:tc>
                  <a:txBody>
                    <a:bodyPr/>
                    <a:lstStyle/>
                    <a:p>
                      <a:pPr algn="ctr"/>
                      <a:r>
                        <a:rPr lang="en-US" sz="2400" dirty="0"/>
                        <a:t>2</a:t>
                      </a:r>
                    </a:p>
                  </a:txBody>
                  <a:tcPr marL="128302" marR="128302" marT="64149" marB="64149"/>
                </a:tc>
                <a:extLst>
                  <a:ext uri="{0D108BD9-81ED-4DB2-BD59-A6C34878D82A}">
                    <a16:rowId xmlns:a16="http://schemas.microsoft.com/office/drawing/2014/main" val="759030196"/>
                  </a:ext>
                </a:extLst>
              </a:tr>
              <a:tr h="516877">
                <a:tc>
                  <a:txBody>
                    <a:bodyPr/>
                    <a:lstStyle/>
                    <a:p>
                      <a:pPr algn="ctr"/>
                      <a:r>
                        <a:rPr lang="en-US" sz="2400" dirty="0"/>
                        <a:t>2</a:t>
                      </a:r>
                    </a:p>
                  </a:txBody>
                  <a:tcPr marL="128302" marR="128302" marT="64149" marB="64149"/>
                </a:tc>
                <a:tc>
                  <a:txBody>
                    <a:bodyPr/>
                    <a:lstStyle/>
                    <a:p>
                      <a:pPr algn="ctr"/>
                      <a:r>
                        <a:rPr lang="en-US" sz="2400" dirty="0"/>
                        <a:t>9</a:t>
                      </a:r>
                    </a:p>
                  </a:txBody>
                  <a:tcPr marL="128302" marR="128302" marT="64149" marB="64149"/>
                </a:tc>
                <a:tc>
                  <a:txBody>
                    <a:bodyPr/>
                    <a:lstStyle/>
                    <a:p>
                      <a:pPr algn="ctr"/>
                      <a:r>
                        <a:rPr lang="en-US" sz="2400" dirty="0"/>
                        <a:t>2</a:t>
                      </a:r>
                    </a:p>
                  </a:txBody>
                  <a:tcPr marL="128302" marR="128302" marT="64149" marB="64149"/>
                </a:tc>
                <a:extLst>
                  <a:ext uri="{0D108BD9-81ED-4DB2-BD59-A6C34878D82A}">
                    <a16:rowId xmlns:a16="http://schemas.microsoft.com/office/drawing/2014/main" val="3535411116"/>
                  </a:ext>
                </a:extLst>
              </a:tr>
              <a:tr h="516877">
                <a:tc>
                  <a:txBody>
                    <a:bodyPr/>
                    <a:lstStyle/>
                    <a:p>
                      <a:pPr algn="ctr"/>
                      <a:r>
                        <a:rPr lang="en-US" sz="2400" dirty="0"/>
                        <a:t>4</a:t>
                      </a:r>
                    </a:p>
                  </a:txBody>
                  <a:tcPr marL="128302" marR="128302" marT="64149" marB="64149"/>
                </a:tc>
                <a:tc>
                  <a:txBody>
                    <a:bodyPr/>
                    <a:lstStyle/>
                    <a:p>
                      <a:pPr algn="ctr"/>
                      <a:r>
                        <a:rPr lang="en-US" sz="2400" dirty="0"/>
                        <a:t>9</a:t>
                      </a:r>
                    </a:p>
                  </a:txBody>
                  <a:tcPr marL="128302" marR="128302" marT="64149" marB="64149"/>
                </a:tc>
                <a:tc>
                  <a:txBody>
                    <a:bodyPr/>
                    <a:lstStyle/>
                    <a:p>
                      <a:pPr algn="ctr"/>
                      <a:r>
                        <a:rPr lang="en-US" sz="2400" dirty="0"/>
                        <a:t>2</a:t>
                      </a:r>
                    </a:p>
                  </a:txBody>
                  <a:tcPr marL="128302" marR="128302" marT="64149" marB="64149"/>
                </a:tc>
                <a:extLst>
                  <a:ext uri="{0D108BD9-81ED-4DB2-BD59-A6C34878D82A}">
                    <a16:rowId xmlns:a16="http://schemas.microsoft.com/office/drawing/2014/main" val="4154503001"/>
                  </a:ext>
                </a:extLst>
              </a:tr>
              <a:tr h="516877">
                <a:tc>
                  <a:txBody>
                    <a:bodyPr/>
                    <a:lstStyle/>
                    <a:p>
                      <a:pPr algn="ctr"/>
                      <a:r>
                        <a:rPr lang="en-US" sz="2400" dirty="0"/>
                        <a:t>5</a:t>
                      </a:r>
                    </a:p>
                  </a:txBody>
                  <a:tcPr marL="128302" marR="128302" marT="64149" marB="64149"/>
                </a:tc>
                <a:tc>
                  <a:txBody>
                    <a:bodyPr/>
                    <a:lstStyle/>
                    <a:p>
                      <a:pPr algn="ctr"/>
                      <a:r>
                        <a:rPr lang="en-US" sz="2400" dirty="0"/>
                        <a:t>4</a:t>
                      </a:r>
                    </a:p>
                  </a:txBody>
                  <a:tcPr marL="128302" marR="128302" marT="64149" marB="64149"/>
                </a:tc>
                <a:tc>
                  <a:txBody>
                    <a:bodyPr/>
                    <a:lstStyle/>
                    <a:p>
                      <a:pPr algn="ctr"/>
                      <a:r>
                        <a:rPr lang="en-US" sz="2400" dirty="0"/>
                        <a:t>1</a:t>
                      </a:r>
                    </a:p>
                  </a:txBody>
                  <a:tcPr marL="128302" marR="128302" marT="64149" marB="64149"/>
                </a:tc>
                <a:extLst>
                  <a:ext uri="{0D108BD9-81ED-4DB2-BD59-A6C34878D82A}">
                    <a16:rowId xmlns:a16="http://schemas.microsoft.com/office/drawing/2014/main" val="2890709924"/>
                  </a:ext>
                </a:extLst>
              </a:tr>
              <a:tr h="516877">
                <a:tc>
                  <a:txBody>
                    <a:bodyPr/>
                    <a:lstStyle/>
                    <a:p>
                      <a:pPr algn="ctr"/>
                      <a:r>
                        <a:rPr lang="en-US" sz="2400" dirty="0"/>
                        <a:t>3</a:t>
                      </a:r>
                    </a:p>
                  </a:txBody>
                  <a:tcPr marL="128302" marR="128302" marT="64149" marB="64149"/>
                </a:tc>
                <a:tc>
                  <a:txBody>
                    <a:bodyPr/>
                    <a:lstStyle/>
                    <a:p>
                      <a:pPr algn="ctr"/>
                      <a:r>
                        <a:rPr lang="en-US" sz="2400" dirty="0"/>
                        <a:t>8</a:t>
                      </a:r>
                    </a:p>
                  </a:txBody>
                  <a:tcPr marL="128302" marR="128302" marT="64149" marB="64149"/>
                </a:tc>
                <a:tc>
                  <a:txBody>
                    <a:bodyPr/>
                    <a:lstStyle/>
                    <a:p>
                      <a:pPr algn="ctr"/>
                      <a:r>
                        <a:rPr lang="en-US" sz="2400" dirty="0"/>
                        <a:t>2</a:t>
                      </a:r>
                    </a:p>
                  </a:txBody>
                  <a:tcPr marL="128302" marR="128302" marT="64149" marB="64149"/>
                </a:tc>
                <a:extLst>
                  <a:ext uri="{0D108BD9-81ED-4DB2-BD59-A6C34878D82A}">
                    <a16:rowId xmlns:a16="http://schemas.microsoft.com/office/drawing/2014/main" val="1504561012"/>
                  </a:ext>
                </a:extLst>
              </a:tr>
            </a:tbl>
          </a:graphicData>
        </a:graphic>
      </p:graphicFrame>
      <p:graphicFrame>
        <p:nvGraphicFramePr>
          <p:cNvPr id="9" name="Chart 8">
            <a:extLst>
              <a:ext uri="{FF2B5EF4-FFF2-40B4-BE49-F238E27FC236}">
                <a16:creationId xmlns:a16="http://schemas.microsoft.com/office/drawing/2014/main" id="{0881CA41-584E-B24E-80D3-402A6F2E332A}"/>
              </a:ext>
            </a:extLst>
          </p:cNvPr>
          <p:cNvGraphicFramePr>
            <a:graphicFrameLocks/>
          </p:cNvGraphicFramePr>
          <p:nvPr/>
        </p:nvGraphicFramePr>
        <p:xfrm>
          <a:off x="12415470" y="3449682"/>
          <a:ext cx="8229600" cy="8229600"/>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54494A69-7BCE-624F-89FC-596C80C324CA}"/>
              </a:ext>
            </a:extLst>
          </p:cNvPr>
          <p:cNvSpPr txBox="1"/>
          <p:nvPr/>
        </p:nvSpPr>
        <p:spPr>
          <a:xfrm>
            <a:off x="16246967" y="11333857"/>
            <a:ext cx="94052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000" b="0" i="0" u="none" strike="noStrike" cap="none" spc="0" normalizeH="0" baseline="0" dirty="0">
                <a:ln>
                  <a:noFill/>
                </a:ln>
                <a:solidFill>
                  <a:srgbClr val="000000"/>
                </a:solidFill>
                <a:effectLst/>
                <a:uFillTx/>
                <a:latin typeface="Amazon Ember" panose="020B0603020204020204" pitchFamily="34" charset="0"/>
                <a:ea typeface="Amazon Ember" panose="020B0603020204020204" pitchFamily="34" charset="0"/>
                <a:cs typeface="Amazon Ember" panose="020B0603020204020204" pitchFamily="34" charset="0"/>
                <a:sym typeface="Helvetica Neue"/>
              </a:rPr>
              <a:t>x</a:t>
            </a:r>
            <a:r>
              <a:rPr kumimoji="0" lang="en-US" sz="3000" b="0" i="0" u="none" strike="noStrike" cap="none" spc="0" normalizeH="0" baseline="-25000" dirty="0">
                <a:ln>
                  <a:noFill/>
                </a:ln>
                <a:solidFill>
                  <a:srgbClr val="000000"/>
                </a:solidFill>
                <a:effectLst/>
                <a:uFillTx/>
                <a:latin typeface="Amazon Ember" panose="020B0603020204020204" pitchFamily="34" charset="0"/>
                <a:ea typeface="Amazon Ember" panose="020B0603020204020204" pitchFamily="34" charset="0"/>
                <a:cs typeface="Amazon Ember" panose="020B0603020204020204" pitchFamily="34" charset="0"/>
                <a:sym typeface="Helvetica Neue"/>
              </a:rPr>
              <a:t>1</a:t>
            </a:r>
          </a:p>
        </p:txBody>
      </p:sp>
      <p:sp>
        <p:nvSpPr>
          <p:cNvPr id="15" name="TextBox 14">
            <a:extLst>
              <a:ext uri="{FF2B5EF4-FFF2-40B4-BE49-F238E27FC236}">
                <a16:creationId xmlns:a16="http://schemas.microsoft.com/office/drawing/2014/main" id="{72EFB742-A3C7-F645-9769-F3E84E28F27D}"/>
              </a:ext>
            </a:extLst>
          </p:cNvPr>
          <p:cNvSpPr txBox="1"/>
          <p:nvPr/>
        </p:nvSpPr>
        <p:spPr>
          <a:xfrm>
            <a:off x="11661108" y="7381805"/>
            <a:ext cx="94052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000" b="0" i="0" u="none" strike="noStrike" cap="none" spc="0" normalizeH="0" baseline="0" dirty="0">
                <a:ln>
                  <a:noFill/>
                </a:ln>
                <a:solidFill>
                  <a:srgbClr val="000000"/>
                </a:solidFill>
                <a:effectLst/>
                <a:uFillTx/>
                <a:latin typeface="Amazon Ember" panose="020B0603020204020204" pitchFamily="34" charset="0"/>
                <a:ea typeface="Amazon Ember" panose="020B0603020204020204" pitchFamily="34" charset="0"/>
                <a:cs typeface="Amazon Ember" panose="020B0603020204020204" pitchFamily="34" charset="0"/>
                <a:sym typeface="Helvetica Neue"/>
              </a:rPr>
              <a:t>x</a:t>
            </a:r>
            <a:r>
              <a:rPr lang="en-US" b="0" baseline="-25000" dirty="0">
                <a:latin typeface="Amazon Ember" panose="020B0603020204020204" pitchFamily="34" charset="0"/>
                <a:ea typeface="Amazon Ember" panose="020B0603020204020204" pitchFamily="34" charset="0"/>
                <a:cs typeface="Amazon Ember" panose="020B0603020204020204" pitchFamily="34" charset="0"/>
              </a:rPr>
              <a:t>2</a:t>
            </a:r>
            <a:endParaRPr kumimoji="0" lang="en-US" sz="3000" b="0" i="0" u="none" strike="noStrike" cap="none" spc="0" normalizeH="0" baseline="-25000" dirty="0">
              <a:ln>
                <a:noFill/>
              </a:ln>
              <a:solidFill>
                <a:srgbClr val="000000"/>
              </a:solidFill>
              <a:effectLst/>
              <a:uFillTx/>
              <a:latin typeface="Amazon Ember" panose="020B0603020204020204" pitchFamily="34" charset="0"/>
              <a:ea typeface="Amazon Ember" panose="020B0603020204020204" pitchFamily="34" charset="0"/>
              <a:cs typeface="Amazon Ember" panose="020B0603020204020204" pitchFamily="34" charset="0"/>
              <a:sym typeface="Helvetica Neue"/>
            </a:endParaRPr>
          </a:p>
        </p:txBody>
      </p:sp>
    </p:spTree>
    <p:extLst>
      <p:ext uri="{BB962C8B-B14F-4D97-AF65-F5344CB8AC3E}">
        <p14:creationId xmlns:p14="http://schemas.microsoft.com/office/powerpoint/2010/main" val="3818293711"/>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6D935-E1DD-2944-9D3B-29A0750E4833}"/>
              </a:ext>
            </a:extLst>
          </p:cNvPr>
          <p:cNvSpPr>
            <a:spLocks noGrp="1"/>
          </p:cNvSpPr>
          <p:nvPr>
            <p:ph type="title"/>
          </p:nvPr>
        </p:nvSpPr>
        <p:spPr/>
        <p:txBody>
          <a:bodyPr/>
          <a:lstStyle/>
          <a:p>
            <a:r>
              <a:rPr lang="en-US" dirty="0"/>
              <a:t>Final Project – Predict Pet Adoption Time</a:t>
            </a:r>
          </a:p>
        </p:txBody>
      </p:sp>
      <p:sp>
        <p:nvSpPr>
          <p:cNvPr id="3" name="Text Placeholder 2">
            <a:extLst>
              <a:ext uri="{FF2B5EF4-FFF2-40B4-BE49-F238E27FC236}">
                <a16:creationId xmlns:a16="http://schemas.microsoft.com/office/drawing/2014/main" id="{D0657E64-C71F-364D-9562-5C8B5D1D038A}"/>
              </a:ext>
            </a:extLst>
          </p:cNvPr>
          <p:cNvSpPr>
            <a:spLocks noGrp="1"/>
          </p:cNvSpPr>
          <p:nvPr>
            <p:ph type="body" idx="1"/>
          </p:nvPr>
        </p:nvSpPr>
        <p:spPr>
          <a:xfrm>
            <a:off x="1689100" y="2756958"/>
            <a:ext cx="10074532" cy="9006674"/>
          </a:xfrm>
          <a:ln>
            <a:solidFill>
              <a:srgbClr val="00B0F0"/>
            </a:solidFill>
          </a:ln>
        </p:spPr>
        <p:txBody>
          <a:bodyPr/>
          <a:lstStyle/>
          <a:p>
            <a:r>
              <a:rPr lang="en-US" sz="4000" dirty="0"/>
              <a:t>You will working with </a:t>
            </a:r>
            <a:r>
              <a:rPr lang="en-US" sz="4000" b="1" dirty="0"/>
              <a:t>pet adoption </a:t>
            </a:r>
            <a:r>
              <a:rPr lang="en-US" sz="4000" dirty="0"/>
              <a:t>data from </a:t>
            </a:r>
            <a:r>
              <a:rPr lang="en-US" sz="4000" b="1" dirty="0"/>
              <a:t>Austin Animal Center</a:t>
            </a:r>
            <a:r>
              <a:rPr lang="en-US" sz="4000" dirty="0"/>
              <a:t>. </a:t>
            </a:r>
          </a:p>
          <a:p>
            <a:r>
              <a:rPr lang="en-US" sz="4000" dirty="0"/>
              <a:t>We joined two datasets that cover </a:t>
            </a:r>
            <a:r>
              <a:rPr lang="en-US" sz="4000" b="1" dirty="0"/>
              <a:t>intake</a:t>
            </a:r>
            <a:r>
              <a:rPr lang="en-US" sz="4000" dirty="0"/>
              <a:t> and </a:t>
            </a:r>
            <a:r>
              <a:rPr lang="en-US" sz="4000" b="1" dirty="0"/>
              <a:t>outcome</a:t>
            </a:r>
            <a:r>
              <a:rPr lang="en-US" sz="4000" dirty="0"/>
              <a:t> of animals. Intake data is available from </a:t>
            </a:r>
            <a:r>
              <a:rPr lang="en-US" sz="4000" dirty="0">
                <a:hlinkClick r:id="rId2"/>
              </a:rPr>
              <a:t>here</a:t>
            </a:r>
            <a:r>
              <a:rPr lang="en-US" sz="4000" dirty="0"/>
              <a:t> and outcome is from </a:t>
            </a:r>
            <a:r>
              <a:rPr lang="en-US" sz="4000" dirty="0">
                <a:hlinkClick r:id="rId3"/>
              </a:rPr>
              <a:t>here</a:t>
            </a:r>
            <a:r>
              <a:rPr lang="en-US" sz="4000" dirty="0"/>
              <a:t>.</a:t>
            </a:r>
          </a:p>
          <a:p>
            <a:r>
              <a:rPr lang="en-US" sz="4000" dirty="0"/>
              <a:t>We want you to predict </a:t>
            </a:r>
            <a:r>
              <a:rPr lang="en-US" sz="4000" b="1" dirty="0"/>
              <a:t>whether a pet is adopted within the 30 days</a:t>
            </a:r>
            <a:r>
              <a:rPr lang="en-US" sz="4000" dirty="0"/>
              <a:t> stay time in the animal center.</a:t>
            </a:r>
          </a:p>
          <a:p>
            <a:r>
              <a:rPr lang="en-US" sz="4000" dirty="0"/>
              <a:t>We give you a starter notebook: </a:t>
            </a:r>
            <a:r>
              <a:rPr lang="en-US" sz="4000" b="1" dirty="0"/>
              <a:t>DTE-FINAL-</a:t>
            </a:r>
            <a:r>
              <a:rPr lang="en-US" sz="4000" b="1" dirty="0" err="1"/>
              <a:t>PROJECT.ipynb</a:t>
            </a:r>
            <a:endParaRPr lang="en-US" sz="4000" b="1" dirty="0"/>
          </a:p>
          <a:p>
            <a:endParaRPr lang="en-US" sz="4000" dirty="0"/>
          </a:p>
        </p:txBody>
      </p:sp>
      <p:sp>
        <p:nvSpPr>
          <p:cNvPr id="7" name="Text Placeholder 2">
            <a:extLst>
              <a:ext uri="{FF2B5EF4-FFF2-40B4-BE49-F238E27FC236}">
                <a16:creationId xmlns:a16="http://schemas.microsoft.com/office/drawing/2014/main" id="{9EACCCE5-C44B-AC4D-8F3B-AE34AF0E601D}"/>
              </a:ext>
            </a:extLst>
          </p:cNvPr>
          <p:cNvSpPr txBox="1">
            <a:spLocks/>
          </p:cNvSpPr>
          <p:nvPr/>
        </p:nvSpPr>
        <p:spPr>
          <a:xfrm>
            <a:off x="11763631" y="2756958"/>
            <a:ext cx="11738919" cy="9006674"/>
          </a:xfrm>
          <a:prstGeom prst="rect">
            <a:avLst/>
          </a:prstGeom>
          <a:ln w="12700">
            <a:solidFill>
              <a:srgbClr val="00B0F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noAutofit/>
          </a:bodyPr>
          <a:lstStyle>
            <a:lvl1pPr marL="0" marR="0" indent="0" algn="l" defTabSz="825500" rtl="0" latinLnBrk="0">
              <a:lnSpc>
                <a:spcPct val="100000"/>
              </a:lnSpc>
              <a:spcBef>
                <a:spcPts val="3000"/>
              </a:spcBef>
              <a:spcAft>
                <a:spcPts val="0"/>
              </a:spcAft>
              <a:buClrTx/>
              <a:buSzTx/>
              <a:buFontTx/>
              <a:buNone/>
              <a:tabLst/>
              <a:defRPr sz="3600" b="0" i="0" u="none" strike="noStrike" cap="none" spc="0" baseline="0">
                <a:solidFill>
                  <a:srgbClr val="373737"/>
                </a:solidFill>
                <a:uFillTx/>
                <a:latin typeface="Amazon Ember"/>
                <a:ea typeface="Amazon Ember"/>
                <a:cs typeface="Amazon Ember"/>
                <a:sym typeface="Amazon Ember"/>
              </a:defRPr>
            </a:lvl1pPr>
            <a:lvl2pPr marL="0" marR="0" indent="0" algn="l" defTabSz="825500" rtl="0" latinLnBrk="0">
              <a:lnSpc>
                <a:spcPct val="100000"/>
              </a:lnSpc>
              <a:spcBef>
                <a:spcPts val="1000"/>
              </a:spcBef>
              <a:spcAft>
                <a:spcPts val="0"/>
              </a:spcAft>
              <a:buClrTx/>
              <a:buSzTx/>
              <a:buFontTx/>
              <a:buNone/>
              <a:tabLst/>
              <a:defRPr sz="3000" b="0" i="0" u="none" strike="noStrike" cap="none" spc="0" baseline="0">
                <a:solidFill>
                  <a:srgbClr val="373737"/>
                </a:solidFill>
                <a:uFillTx/>
                <a:latin typeface="Amazon Ember"/>
                <a:ea typeface="Amazon Ember"/>
                <a:cs typeface="Amazon Ember"/>
                <a:sym typeface="Amazon Ember"/>
              </a:defRPr>
            </a:lvl2pPr>
            <a:lvl3pPr marL="0" marR="0" indent="0" algn="l" defTabSz="825500" rtl="0" latinLnBrk="0">
              <a:lnSpc>
                <a:spcPct val="100000"/>
              </a:lnSpc>
              <a:spcBef>
                <a:spcPts val="1000"/>
              </a:spcBef>
              <a:spcAft>
                <a:spcPts val="0"/>
              </a:spcAft>
              <a:buClrTx/>
              <a:buSzTx/>
              <a:buFontTx/>
              <a:buNone/>
              <a:tabLst/>
              <a:defRPr sz="2800" b="0" i="0" u="none" strike="noStrike" cap="none" spc="0" baseline="0">
                <a:solidFill>
                  <a:srgbClr val="373737"/>
                </a:solidFill>
                <a:uFillTx/>
                <a:latin typeface="Amazon Ember"/>
                <a:ea typeface="Amazon Ember"/>
                <a:cs typeface="Amazon Ember"/>
                <a:sym typeface="Amazon Ember"/>
              </a:defRPr>
            </a:lvl3pPr>
            <a:lvl4pPr marL="0" marR="0" indent="0" algn="l" defTabSz="825500" rtl="0" latinLnBrk="0">
              <a:lnSpc>
                <a:spcPct val="100000"/>
              </a:lnSpc>
              <a:spcBef>
                <a:spcPts val="1000"/>
              </a:spcBef>
              <a:spcAft>
                <a:spcPts val="0"/>
              </a:spcAft>
              <a:buClrTx/>
              <a:buSzTx/>
              <a:buFontTx/>
              <a:buNone/>
              <a:tabLst/>
              <a:defRPr sz="2800" b="0" i="0" u="none" strike="noStrike" cap="none" spc="0" baseline="0">
                <a:solidFill>
                  <a:srgbClr val="373737"/>
                </a:solidFill>
                <a:uFillTx/>
                <a:latin typeface="Amazon Ember"/>
                <a:ea typeface="Amazon Ember"/>
                <a:cs typeface="Amazon Ember"/>
                <a:sym typeface="Amazon Ember"/>
              </a:defRPr>
            </a:lvl4pPr>
            <a:lvl5pPr marL="0" marR="0" indent="0" algn="l" defTabSz="825500" rtl="0" latinLnBrk="0">
              <a:lnSpc>
                <a:spcPct val="100000"/>
              </a:lnSpc>
              <a:spcBef>
                <a:spcPts val="1000"/>
              </a:spcBef>
              <a:spcAft>
                <a:spcPts val="0"/>
              </a:spcAft>
              <a:buClrTx/>
              <a:buSzTx/>
              <a:buFontTx/>
              <a:buNone/>
              <a:tabLst/>
              <a:defRPr sz="2800" b="0" i="0" u="none" strike="noStrike" cap="none" spc="0" baseline="0">
                <a:solidFill>
                  <a:srgbClr val="373737"/>
                </a:solidFill>
                <a:uFillTx/>
                <a:latin typeface="Amazon Ember"/>
                <a:ea typeface="Amazon Ember"/>
                <a:cs typeface="Amazon Ember"/>
                <a:sym typeface="Amazon Ember"/>
              </a:defRPr>
            </a:lvl5pPr>
            <a:lvl6pPr marL="3651250" marR="0" indent="-476250" algn="l" defTabSz="825500" rtl="0" latinLnBrk="0">
              <a:lnSpc>
                <a:spcPct val="100000"/>
              </a:lnSpc>
              <a:spcBef>
                <a:spcPts val="5900"/>
              </a:spcBef>
              <a:spcAft>
                <a:spcPts val="0"/>
              </a:spcAft>
              <a:buClrTx/>
              <a:buSzPct val="125000"/>
              <a:buFontTx/>
              <a:buChar char="•"/>
              <a:tabLst/>
              <a:defRPr sz="3600" b="0" i="0" u="none" strike="noStrike" cap="none" spc="0" baseline="0">
                <a:solidFill>
                  <a:srgbClr val="282800"/>
                </a:solidFill>
                <a:uFillTx/>
                <a:latin typeface="Helvetica Neue"/>
                <a:ea typeface="Helvetica Neue"/>
                <a:cs typeface="Helvetica Neue"/>
                <a:sym typeface="Helvetica Neue"/>
              </a:defRPr>
            </a:lvl6pPr>
            <a:lvl7pPr marL="4286250" marR="0" indent="-476250" algn="l" defTabSz="825500" rtl="0" latinLnBrk="0">
              <a:lnSpc>
                <a:spcPct val="100000"/>
              </a:lnSpc>
              <a:spcBef>
                <a:spcPts val="5900"/>
              </a:spcBef>
              <a:spcAft>
                <a:spcPts val="0"/>
              </a:spcAft>
              <a:buClrTx/>
              <a:buSzPct val="125000"/>
              <a:buFontTx/>
              <a:buChar char="•"/>
              <a:tabLst/>
              <a:defRPr sz="3600" b="0" i="0" u="none" strike="noStrike" cap="none" spc="0" baseline="0">
                <a:solidFill>
                  <a:srgbClr val="282800"/>
                </a:solidFill>
                <a:uFillTx/>
                <a:latin typeface="Helvetica Neue"/>
                <a:ea typeface="Helvetica Neue"/>
                <a:cs typeface="Helvetica Neue"/>
                <a:sym typeface="Helvetica Neue"/>
              </a:defRPr>
            </a:lvl7pPr>
            <a:lvl8pPr marL="4921250" marR="0" indent="-476250" algn="l" defTabSz="825500" rtl="0" latinLnBrk="0">
              <a:lnSpc>
                <a:spcPct val="100000"/>
              </a:lnSpc>
              <a:spcBef>
                <a:spcPts val="5900"/>
              </a:spcBef>
              <a:spcAft>
                <a:spcPts val="0"/>
              </a:spcAft>
              <a:buClrTx/>
              <a:buSzPct val="125000"/>
              <a:buFontTx/>
              <a:buChar char="•"/>
              <a:tabLst/>
              <a:defRPr sz="3600" b="0" i="0" u="none" strike="noStrike" cap="none" spc="0" baseline="0">
                <a:solidFill>
                  <a:srgbClr val="282800"/>
                </a:solidFill>
                <a:uFillTx/>
                <a:latin typeface="Helvetica Neue"/>
                <a:ea typeface="Helvetica Neue"/>
                <a:cs typeface="Helvetica Neue"/>
                <a:sym typeface="Helvetica Neue"/>
              </a:defRPr>
            </a:lvl8pPr>
            <a:lvl9pPr marL="5556250" marR="0" indent="-476250" algn="l" defTabSz="825500" rtl="0" latinLnBrk="0">
              <a:lnSpc>
                <a:spcPct val="100000"/>
              </a:lnSpc>
              <a:spcBef>
                <a:spcPts val="5900"/>
              </a:spcBef>
              <a:spcAft>
                <a:spcPts val="0"/>
              </a:spcAft>
              <a:buClrTx/>
              <a:buSzPct val="125000"/>
              <a:buFontTx/>
              <a:buChar char="•"/>
              <a:tabLst/>
              <a:defRPr sz="3600" b="0" i="0" u="none" strike="noStrike" cap="none" spc="0" baseline="0">
                <a:solidFill>
                  <a:srgbClr val="282800"/>
                </a:solidFill>
                <a:uFillTx/>
                <a:latin typeface="Helvetica Neue"/>
                <a:ea typeface="Helvetica Neue"/>
                <a:cs typeface="Helvetica Neue"/>
                <a:sym typeface="Helvetica Neue"/>
              </a:defRPr>
            </a:lvl9pPr>
          </a:lstStyle>
          <a:p>
            <a:pPr>
              <a:spcBef>
                <a:spcPts val="600"/>
              </a:spcBef>
            </a:pPr>
            <a:r>
              <a:rPr lang="en-US" sz="3000" b="1" u="sng" dirty="0"/>
              <a:t>Dataset schema</a:t>
            </a:r>
            <a:r>
              <a:rPr lang="en-US" sz="3000" b="1" dirty="0"/>
              <a:t>:</a:t>
            </a:r>
            <a:endParaRPr lang="en-US" sz="3000" dirty="0"/>
          </a:p>
          <a:p>
            <a:pPr>
              <a:spcBef>
                <a:spcPts val="600"/>
              </a:spcBef>
            </a:pPr>
            <a:r>
              <a:rPr lang="en-US" sz="3000" b="1" dirty="0"/>
              <a:t>Pet ID</a:t>
            </a:r>
            <a:r>
              <a:rPr lang="en-US" sz="3000" dirty="0"/>
              <a:t> - Unique ID of pet</a:t>
            </a:r>
          </a:p>
          <a:p>
            <a:pPr>
              <a:spcBef>
                <a:spcPts val="600"/>
              </a:spcBef>
            </a:pPr>
            <a:r>
              <a:rPr lang="en-US" sz="3000" b="1" dirty="0"/>
              <a:t>Outcome Type</a:t>
            </a:r>
            <a:r>
              <a:rPr lang="en-US" sz="3000" dirty="0"/>
              <a:t> - State of pet at the time of recording the outcome</a:t>
            </a:r>
          </a:p>
          <a:p>
            <a:pPr>
              <a:spcBef>
                <a:spcPts val="600"/>
              </a:spcBef>
            </a:pPr>
            <a:r>
              <a:rPr lang="en-US" sz="3000" b="1" dirty="0"/>
              <a:t>Sex upon Outcome</a:t>
            </a:r>
            <a:r>
              <a:rPr lang="en-US" sz="3000" dirty="0"/>
              <a:t> - Sex of pet at outcome</a:t>
            </a:r>
          </a:p>
          <a:p>
            <a:pPr>
              <a:spcBef>
                <a:spcPts val="600"/>
              </a:spcBef>
            </a:pPr>
            <a:r>
              <a:rPr lang="en-US" sz="3000" b="1" dirty="0"/>
              <a:t>Name</a:t>
            </a:r>
            <a:r>
              <a:rPr lang="en-US" sz="3000" dirty="0"/>
              <a:t> - Name of pet </a:t>
            </a:r>
          </a:p>
          <a:p>
            <a:pPr>
              <a:spcBef>
                <a:spcPts val="600"/>
              </a:spcBef>
            </a:pPr>
            <a:r>
              <a:rPr lang="en-US" sz="3000" b="1" dirty="0"/>
              <a:t>Found Location</a:t>
            </a:r>
            <a:r>
              <a:rPr lang="en-US" sz="3000" dirty="0"/>
              <a:t> - Found location of pet before entered the center</a:t>
            </a:r>
          </a:p>
          <a:p>
            <a:pPr>
              <a:spcBef>
                <a:spcPts val="600"/>
              </a:spcBef>
            </a:pPr>
            <a:r>
              <a:rPr lang="en-US" sz="3000" b="1" dirty="0"/>
              <a:t>Intake Type</a:t>
            </a:r>
            <a:r>
              <a:rPr lang="en-US" sz="3000" dirty="0"/>
              <a:t> - Circumstances bringing the pet to the center</a:t>
            </a:r>
          </a:p>
          <a:p>
            <a:pPr>
              <a:spcBef>
                <a:spcPts val="600"/>
              </a:spcBef>
            </a:pPr>
            <a:r>
              <a:rPr lang="en-US" sz="3000" b="1" dirty="0"/>
              <a:t>Intake Condition</a:t>
            </a:r>
            <a:r>
              <a:rPr lang="en-US" sz="3000" dirty="0"/>
              <a:t> - Health condition of pet when entered the center</a:t>
            </a:r>
          </a:p>
          <a:p>
            <a:pPr>
              <a:spcBef>
                <a:spcPts val="600"/>
              </a:spcBef>
            </a:pPr>
            <a:r>
              <a:rPr lang="en-US" sz="3000" b="1" dirty="0"/>
              <a:t>Pet Type</a:t>
            </a:r>
            <a:r>
              <a:rPr lang="en-US" sz="3000" dirty="0"/>
              <a:t> - Type of pet</a:t>
            </a:r>
          </a:p>
          <a:p>
            <a:pPr>
              <a:spcBef>
                <a:spcPts val="600"/>
              </a:spcBef>
            </a:pPr>
            <a:r>
              <a:rPr lang="en-US" sz="3000" b="1" dirty="0"/>
              <a:t>Sex upon Intake</a:t>
            </a:r>
            <a:r>
              <a:rPr lang="en-US" sz="3000" dirty="0"/>
              <a:t> - Sex of pet when entered the center</a:t>
            </a:r>
          </a:p>
          <a:p>
            <a:pPr>
              <a:spcBef>
                <a:spcPts val="600"/>
              </a:spcBef>
            </a:pPr>
            <a:r>
              <a:rPr lang="en-US" sz="3000" b="1" dirty="0"/>
              <a:t>Breed</a:t>
            </a:r>
            <a:r>
              <a:rPr lang="en-US" sz="3000" dirty="0"/>
              <a:t> - Breed of pet </a:t>
            </a:r>
          </a:p>
          <a:p>
            <a:pPr>
              <a:spcBef>
                <a:spcPts val="600"/>
              </a:spcBef>
            </a:pPr>
            <a:r>
              <a:rPr lang="en-US" sz="3000" b="1" dirty="0"/>
              <a:t>Color</a:t>
            </a:r>
            <a:r>
              <a:rPr lang="en-US" sz="3000" dirty="0"/>
              <a:t> - Color of pet </a:t>
            </a:r>
          </a:p>
          <a:p>
            <a:pPr>
              <a:spcBef>
                <a:spcPts val="600"/>
              </a:spcBef>
            </a:pPr>
            <a:r>
              <a:rPr lang="en-US" sz="3000" b="1" dirty="0"/>
              <a:t>Age upon Intake Days</a:t>
            </a:r>
            <a:r>
              <a:rPr lang="en-US" sz="3000" dirty="0"/>
              <a:t> - Age of pet when entered the center (days)</a:t>
            </a:r>
          </a:p>
          <a:p>
            <a:pPr>
              <a:spcBef>
                <a:spcPts val="600"/>
              </a:spcBef>
            </a:pPr>
            <a:r>
              <a:rPr lang="en-US" sz="3000" b="1" dirty="0"/>
              <a:t>Time at Center</a:t>
            </a:r>
            <a:r>
              <a:rPr lang="en-US" sz="3000" dirty="0"/>
              <a:t> - Time at center (0 = less than 30 days; 1 = more than 30 days). This is the value to predict.</a:t>
            </a:r>
          </a:p>
          <a:p>
            <a:pPr>
              <a:spcBef>
                <a:spcPts val="600"/>
              </a:spcBef>
            </a:pPr>
            <a:endParaRPr lang="en-US" sz="3000" dirty="0"/>
          </a:p>
        </p:txBody>
      </p:sp>
    </p:spTree>
    <p:extLst>
      <p:ext uri="{BB962C8B-B14F-4D97-AF65-F5344CB8AC3E}">
        <p14:creationId xmlns:p14="http://schemas.microsoft.com/office/powerpoint/2010/main" val="2782489996"/>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4E188-3EA6-5643-96A7-939BE7FEE162}"/>
              </a:ext>
            </a:extLst>
          </p:cNvPr>
          <p:cNvSpPr>
            <a:spLocks noGrp="1"/>
          </p:cNvSpPr>
          <p:nvPr>
            <p:ph type="title"/>
          </p:nvPr>
        </p:nvSpPr>
        <p:spPr/>
        <p:txBody>
          <a:bodyPr/>
          <a:lstStyle/>
          <a:p>
            <a:r>
              <a:rPr lang="en-US" dirty="0"/>
              <a:t>Libraries-tools and licenses</a:t>
            </a:r>
          </a:p>
        </p:txBody>
      </p:sp>
      <p:sp>
        <p:nvSpPr>
          <p:cNvPr id="3" name="Text Placeholder 2">
            <a:extLst>
              <a:ext uri="{FF2B5EF4-FFF2-40B4-BE49-F238E27FC236}">
                <a16:creationId xmlns:a16="http://schemas.microsoft.com/office/drawing/2014/main" id="{6C97FCD3-DD2F-F64B-952C-440FEE27BCF1}"/>
              </a:ext>
            </a:extLst>
          </p:cNvPr>
          <p:cNvSpPr>
            <a:spLocks noGrp="1"/>
          </p:cNvSpPr>
          <p:nvPr>
            <p:ph type="body" idx="1"/>
          </p:nvPr>
        </p:nvSpPr>
        <p:spPr/>
        <p:txBody>
          <a:bodyPr/>
          <a:lstStyle/>
          <a:p>
            <a:pPr marL="293370">
              <a:spcBef>
                <a:spcPts val="1200"/>
              </a:spcBef>
            </a:pPr>
            <a:r>
              <a:rPr lang="en-US" dirty="0" err="1"/>
              <a:t>Numpy</a:t>
            </a:r>
            <a:r>
              <a:rPr lang="en-US" dirty="0"/>
              <a:t>: </a:t>
            </a:r>
            <a:r>
              <a:rPr lang="en-US" dirty="0">
                <a:hlinkClick r:id="rId2"/>
              </a:rPr>
              <a:t>BSD</a:t>
            </a:r>
            <a:endParaRPr lang="en-US" dirty="0"/>
          </a:p>
          <a:p>
            <a:pPr marL="293370">
              <a:spcBef>
                <a:spcPts val="1200"/>
              </a:spcBef>
            </a:pPr>
            <a:r>
              <a:rPr lang="en-US" dirty="0"/>
              <a:t>Pandas: </a:t>
            </a:r>
            <a:r>
              <a:rPr lang="en-US" dirty="0">
                <a:hlinkClick r:id="rId3"/>
              </a:rPr>
              <a:t>BSD</a:t>
            </a:r>
            <a:endParaRPr lang="en-US" dirty="0"/>
          </a:p>
          <a:p>
            <a:pPr marL="293370">
              <a:spcBef>
                <a:spcPts val="1200"/>
              </a:spcBef>
            </a:pPr>
            <a:r>
              <a:rPr lang="en-US" dirty="0" err="1"/>
              <a:t>Sagemaker</a:t>
            </a:r>
            <a:r>
              <a:rPr lang="en-US" dirty="0"/>
              <a:t>: </a:t>
            </a:r>
            <a:r>
              <a:rPr lang="en-US" dirty="0">
                <a:hlinkClick r:id="rId4"/>
              </a:rPr>
              <a:t>Apache license 2.0</a:t>
            </a:r>
            <a:endParaRPr lang="en-US" dirty="0"/>
          </a:p>
          <a:p>
            <a:pPr marL="293370">
              <a:spcBef>
                <a:spcPts val="1200"/>
              </a:spcBef>
            </a:pPr>
            <a:r>
              <a:rPr lang="en-US" dirty="0"/>
              <a:t>Seaborn: </a:t>
            </a:r>
            <a:r>
              <a:rPr lang="en-US" dirty="0">
                <a:hlinkClick r:id="rId5"/>
              </a:rPr>
              <a:t>BSD</a:t>
            </a:r>
            <a:endParaRPr lang="en-US" dirty="0"/>
          </a:p>
          <a:p>
            <a:pPr marL="293370">
              <a:spcBef>
                <a:spcPts val="1200"/>
              </a:spcBef>
            </a:pPr>
            <a:r>
              <a:rPr lang="en-US" dirty="0" err="1"/>
              <a:t>Sklearn</a:t>
            </a:r>
            <a:r>
              <a:rPr lang="en-US" dirty="0"/>
              <a:t>: </a:t>
            </a:r>
            <a:r>
              <a:rPr lang="en-US" dirty="0">
                <a:hlinkClick r:id="rId6"/>
              </a:rPr>
              <a:t>BSD</a:t>
            </a:r>
            <a:endParaRPr lang="en-US" dirty="0"/>
          </a:p>
          <a:p>
            <a:pPr marL="293370">
              <a:spcBef>
                <a:spcPts val="1200"/>
              </a:spcBef>
            </a:pPr>
            <a:r>
              <a:rPr lang="en-US" dirty="0"/>
              <a:t>Matplotlib: </a:t>
            </a:r>
            <a:r>
              <a:rPr lang="en-US" dirty="0">
                <a:hlinkClick r:id="rId7"/>
              </a:rPr>
              <a:t>BSD</a:t>
            </a:r>
            <a:endParaRPr lang="en-US" dirty="0"/>
          </a:p>
          <a:p>
            <a:pPr marL="293370">
              <a:spcBef>
                <a:spcPts val="1200"/>
              </a:spcBef>
            </a:pPr>
            <a:r>
              <a:rPr lang="en-US" dirty="0" err="1"/>
              <a:t>CatBoost</a:t>
            </a:r>
            <a:r>
              <a:rPr lang="en-US" dirty="0"/>
              <a:t>: </a:t>
            </a:r>
            <a:r>
              <a:rPr lang="en-US" dirty="0">
                <a:hlinkClick r:id="rId8"/>
              </a:rPr>
              <a:t>Apache license 2.0</a:t>
            </a:r>
            <a:endParaRPr lang="en-US" dirty="0"/>
          </a:p>
          <a:p>
            <a:pPr marL="293370">
              <a:spcBef>
                <a:spcPts val="1200"/>
              </a:spcBef>
            </a:pPr>
            <a:r>
              <a:rPr lang="en-US" dirty="0" err="1"/>
              <a:t>LightGBM</a:t>
            </a:r>
            <a:r>
              <a:rPr lang="en-US" dirty="0"/>
              <a:t>: </a:t>
            </a:r>
            <a:r>
              <a:rPr lang="en-US" dirty="0">
                <a:hlinkClick r:id="rId9"/>
              </a:rPr>
              <a:t>MIT</a:t>
            </a:r>
            <a:endParaRPr lang="en-US" dirty="0"/>
          </a:p>
          <a:p>
            <a:pPr marL="293370">
              <a:spcBef>
                <a:spcPts val="1200"/>
              </a:spcBef>
            </a:pPr>
            <a:r>
              <a:rPr lang="en-US" dirty="0" err="1"/>
              <a:t>XGBoost</a:t>
            </a:r>
            <a:r>
              <a:rPr lang="en-US" dirty="0"/>
              <a:t>: </a:t>
            </a:r>
            <a:r>
              <a:rPr lang="en-US" dirty="0">
                <a:hlinkClick r:id="rId10"/>
              </a:rPr>
              <a:t>Apache license 2.0</a:t>
            </a:r>
            <a:endParaRPr lang="en-US" dirty="0"/>
          </a:p>
          <a:p>
            <a:pPr marL="293370">
              <a:spcBef>
                <a:spcPts val="1200"/>
              </a:spcBef>
            </a:pPr>
            <a:r>
              <a:rPr lang="en-US" dirty="0" err="1"/>
              <a:t>MXNet</a:t>
            </a:r>
            <a:r>
              <a:rPr lang="en-US" dirty="0"/>
              <a:t>: </a:t>
            </a:r>
            <a:r>
              <a:rPr lang="en-US" dirty="0">
                <a:hlinkClick r:id="rId11"/>
              </a:rPr>
              <a:t>Apache license 2.0</a:t>
            </a:r>
            <a:endParaRPr lang="en-US" dirty="0"/>
          </a:p>
        </p:txBody>
      </p:sp>
    </p:spTree>
    <p:extLst>
      <p:ext uri="{BB962C8B-B14F-4D97-AF65-F5344CB8AC3E}">
        <p14:creationId xmlns:p14="http://schemas.microsoft.com/office/powerpoint/2010/main" val="350415446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3735D-4325-AC43-85EB-D515FFEB62D7}"/>
              </a:ext>
            </a:extLst>
          </p:cNvPr>
          <p:cNvSpPr>
            <a:spLocks noGrp="1"/>
          </p:cNvSpPr>
          <p:nvPr>
            <p:ph type="title"/>
          </p:nvPr>
        </p:nvSpPr>
        <p:spPr/>
        <p:txBody>
          <a:bodyPr/>
          <a:lstStyle/>
          <a:p>
            <a:r>
              <a:rPr lang="en-US" dirty="0"/>
              <a:t>What is A Decision Tree?</a:t>
            </a: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2824A4B0-3D6C-D147-A7EC-69AA07D0415F}"/>
                  </a:ext>
                </a:extLst>
              </p:cNvPr>
              <p:cNvSpPr/>
              <p:nvPr/>
            </p:nvSpPr>
            <p:spPr>
              <a:xfrm>
                <a:off x="6354136" y="4788511"/>
                <a:ext cx="1883767" cy="72452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i="1" smtClean="0">
                              <a:solidFill>
                                <a:schemeClr val="tx1"/>
                              </a:solidFill>
                              <a:latin typeface="Cambria Math" panose="02040503050406030204" pitchFamily="18" charset="0"/>
                            </a:rPr>
                          </m:ctrlPr>
                        </m:sSubPr>
                        <m:e>
                          <m:r>
                            <m:rPr>
                              <m:sty m:val="p"/>
                            </m:rPr>
                            <a:rPr lang="en-US" sz="2800" b="0" i="0" smtClean="0">
                              <a:solidFill>
                                <a:schemeClr val="tx1"/>
                              </a:solidFill>
                              <a:latin typeface="Cambria Math" panose="02040503050406030204" pitchFamily="18" charset="0"/>
                            </a:rPr>
                            <m:t>x</m:t>
                          </m:r>
                        </m:e>
                        <m:sub>
                          <m:r>
                            <a:rPr lang="en-US" sz="2800" b="0" i="0" smtClean="0">
                              <a:solidFill>
                                <a:schemeClr val="tx1"/>
                              </a:solidFill>
                              <a:latin typeface="Cambria Math" panose="02040503050406030204" pitchFamily="18" charset="0"/>
                            </a:rPr>
                            <m:t>2</m:t>
                          </m:r>
                        </m:sub>
                      </m:sSub>
                      <m:r>
                        <a:rPr lang="en-US" sz="280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ea typeface="Cambria Math" panose="02040503050406030204" pitchFamily="18" charset="0"/>
                        </a:rPr>
                        <m:t>5</m:t>
                      </m:r>
                    </m:oMath>
                  </m:oMathPara>
                </a14:m>
                <a:endParaRPr lang="en-US" sz="2800" dirty="0">
                  <a:solidFill>
                    <a:schemeClr val="tx1"/>
                  </a:solidFill>
                </a:endParaRPr>
              </a:p>
            </p:txBody>
          </p:sp>
        </mc:Choice>
        <mc:Fallback xmlns="">
          <p:sp>
            <p:nvSpPr>
              <p:cNvPr id="13" name="Rectangle 12">
                <a:extLst>
                  <a:ext uri="{FF2B5EF4-FFF2-40B4-BE49-F238E27FC236}">
                    <a16:creationId xmlns:a16="http://schemas.microsoft.com/office/drawing/2014/main" id="{2824A4B0-3D6C-D147-A7EC-69AA07D0415F}"/>
                  </a:ext>
                </a:extLst>
              </p:cNvPr>
              <p:cNvSpPr>
                <a:spLocks noRot="1" noChangeAspect="1" noMove="1" noResize="1" noEditPoints="1" noAdjustHandles="1" noChangeArrowheads="1" noChangeShapeType="1" noTextEdit="1"/>
              </p:cNvSpPr>
              <p:nvPr/>
            </p:nvSpPr>
            <p:spPr>
              <a:xfrm>
                <a:off x="6354136" y="4788511"/>
                <a:ext cx="1883767" cy="724526"/>
              </a:xfrm>
              <a:prstGeom prst="rect">
                <a:avLst/>
              </a:prstGeom>
              <a:blipFill>
                <a:blip r:embed="rId3"/>
                <a:stretch>
                  <a:fillRect/>
                </a:stretch>
              </a:blipFill>
              <a:ln w="25400">
                <a:solidFill>
                  <a:schemeClr val="tx1"/>
                </a:solidFill>
              </a:ln>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5BCC6021-3F1D-C44D-A171-ED0D316DD8FE}"/>
              </a:ext>
            </a:extLst>
          </p:cNvPr>
          <p:cNvCxnSpPr>
            <a:cxnSpLocks/>
            <a:stCxn id="13" idx="2"/>
            <a:endCxn id="19" idx="0"/>
          </p:cNvCxnSpPr>
          <p:nvPr/>
        </p:nvCxnSpPr>
        <p:spPr>
          <a:xfrm flipH="1">
            <a:off x="5203671" y="5513037"/>
            <a:ext cx="2092349" cy="7495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70D1AED-63F3-9B47-B7C7-D877EBA15D41}"/>
              </a:ext>
            </a:extLst>
          </p:cNvPr>
          <p:cNvCxnSpPr>
            <a:cxnSpLocks/>
            <a:stCxn id="13" idx="2"/>
            <a:endCxn id="18" idx="0"/>
          </p:cNvCxnSpPr>
          <p:nvPr/>
        </p:nvCxnSpPr>
        <p:spPr>
          <a:xfrm>
            <a:off x="7296019" y="5513037"/>
            <a:ext cx="2196639" cy="715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C75E84BF-37A8-E94E-8F68-12125070C15B}"/>
                  </a:ext>
                </a:extLst>
              </p:cNvPr>
              <p:cNvSpPr/>
              <p:nvPr/>
            </p:nvSpPr>
            <p:spPr>
              <a:xfrm>
                <a:off x="8446484" y="6228807"/>
                <a:ext cx="2092349" cy="724526"/>
              </a:xfrm>
              <a:prstGeom prst="rect">
                <a:avLst/>
              </a:prstGeom>
              <a:solidFill>
                <a:schemeClr val="accent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sz="2800" b="0" i="0" smtClean="0">
                          <a:solidFill>
                            <a:schemeClr val="tx1"/>
                          </a:solidFill>
                          <a:latin typeface="Cambria Math" panose="02040503050406030204" pitchFamily="18" charset="0"/>
                        </a:rPr>
                        <m:t>Class</m:t>
                      </m:r>
                      <m:r>
                        <a:rPr lang="en-US" sz="2800" b="0" i="0" smtClean="0">
                          <a:solidFill>
                            <a:schemeClr val="tx1"/>
                          </a:solidFill>
                          <a:latin typeface="Cambria Math" panose="02040503050406030204" pitchFamily="18" charset="0"/>
                        </a:rPr>
                        <m:t>=2</m:t>
                      </m:r>
                    </m:oMath>
                  </m:oMathPara>
                </a14:m>
                <a:endParaRPr lang="en-US" sz="2800" dirty="0">
                  <a:solidFill>
                    <a:schemeClr val="tx1"/>
                  </a:solidFill>
                </a:endParaRPr>
              </a:p>
            </p:txBody>
          </p:sp>
        </mc:Choice>
        <mc:Fallback xmlns="">
          <p:sp>
            <p:nvSpPr>
              <p:cNvPr id="18" name="Rectangle 17">
                <a:extLst>
                  <a:ext uri="{FF2B5EF4-FFF2-40B4-BE49-F238E27FC236}">
                    <a16:creationId xmlns:a16="http://schemas.microsoft.com/office/drawing/2014/main" id="{C75E84BF-37A8-E94E-8F68-12125070C15B}"/>
                  </a:ext>
                </a:extLst>
              </p:cNvPr>
              <p:cNvSpPr>
                <a:spLocks noRot="1" noChangeAspect="1" noMove="1" noResize="1" noEditPoints="1" noAdjustHandles="1" noChangeArrowheads="1" noChangeShapeType="1" noTextEdit="1"/>
              </p:cNvSpPr>
              <p:nvPr/>
            </p:nvSpPr>
            <p:spPr>
              <a:xfrm>
                <a:off x="8446484" y="6228807"/>
                <a:ext cx="2092349" cy="724526"/>
              </a:xfrm>
              <a:prstGeom prst="rect">
                <a:avLst/>
              </a:prstGeom>
              <a:blipFill>
                <a:blip r:embed="rId4"/>
                <a:stretch>
                  <a:fillRect/>
                </a:stretch>
              </a:blipFill>
              <a:ln w="254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394418EF-8927-AC4D-A93E-0A012FE0B598}"/>
                  </a:ext>
                </a:extLst>
              </p:cNvPr>
              <p:cNvSpPr/>
              <p:nvPr/>
            </p:nvSpPr>
            <p:spPr>
              <a:xfrm>
                <a:off x="4261787" y="6262553"/>
                <a:ext cx="1883767" cy="72452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i="1" smtClean="0">
                              <a:solidFill>
                                <a:schemeClr val="tx1"/>
                              </a:solidFill>
                              <a:latin typeface="Cambria Math" panose="02040503050406030204" pitchFamily="18" charset="0"/>
                            </a:rPr>
                          </m:ctrlPr>
                        </m:sSubPr>
                        <m:e>
                          <m:r>
                            <m:rPr>
                              <m:sty m:val="p"/>
                            </m:rPr>
                            <a:rPr lang="en-US" sz="2800" b="0" i="0" smtClean="0">
                              <a:solidFill>
                                <a:schemeClr val="tx1"/>
                              </a:solidFill>
                              <a:latin typeface="Cambria Math" panose="02040503050406030204" pitchFamily="18" charset="0"/>
                            </a:rPr>
                            <m:t>x</m:t>
                          </m:r>
                        </m:e>
                        <m:sub>
                          <m:r>
                            <a:rPr lang="en-US" sz="2800" b="0" i="0" smtClean="0">
                              <a:solidFill>
                                <a:schemeClr val="tx1"/>
                              </a:solidFill>
                              <a:latin typeface="Cambria Math" panose="02040503050406030204" pitchFamily="18" charset="0"/>
                            </a:rPr>
                            <m:t>1</m:t>
                          </m:r>
                        </m:sub>
                      </m:sSub>
                      <m:r>
                        <a:rPr lang="en-US" sz="280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ea typeface="Cambria Math" panose="02040503050406030204" pitchFamily="18" charset="0"/>
                        </a:rPr>
                        <m:t>4.5</m:t>
                      </m:r>
                    </m:oMath>
                  </m:oMathPara>
                </a14:m>
                <a:endParaRPr lang="en-US" sz="2800" dirty="0">
                  <a:solidFill>
                    <a:schemeClr val="tx1"/>
                  </a:solidFill>
                </a:endParaRPr>
              </a:p>
            </p:txBody>
          </p:sp>
        </mc:Choice>
        <mc:Fallback xmlns="">
          <p:sp>
            <p:nvSpPr>
              <p:cNvPr id="19" name="Rectangle 18">
                <a:extLst>
                  <a:ext uri="{FF2B5EF4-FFF2-40B4-BE49-F238E27FC236}">
                    <a16:creationId xmlns:a16="http://schemas.microsoft.com/office/drawing/2014/main" id="{394418EF-8927-AC4D-A93E-0A012FE0B598}"/>
                  </a:ext>
                </a:extLst>
              </p:cNvPr>
              <p:cNvSpPr>
                <a:spLocks noRot="1" noChangeAspect="1" noMove="1" noResize="1" noEditPoints="1" noAdjustHandles="1" noChangeArrowheads="1" noChangeShapeType="1" noTextEdit="1"/>
              </p:cNvSpPr>
              <p:nvPr/>
            </p:nvSpPr>
            <p:spPr>
              <a:xfrm>
                <a:off x="4261787" y="6262553"/>
                <a:ext cx="1883767" cy="724526"/>
              </a:xfrm>
              <a:prstGeom prst="rect">
                <a:avLst/>
              </a:prstGeom>
              <a:blipFill>
                <a:blip r:embed="rId5"/>
                <a:stretch>
                  <a:fillRect/>
                </a:stretch>
              </a:blipFill>
              <a:ln w="25400">
                <a:solidFill>
                  <a:schemeClr val="tx1"/>
                </a:solidFill>
              </a:ln>
            </p:spPr>
            <p:txBody>
              <a:bodyPr/>
              <a:lstStyle/>
              <a:p>
                <a:r>
                  <a:rPr lang="en-US">
                    <a:noFill/>
                  </a:rPr>
                  <a:t> </a:t>
                </a:r>
              </a:p>
            </p:txBody>
          </p:sp>
        </mc:Fallback>
      </mc:AlternateContent>
      <p:sp>
        <p:nvSpPr>
          <p:cNvPr id="10" name="Oval 9">
            <a:extLst>
              <a:ext uri="{FF2B5EF4-FFF2-40B4-BE49-F238E27FC236}">
                <a16:creationId xmlns:a16="http://schemas.microsoft.com/office/drawing/2014/main" id="{4D515CCC-76A0-584A-97A7-C73A0E4A3A5A}"/>
              </a:ext>
            </a:extLst>
          </p:cNvPr>
          <p:cNvSpPr/>
          <p:nvPr/>
        </p:nvSpPr>
        <p:spPr>
          <a:xfrm>
            <a:off x="5830690" y="4550609"/>
            <a:ext cx="2824212" cy="1200329"/>
          </a:xfrm>
          <a:prstGeom prst="ellipse">
            <a:avLst/>
          </a:prstGeom>
          <a:noFill/>
          <a:ln w="57150" cap="flat">
            <a:solidFill>
              <a:schemeClr val="accent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27" name="TextBox 26">
            <a:extLst>
              <a:ext uri="{FF2B5EF4-FFF2-40B4-BE49-F238E27FC236}">
                <a16:creationId xmlns:a16="http://schemas.microsoft.com/office/drawing/2014/main" id="{9B3D1E8D-C3FB-134F-A91B-2B22E28ABED8}"/>
              </a:ext>
            </a:extLst>
          </p:cNvPr>
          <p:cNvSpPr txBox="1"/>
          <p:nvPr/>
        </p:nvSpPr>
        <p:spPr>
          <a:xfrm>
            <a:off x="5099379" y="5418288"/>
            <a:ext cx="1254757"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yes</a:t>
            </a:r>
          </a:p>
        </p:txBody>
      </p:sp>
      <p:sp>
        <p:nvSpPr>
          <p:cNvPr id="28" name="TextBox 27">
            <a:extLst>
              <a:ext uri="{FF2B5EF4-FFF2-40B4-BE49-F238E27FC236}">
                <a16:creationId xmlns:a16="http://schemas.microsoft.com/office/drawing/2014/main" id="{07B0D8F4-102E-384B-88C2-62A95892AB7E}"/>
              </a:ext>
            </a:extLst>
          </p:cNvPr>
          <p:cNvSpPr txBox="1"/>
          <p:nvPr/>
        </p:nvSpPr>
        <p:spPr>
          <a:xfrm>
            <a:off x="8394338" y="5418288"/>
            <a:ext cx="1254757"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no</a:t>
            </a:r>
          </a:p>
        </p:txBody>
      </p:sp>
      <p:sp>
        <p:nvSpPr>
          <p:cNvPr id="17" name="Text Placeholder 2">
            <a:extLst>
              <a:ext uri="{FF2B5EF4-FFF2-40B4-BE49-F238E27FC236}">
                <a16:creationId xmlns:a16="http://schemas.microsoft.com/office/drawing/2014/main" id="{79824C12-FAD4-664C-B520-8A21B8DC390A}"/>
              </a:ext>
            </a:extLst>
          </p:cNvPr>
          <p:cNvSpPr>
            <a:spLocks noGrp="1"/>
          </p:cNvSpPr>
          <p:nvPr>
            <p:ph type="body" idx="1"/>
          </p:nvPr>
        </p:nvSpPr>
        <p:spPr>
          <a:xfrm>
            <a:off x="1689100" y="2756958"/>
            <a:ext cx="21005800" cy="8571442"/>
          </a:xfrm>
        </p:spPr>
        <p:txBody>
          <a:bodyPr/>
          <a:lstStyle/>
          <a:p>
            <a:pPr>
              <a:spcBef>
                <a:spcPts val="600"/>
              </a:spcBef>
              <a:spcAft>
                <a:spcPts val="600"/>
              </a:spcAft>
            </a:pPr>
            <a:r>
              <a:rPr lang="en-US" sz="4000" dirty="0">
                <a:solidFill>
                  <a:schemeClr val="tx1"/>
                </a:solidFill>
              </a:rPr>
              <a:t>What feature (</a:t>
            </a:r>
            <a:r>
              <a:rPr lang="en-US" sz="4000" dirty="0">
                <a:solidFill>
                  <a:schemeClr val="tx1"/>
                </a:solidFill>
                <a:latin typeface="Cambria Math" panose="02040503050406030204" pitchFamily="18" charset="0"/>
                <a:ea typeface="Cambria Math" panose="02040503050406030204" pitchFamily="18" charset="0"/>
              </a:rPr>
              <a:t>x</a:t>
            </a:r>
            <a:r>
              <a:rPr lang="en-US" sz="4000" baseline="-25000" dirty="0">
                <a:solidFill>
                  <a:schemeClr val="tx1"/>
                </a:solidFill>
                <a:latin typeface="Cambria Math" panose="02040503050406030204" pitchFamily="18" charset="0"/>
                <a:ea typeface="Cambria Math" panose="02040503050406030204" pitchFamily="18" charset="0"/>
              </a:rPr>
              <a:t>1</a:t>
            </a:r>
            <a:r>
              <a:rPr lang="en-US" sz="4000" dirty="0">
                <a:solidFill>
                  <a:schemeClr val="tx1"/>
                </a:solidFill>
              </a:rPr>
              <a:t> or </a:t>
            </a:r>
            <a:r>
              <a:rPr lang="en-US" sz="4000" dirty="0">
                <a:solidFill>
                  <a:schemeClr val="tx1"/>
                </a:solidFill>
                <a:latin typeface="Cambria Math" panose="02040503050406030204" pitchFamily="18" charset="0"/>
                <a:ea typeface="Cambria Math" panose="02040503050406030204" pitchFamily="18" charset="0"/>
              </a:rPr>
              <a:t>x</a:t>
            </a:r>
            <a:r>
              <a:rPr lang="en-US" sz="4000" baseline="-25000" dirty="0">
                <a:solidFill>
                  <a:schemeClr val="tx1"/>
                </a:solidFill>
                <a:latin typeface="Cambria Math" panose="02040503050406030204" pitchFamily="18" charset="0"/>
                <a:ea typeface="Cambria Math" panose="02040503050406030204" pitchFamily="18" charset="0"/>
              </a:rPr>
              <a:t>2</a:t>
            </a:r>
            <a:r>
              <a:rPr lang="en-US" sz="4000" dirty="0">
                <a:solidFill>
                  <a:schemeClr val="tx1"/>
                </a:solidFill>
              </a:rPr>
              <a:t>) to split </a:t>
            </a:r>
            <a:r>
              <a:rPr lang="en-US" sz="4000" b="1" dirty="0">
                <a:solidFill>
                  <a:schemeClr val="tx1"/>
                </a:solidFill>
              </a:rPr>
              <a:t>first</a:t>
            </a:r>
            <a:r>
              <a:rPr lang="en-US" sz="4000" dirty="0">
                <a:solidFill>
                  <a:schemeClr val="tx1"/>
                </a:solidFill>
              </a:rPr>
              <a:t> in order to best separate class 1 from class 2?</a:t>
            </a:r>
          </a:p>
        </p:txBody>
      </p:sp>
      <p:cxnSp>
        <p:nvCxnSpPr>
          <p:cNvPr id="4" name="Straight Arrow Connector 3">
            <a:extLst>
              <a:ext uri="{FF2B5EF4-FFF2-40B4-BE49-F238E27FC236}">
                <a16:creationId xmlns:a16="http://schemas.microsoft.com/office/drawing/2014/main" id="{242913D6-41FF-8544-B076-5320A0D1A571}"/>
              </a:ext>
            </a:extLst>
          </p:cNvPr>
          <p:cNvCxnSpPr>
            <a:cxnSpLocks/>
            <a:stCxn id="10" idx="6"/>
            <a:endCxn id="16" idx="1"/>
          </p:cNvCxnSpPr>
          <p:nvPr/>
        </p:nvCxnSpPr>
        <p:spPr>
          <a:xfrm>
            <a:off x="8654902" y="5150774"/>
            <a:ext cx="3760568" cy="2413708"/>
          </a:xfrm>
          <a:prstGeom prst="straightConnector1">
            <a:avLst/>
          </a:prstGeom>
          <a:noFill/>
          <a:ln w="50800" cap="flat">
            <a:solidFill>
              <a:schemeClr val="accent4"/>
            </a:solidFill>
            <a:prstDash val="solid"/>
            <a:miter lim="400000"/>
            <a:tailEnd type="triangle" w="lg" len="lg"/>
          </a:ln>
          <a:effectLst/>
          <a:sp3d/>
        </p:spPr>
        <p:style>
          <a:lnRef idx="0">
            <a:scrgbClr r="0" g="0" b="0"/>
          </a:lnRef>
          <a:fillRef idx="0">
            <a:scrgbClr r="0" g="0" b="0"/>
          </a:fillRef>
          <a:effectRef idx="0">
            <a:scrgbClr r="0" g="0" b="0"/>
          </a:effectRef>
          <a:fontRef idx="none"/>
        </p:style>
      </p:cxnSp>
      <p:graphicFrame>
        <p:nvGraphicFramePr>
          <p:cNvPr id="16" name="Chart 15">
            <a:extLst>
              <a:ext uri="{FF2B5EF4-FFF2-40B4-BE49-F238E27FC236}">
                <a16:creationId xmlns:a16="http://schemas.microsoft.com/office/drawing/2014/main" id="{481F25D5-0394-3A44-BDD6-E39BF1AF0612}"/>
              </a:ext>
            </a:extLst>
          </p:cNvPr>
          <p:cNvGraphicFramePr>
            <a:graphicFrameLocks/>
          </p:cNvGraphicFramePr>
          <p:nvPr/>
        </p:nvGraphicFramePr>
        <p:xfrm>
          <a:off x="12415470" y="3449682"/>
          <a:ext cx="8229600" cy="8229600"/>
        </p:xfrm>
        <a:graphic>
          <a:graphicData uri="http://schemas.openxmlformats.org/drawingml/2006/chart">
            <c:chart xmlns:c="http://schemas.openxmlformats.org/drawingml/2006/chart" xmlns:r="http://schemas.openxmlformats.org/officeDocument/2006/relationships" r:id="rId6"/>
          </a:graphicData>
        </a:graphic>
      </p:graphicFrame>
      <p:sp>
        <p:nvSpPr>
          <p:cNvPr id="20" name="Rectangle 19">
            <a:extLst>
              <a:ext uri="{FF2B5EF4-FFF2-40B4-BE49-F238E27FC236}">
                <a16:creationId xmlns:a16="http://schemas.microsoft.com/office/drawing/2014/main" id="{2BDD2F76-CF68-764C-AC00-731C008B915E}"/>
              </a:ext>
            </a:extLst>
          </p:cNvPr>
          <p:cNvSpPr/>
          <p:nvPr/>
        </p:nvSpPr>
        <p:spPr>
          <a:xfrm>
            <a:off x="13000194" y="7690060"/>
            <a:ext cx="7434072" cy="3429000"/>
          </a:xfrm>
          <a:prstGeom prst="rect">
            <a:avLst/>
          </a:prstGeom>
          <a:solidFill>
            <a:schemeClr val="accent3">
              <a:alpha val="45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21" name="Rectangle 20">
            <a:extLst>
              <a:ext uri="{FF2B5EF4-FFF2-40B4-BE49-F238E27FC236}">
                <a16:creationId xmlns:a16="http://schemas.microsoft.com/office/drawing/2014/main" id="{5728CF0E-0339-1840-A35E-7154F361311D}"/>
              </a:ext>
            </a:extLst>
          </p:cNvPr>
          <p:cNvSpPr/>
          <p:nvPr/>
        </p:nvSpPr>
        <p:spPr>
          <a:xfrm>
            <a:off x="13000194" y="4259754"/>
            <a:ext cx="7434072" cy="3429000"/>
          </a:xfrm>
          <a:prstGeom prst="rect">
            <a:avLst/>
          </a:prstGeom>
          <a:solidFill>
            <a:schemeClr val="accent1">
              <a:alpha val="45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6" name="Oval 5">
            <a:extLst>
              <a:ext uri="{FF2B5EF4-FFF2-40B4-BE49-F238E27FC236}">
                <a16:creationId xmlns:a16="http://schemas.microsoft.com/office/drawing/2014/main" id="{9D798465-2292-B24C-857F-2D72AC1AA553}"/>
              </a:ext>
            </a:extLst>
          </p:cNvPr>
          <p:cNvSpPr/>
          <p:nvPr/>
        </p:nvSpPr>
        <p:spPr>
          <a:xfrm>
            <a:off x="12469682" y="7435334"/>
            <a:ext cx="457200" cy="457200"/>
          </a:xfrm>
          <a:prstGeom prst="ellipse">
            <a:avLst/>
          </a:prstGeom>
          <a:noFill/>
          <a:ln w="12700" cap="flat">
            <a:solidFill>
              <a:schemeClr val="accent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84" name="TextBox 83">
            <a:extLst>
              <a:ext uri="{FF2B5EF4-FFF2-40B4-BE49-F238E27FC236}">
                <a16:creationId xmlns:a16="http://schemas.microsoft.com/office/drawing/2014/main" id="{3428C380-2CFB-7E4E-9AC0-AE4C598185EC}"/>
              </a:ext>
            </a:extLst>
          </p:cNvPr>
          <p:cNvSpPr txBox="1"/>
          <p:nvPr/>
        </p:nvSpPr>
        <p:spPr>
          <a:xfrm>
            <a:off x="16246967" y="11333857"/>
            <a:ext cx="94052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000" b="0" i="0" u="none" strike="noStrike" cap="none" spc="0" normalizeH="0" baseline="0" dirty="0">
                <a:ln>
                  <a:noFill/>
                </a:ln>
                <a:solidFill>
                  <a:srgbClr val="000000"/>
                </a:solidFill>
                <a:effectLst/>
                <a:uFillTx/>
                <a:latin typeface="Amazon Ember" panose="020B0603020204020204" pitchFamily="34" charset="0"/>
                <a:ea typeface="Amazon Ember" panose="020B0603020204020204" pitchFamily="34" charset="0"/>
                <a:cs typeface="Amazon Ember" panose="020B0603020204020204" pitchFamily="34" charset="0"/>
                <a:sym typeface="Helvetica Neue"/>
              </a:rPr>
              <a:t>x</a:t>
            </a:r>
            <a:r>
              <a:rPr kumimoji="0" lang="en-US" sz="3000" b="0" i="0" u="none" strike="noStrike" cap="none" spc="0" normalizeH="0" baseline="-25000" dirty="0">
                <a:ln>
                  <a:noFill/>
                </a:ln>
                <a:solidFill>
                  <a:srgbClr val="000000"/>
                </a:solidFill>
                <a:effectLst/>
                <a:uFillTx/>
                <a:latin typeface="Amazon Ember" panose="020B0603020204020204" pitchFamily="34" charset="0"/>
                <a:ea typeface="Amazon Ember" panose="020B0603020204020204" pitchFamily="34" charset="0"/>
                <a:cs typeface="Amazon Ember" panose="020B0603020204020204" pitchFamily="34" charset="0"/>
                <a:sym typeface="Helvetica Neue"/>
              </a:rPr>
              <a:t>1</a:t>
            </a:r>
          </a:p>
        </p:txBody>
      </p:sp>
      <p:sp>
        <p:nvSpPr>
          <p:cNvPr id="85" name="TextBox 84">
            <a:extLst>
              <a:ext uri="{FF2B5EF4-FFF2-40B4-BE49-F238E27FC236}">
                <a16:creationId xmlns:a16="http://schemas.microsoft.com/office/drawing/2014/main" id="{F21FB355-3192-D544-AF7C-AE85E7750636}"/>
              </a:ext>
            </a:extLst>
          </p:cNvPr>
          <p:cNvSpPr txBox="1"/>
          <p:nvPr/>
        </p:nvSpPr>
        <p:spPr>
          <a:xfrm>
            <a:off x="11661108" y="7381805"/>
            <a:ext cx="94052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000" b="0" i="0" u="none" strike="noStrike" cap="none" spc="0" normalizeH="0" baseline="0" dirty="0">
                <a:ln>
                  <a:noFill/>
                </a:ln>
                <a:solidFill>
                  <a:srgbClr val="000000"/>
                </a:solidFill>
                <a:effectLst/>
                <a:uFillTx/>
                <a:latin typeface="Amazon Ember" panose="020B0603020204020204" pitchFamily="34" charset="0"/>
                <a:ea typeface="Amazon Ember" panose="020B0603020204020204" pitchFamily="34" charset="0"/>
                <a:cs typeface="Amazon Ember" panose="020B0603020204020204" pitchFamily="34" charset="0"/>
                <a:sym typeface="Helvetica Neue"/>
              </a:rPr>
              <a:t>x</a:t>
            </a:r>
            <a:r>
              <a:rPr lang="en-US" b="0" baseline="-25000" dirty="0">
                <a:latin typeface="Amazon Ember" panose="020B0603020204020204" pitchFamily="34" charset="0"/>
                <a:ea typeface="Amazon Ember" panose="020B0603020204020204" pitchFamily="34" charset="0"/>
                <a:cs typeface="Amazon Ember" panose="020B0603020204020204" pitchFamily="34" charset="0"/>
              </a:rPr>
              <a:t>2</a:t>
            </a:r>
            <a:endParaRPr kumimoji="0" lang="en-US" sz="3000" b="0" i="0" u="none" strike="noStrike" cap="none" spc="0" normalizeH="0" baseline="-25000" dirty="0">
              <a:ln>
                <a:noFill/>
              </a:ln>
              <a:solidFill>
                <a:srgbClr val="000000"/>
              </a:solidFill>
              <a:effectLst/>
              <a:uFillTx/>
              <a:latin typeface="Amazon Ember" panose="020B0603020204020204" pitchFamily="34" charset="0"/>
              <a:ea typeface="Amazon Ember" panose="020B0603020204020204" pitchFamily="34" charset="0"/>
              <a:cs typeface="Amazon Ember" panose="020B0603020204020204" pitchFamily="34" charset="0"/>
              <a:sym typeface="Helvetica Neue"/>
            </a:endParaRPr>
          </a:p>
        </p:txBody>
      </p:sp>
    </p:spTree>
    <p:extLst>
      <p:ext uri="{BB962C8B-B14F-4D97-AF65-F5344CB8AC3E}">
        <p14:creationId xmlns:p14="http://schemas.microsoft.com/office/powerpoint/2010/main" val="194949121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3735D-4325-AC43-85EB-D515FFEB62D7}"/>
              </a:ext>
            </a:extLst>
          </p:cNvPr>
          <p:cNvSpPr>
            <a:spLocks noGrp="1"/>
          </p:cNvSpPr>
          <p:nvPr>
            <p:ph type="title"/>
          </p:nvPr>
        </p:nvSpPr>
        <p:spPr/>
        <p:txBody>
          <a:bodyPr/>
          <a:lstStyle/>
          <a:p>
            <a:r>
              <a:rPr lang="en-US" dirty="0"/>
              <a:t>What is A Decision Tree?</a:t>
            </a: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0EC71EB8-C10D-6944-BDCE-16A075F5AB34}"/>
                  </a:ext>
                </a:extLst>
              </p:cNvPr>
              <p:cNvSpPr/>
              <p:nvPr/>
            </p:nvSpPr>
            <p:spPr>
              <a:xfrm>
                <a:off x="6354136" y="4788511"/>
                <a:ext cx="1883767" cy="72452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i="1" smtClean="0">
                              <a:solidFill>
                                <a:schemeClr val="tx1"/>
                              </a:solidFill>
                              <a:latin typeface="Cambria Math" panose="02040503050406030204" pitchFamily="18" charset="0"/>
                            </a:rPr>
                          </m:ctrlPr>
                        </m:sSubPr>
                        <m:e>
                          <m:r>
                            <m:rPr>
                              <m:sty m:val="p"/>
                            </m:rPr>
                            <a:rPr lang="en-US" sz="2800" b="0" i="0" smtClean="0">
                              <a:solidFill>
                                <a:schemeClr val="tx1"/>
                              </a:solidFill>
                              <a:latin typeface="Cambria Math" panose="02040503050406030204" pitchFamily="18" charset="0"/>
                            </a:rPr>
                            <m:t>x</m:t>
                          </m:r>
                        </m:e>
                        <m:sub>
                          <m:r>
                            <a:rPr lang="en-US" sz="2800" b="0" i="0" smtClean="0">
                              <a:solidFill>
                                <a:schemeClr val="tx1"/>
                              </a:solidFill>
                              <a:latin typeface="Cambria Math" panose="02040503050406030204" pitchFamily="18" charset="0"/>
                            </a:rPr>
                            <m:t>2</m:t>
                          </m:r>
                        </m:sub>
                      </m:sSub>
                      <m:r>
                        <a:rPr lang="en-US" sz="280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ea typeface="Cambria Math" panose="02040503050406030204" pitchFamily="18" charset="0"/>
                        </a:rPr>
                        <m:t>5</m:t>
                      </m:r>
                    </m:oMath>
                  </m:oMathPara>
                </a14:m>
                <a:endParaRPr lang="en-US" sz="2800" dirty="0">
                  <a:solidFill>
                    <a:schemeClr val="tx1"/>
                  </a:solidFill>
                </a:endParaRPr>
              </a:p>
            </p:txBody>
          </p:sp>
        </mc:Choice>
        <mc:Fallback xmlns="">
          <p:sp>
            <p:nvSpPr>
              <p:cNvPr id="12" name="Rectangle 11">
                <a:extLst>
                  <a:ext uri="{FF2B5EF4-FFF2-40B4-BE49-F238E27FC236}">
                    <a16:creationId xmlns:a16="http://schemas.microsoft.com/office/drawing/2014/main" id="{0EC71EB8-C10D-6944-BDCE-16A075F5AB34}"/>
                  </a:ext>
                </a:extLst>
              </p:cNvPr>
              <p:cNvSpPr>
                <a:spLocks noRot="1" noChangeAspect="1" noMove="1" noResize="1" noEditPoints="1" noAdjustHandles="1" noChangeArrowheads="1" noChangeShapeType="1" noTextEdit="1"/>
              </p:cNvSpPr>
              <p:nvPr/>
            </p:nvSpPr>
            <p:spPr>
              <a:xfrm>
                <a:off x="6354136" y="4788511"/>
                <a:ext cx="1883767" cy="724526"/>
              </a:xfrm>
              <a:prstGeom prst="rect">
                <a:avLst/>
              </a:prstGeom>
              <a:blipFill>
                <a:blip r:embed="rId3"/>
                <a:stretch>
                  <a:fillRect/>
                </a:stretch>
              </a:blipFill>
              <a:ln w="25400">
                <a:solidFill>
                  <a:schemeClr val="tx1"/>
                </a:solidFill>
              </a:ln>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4A038BC2-9A0D-9C48-A40F-EEB10137357C}"/>
              </a:ext>
            </a:extLst>
          </p:cNvPr>
          <p:cNvCxnSpPr>
            <a:cxnSpLocks/>
            <a:stCxn id="12" idx="2"/>
            <a:endCxn id="23" idx="0"/>
          </p:cNvCxnSpPr>
          <p:nvPr/>
        </p:nvCxnSpPr>
        <p:spPr>
          <a:xfrm flipH="1">
            <a:off x="5203671" y="5513037"/>
            <a:ext cx="2092349" cy="7495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15DF0B-1E5C-7545-803B-04F22ACF022D}"/>
              </a:ext>
            </a:extLst>
          </p:cNvPr>
          <p:cNvCxnSpPr>
            <a:cxnSpLocks/>
            <a:stCxn id="12" idx="2"/>
            <a:endCxn id="22" idx="0"/>
          </p:cNvCxnSpPr>
          <p:nvPr/>
        </p:nvCxnSpPr>
        <p:spPr>
          <a:xfrm>
            <a:off x="7296019" y="5513037"/>
            <a:ext cx="2196639" cy="715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C76E0B9-6A4D-F841-935D-1A864DF13C31}"/>
              </a:ext>
            </a:extLst>
          </p:cNvPr>
          <p:cNvCxnSpPr>
            <a:cxnSpLocks/>
            <a:stCxn id="23" idx="2"/>
            <a:endCxn id="24" idx="0"/>
          </p:cNvCxnSpPr>
          <p:nvPr/>
        </p:nvCxnSpPr>
        <p:spPr>
          <a:xfrm flipH="1">
            <a:off x="3703902" y="6987079"/>
            <a:ext cx="1499768" cy="767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5E68704-FF91-0445-8897-E8B4EF8DD7CC}"/>
              </a:ext>
            </a:extLst>
          </p:cNvPr>
          <p:cNvCxnSpPr>
            <a:cxnSpLocks/>
            <a:stCxn id="23" idx="2"/>
            <a:endCxn id="25" idx="0"/>
          </p:cNvCxnSpPr>
          <p:nvPr/>
        </p:nvCxnSpPr>
        <p:spPr>
          <a:xfrm>
            <a:off x="5203671" y="6987079"/>
            <a:ext cx="1395477" cy="767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57FCA6BE-AE6F-1949-9F32-4661DAE77F48}"/>
                  </a:ext>
                </a:extLst>
              </p:cNvPr>
              <p:cNvSpPr/>
              <p:nvPr/>
            </p:nvSpPr>
            <p:spPr>
              <a:xfrm>
                <a:off x="8446484" y="6228807"/>
                <a:ext cx="2092349" cy="724526"/>
              </a:xfrm>
              <a:prstGeom prst="rect">
                <a:avLst/>
              </a:prstGeom>
              <a:solidFill>
                <a:schemeClr val="accent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sz="2800" b="0">
                          <a:solidFill>
                            <a:schemeClr val="tx1"/>
                          </a:solidFill>
                          <a:latin typeface="Cambria Math" panose="02040503050406030204" pitchFamily="18" charset="0"/>
                        </a:rPr>
                        <m:t>C</m:t>
                      </m:r>
                      <m:r>
                        <m:rPr>
                          <m:sty m:val="p"/>
                        </m:rPr>
                        <a:rPr lang="en-US" sz="2800" b="0" i="0" smtClean="0">
                          <a:solidFill>
                            <a:schemeClr val="tx1"/>
                          </a:solidFill>
                          <a:latin typeface="Cambria Math" panose="02040503050406030204" pitchFamily="18" charset="0"/>
                        </a:rPr>
                        <m:t>lass</m:t>
                      </m:r>
                      <m:r>
                        <a:rPr lang="en-US" sz="2800" b="0" i="0" smtClean="0">
                          <a:solidFill>
                            <a:schemeClr val="tx1"/>
                          </a:solidFill>
                          <a:latin typeface="Cambria Math" panose="02040503050406030204" pitchFamily="18" charset="0"/>
                        </a:rPr>
                        <m:t>=2</m:t>
                      </m:r>
                    </m:oMath>
                  </m:oMathPara>
                </a14:m>
                <a:endParaRPr lang="en-US" sz="2800" dirty="0">
                  <a:solidFill>
                    <a:schemeClr val="tx1"/>
                  </a:solidFill>
                </a:endParaRPr>
              </a:p>
            </p:txBody>
          </p:sp>
        </mc:Choice>
        <mc:Fallback xmlns="">
          <p:sp>
            <p:nvSpPr>
              <p:cNvPr id="22" name="Rectangle 21">
                <a:extLst>
                  <a:ext uri="{FF2B5EF4-FFF2-40B4-BE49-F238E27FC236}">
                    <a16:creationId xmlns:a16="http://schemas.microsoft.com/office/drawing/2014/main" id="{57FCA6BE-AE6F-1949-9F32-4661DAE77F48}"/>
                  </a:ext>
                </a:extLst>
              </p:cNvPr>
              <p:cNvSpPr>
                <a:spLocks noRot="1" noChangeAspect="1" noMove="1" noResize="1" noEditPoints="1" noAdjustHandles="1" noChangeArrowheads="1" noChangeShapeType="1" noTextEdit="1"/>
              </p:cNvSpPr>
              <p:nvPr/>
            </p:nvSpPr>
            <p:spPr>
              <a:xfrm>
                <a:off x="8446484" y="6228807"/>
                <a:ext cx="2092349" cy="724526"/>
              </a:xfrm>
              <a:prstGeom prst="rect">
                <a:avLst/>
              </a:prstGeom>
              <a:blipFill>
                <a:blip r:embed="rId4"/>
                <a:stretch>
                  <a:fillRect/>
                </a:stretch>
              </a:blipFill>
              <a:ln w="254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C9F88030-1A20-3E41-BF68-5970BCA10119}"/>
                  </a:ext>
                </a:extLst>
              </p:cNvPr>
              <p:cNvSpPr/>
              <p:nvPr/>
            </p:nvSpPr>
            <p:spPr>
              <a:xfrm>
                <a:off x="4261787" y="6262553"/>
                <a:ext cx="1883767" cy="72452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i="1" smtClean="0">
                              <a:solidFill>
                                <a:schemeClr val="tx1"/>
                              </a:solidFill>
                              <a:latin typeface="Cambria Math" panose="02040503050406030204" pitchFamily="18" charset="0"/>
                            </a:rPr>
                          </m:ctrlPr>
                        </m:sSubPr>
                        <m:e>
                          <m:r>
                            <m:rPr>
                              <m:sty m:val="p"/>
                            </m:rPr>
                            <a:rPr lang="en-US" sz="2800" b="0" i="0" smtClean="0">
                              <a:solidFill>
                                <a:schemeClr val="tx1"/>
                              </a:solidFill>
                              <a:latin typeface="Cambria Math" panose="02040503050406030204" pitchFamily="18" charset="0"/>
                            </a:rPr>
                            <m:t>x</m:t>
                          </m:r>
                        </m:e>
                        <m:sub>
                          <m:r>
                            <a:rPr lang="en-US" sz="2800" b="0" i="0" smtClean="0">
                              <a:solidFill>
                                <a:schemeClr val="tx1"/>
                              </a:solidFill>
                              <a:latin typeface="Cambria Math" panose="02040503050406030204" pitchFamily="18" charset="0"/>
                            </a:rPr>
                            <m:t>1</m:t>
                          </m:r>
                        </m:sub>
                      </m:sSub>
                      <m:r>
                        <a:rPr lang="en-US" sz="280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ea typeface="Cambria Math" panose="02040503050406030204" pitchFamily="18" charset="0"/>
                        </a:rPr>
                        <m:t>4.5</m:t>
                      </m:r>
                    </m:oMath>
                  </m:oMathPara>
                </a14:m>
                <a:endParaRPr lang="en-US" sz="2800" dirty="0">
                  <a:solidFill>
                    <a:schemeClr val="tx1"/>
                  </a:solidFill>
                </a:endParaRPr>
              </a:p>
            </p:txBody>
          </p:sp>
        </mc:Choice>
        <mc:Fallback xmlns="">
          <p:sp>
            <p:nvSpPr>
              <p:cNvPr id="23" name="Rectangle 22">
                <a:extLst>
                  <a:ext uri="{FF2B5EF4-FFF2-40B4-BE49-F238E27FC236}">
                    <a16:creationId xmlns:a16="http://schemas.microsoft.com/office/drawing/2014/main" id="{C9F88030-1A20-3E41-BF68-5970BCA10119}"/>
                  </a:ext>
                </a:extLst>
              </p:cNvPr>
              <p:cNvSpPr>
                <a:spLocks noRot="1" noChangeAspect="1" noMove="1" noResize="1" noEditPoints="1" noAdjustHandles="1" noChangeArrowheads="1" noChangeShapeType="1" noTextEdit="1"/>
              </p:cNvSpPr>
              <p:nvPr/>
            </p:nvSpPr>
            <p:spPr>
              <a:xfrm>
                <a:off x="4261787" y="6262553"/>
                <a:ext cx="1883767" cy="724526"/>
              </a:xfrm>
              <a:prstGeom prst="rect">
                <a:avLst/>
              </a:prstGeom>
              <a:blipFill>
                <a:blip r:embed="rId5"/>
                <a:stretch>
                  <a:fillRect/>
                </a:stretch>
              </a:blipFill>
              <a:ln w="254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95E8312-4AB4-5A44-A7FA-6D4FDB5DB68A}"/>
                  </a:ext>
                </a:extLst>
              </p:cNvPr>
              <p:cNvSpPr/>
              <p:nvPr/>
            </p:nvSpPr>
            <p:spPr>
              <a:xfrm>
                <a:off x="2657728" y="7754140"/>
                <a:ext cx="2092349" cy="724526"/>
              </a:xfrm>
              <a:prstGeom prst="rect">
                <a:avLst/>
              </a:prstGeom>
              <a:solidFill>
                <a:srgbClr val="FFC0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sz="2800" b="0" i="0" smtClean="0">
                          <a:solidFill>
                            <a:schemeClr val="tx1"/>
                          </a:solidFill>
                          <a:latin typeface="Cambria Math" panose="02040503050406030204" pitchFamily="18" charset="0"/>
                        </a:rPr>
                        <m:t>Class</m:t>
                      </m:r>
                      <m:r>
                        <a:rPr lang="en-US" sz="2800" b="0" i="0" smtClean="0">
                          <a:solidFill>
                            <a:schemeClr val="tx1"/>
                          </a:solidFill>
                          <a:latin typeface="Cambria Math" panose="02040503050406030204" pitchFamily="18" charset="0"/>
                        </a:rPr>
                        <m:t>=1</m:t>
                      </m:r>
                    </m:oMath>
                  </m:oMathPara>
                </a14:m>
                <a:endParaRPr lang="en-US" sz="2800" dirty="0">
                  <a:solidFill>
                    <a:schemeClr val="tx1"/>
                  </a:solidFill>
                </a:endParaRPr>
              </a:p>
            </p:txBody>
          </p:sp>
        </mc:Choice>
        <mc:Fallback xmlns="">
          <p:sp>
            <p:nvSpPr>
              <p:cNvPr id="24" name="Rectangle 23">
                <a:extLst>
                  <a:ext uri="{FF2B5EF4-FFF2-40B4-BE49-F238E27FC236}">
                    <a16:creationId xmlns:a16="http://schemas.microsoft.com/office/drawing/2014/main" id="{A95E8312-4AB4-5A44-A7FA-6D4FDB5DB68A}"/>
                  </a:ext>
                </a:extLst>
              </p:cNvPr>
              <p:cNvSpPr>
                <a:spLocks noRot="1" noChangeAspect="1" noMove="1" noResize="1" noEditPoints="1" noAdjustHandles="1" noChangeArrowheads="1" noChangeShapeType="1" noTextEdit="1"/>
              </p:cNvSpPr>
              <p:nvPr/>
            </p:nvSpPr>
            <p:spPr>
              <a:xfrm>
                <a:off x="2657728" y="7754140"/>
                <a:ext cx="2092349" cy="724526"/>
              </a:xfrm>
              <a:prstGeom prst="rect">
                <a:avLst/>
              </a:prstGeom>
              <a:blipFill>
                <a:blip r:embed="rId6"/>
                <a:stretch>
                  <a:fillRect/>
                </a:stretch>
              </a:blipFill>
              <a:ln w="254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EDB84F11-A43F-F34C-900F-947A26D39939}"/>
                  </a:ext>
                </a:extLst>
              </p:cNvPr>
              <p:cNvSpPr/>
              <p:nvPr/>
            </p:nvSpPr>
            <p:spPr>
              <a:xfrm>
                <a:off x="5657265" y="7754140"/>
                <a:ext cx="1883767" cy="72452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i="1" smtClean="0">
                              <a:solidFill>
                                <a:schemeClr val="tx1"/>
                              </a:solidFill>
                              <a:latin typeface="Cambria Math" panose="02040503050406030204" pitchFamily="18" charset="0"/>
                            </a:rPr>
                          </m:ctrlPr>
                        </m:sSubPr>
                        <m:e>
                          <m:r>
                            <m:rPr>
                              <m:sty m:val="p"/>
                            </m:rPr>
                            <a:rPr lang="en-US" sz="2800" b="0" i="0" smtClean="0">
                              <a:solidFill>
                                <a:schemeClr val="tx1"/>
                              </a:solidFill>
                              <a:latin typeface="Cambria Math" panose="02040503050406030204" pitchFamily="18" charset="0"/>
                            </a:rPr>
                            <m:t>x</m:t>
                          </m:r>
                        </m:e>
                        <m:sub>
                          <m:r>
                            <a:rPr lang="en-US" sz="2800" b="0" i="0" smtClean="0">
                              <a:solidFill>
                                <a:schemeClr val="tx1"/>
                              </a:solidFill>
                              <a:latin typeface="Cambria Math" panose="02040503050406030204" pitchFamily="18" charset="0"/>
                            </a:rPr>
                            <m:t>2</m:t>
                          </m:r>
                        </m:sub>
                      </m:sSub>
                      <m:r>
                        <a:rPr lang="en-US" sz="2800" i="1">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ea typeface="Cambria Math" panose="02040503050406030204" pitchFamily="18" charset="0"/>
                        </a:rPr>
                        <m:t>3</m:t>
                      </m:r>
                    </m:oMath>
                  </m:oMathPara>
                </a14:m>
                <a:endParaRPr lang="en-US" sz="2800" dirty="0">
                  <a:solidFill>
                    <a:schemeClr val="tx1"/>
                  </a:solidFill>
                </a:endParaRPr>
              </a:p>
            </p:txBody>
          </p:sp>
        </mc:Choice>
        <mc:Fallback xmlns="">
          <p:sp>
            <p:nvSpPr>
              <p:cNvPr id="25" name="Rectangle 24">
                <a:extLst>
                  <a:ext uri="{FF2B5EF4-FFF2-40B4-BE49-F238E27FC236}">
                    <a16:creationId xmlns:a16="http://schemas.microsoft.com/office/drawing/2014/main" id="{EDB84F11-A43F-F34C-900F-947A26D39939}"/>
                  </a:ext>
                </a:extLst>
              </p:cNvPr>
              <p:cNvSpPr>
                <a:spLocks noRot="1" noChangeAspect="1" noMove="1" noResize="1" noEditPoints="1" noAdjustHandles="1" noChangeArrowheads="1" noChangeShapeType="1" noTextEdit="1"/>
              </p:cNvSpPr>
              <p:nvPr/>
            </p:nvSpPr>
            <p:spPr>
              <a:xfrm>
                <a:off x="5657265" y="7754140"/>
                <a:ext cx="1883767" cy="724526"/>
              </a:xfrm>
              <a:prstGeom prst="rect">
                <a:avLst/>
              </a:prstGeom>
              <a:blipFill>
                <a:blip r:embed="rId7"/>
                <a:stretch>
                  <a:fillRect/>
                </a:stretch>
              </a:blipFill>
              <a:ln w="25400">
                <a:solidFill>
                  <a:schemeClr val="tx1"/>
                </a:solidFill>
              </a:ln>
            </p:spPr>
            <p:txBody>
              <a:bodyPr/>
              <a:lstStyle/>
              <a:p>
                <a:r>
                  <a:rPr lang="en-US">
                    <a:noFill/>
                  </a:rPr>
                  <a:t> </a:t>
                </a:r>
              </a:p>
            </p:txBody>
          </p:sp>
        </mc:Fallback>
      </mc:AlternateContent>
      <p:sp>
        <p:nvSpPr>
          <p:cNvPr id="30" name="Oval 29">
            <a:extLst>
              <a:ext uri="{FF2B5EF4-FFF2-40B4-BE49-F238E27FC236}">
                <a16:creationId xmlns:a16="http://schemas.microsoft.com/office/drawing/2014/main" id="{F0262A02-7ED3-D540-8B12-7D9389DD9346}"/>
              </a:ext>
            </a:extLst>
          </p:cNvPr>
          <p:cNvSpPr/>
          <p:nvPr/>
        </p:nvSpPr>
        <p:spPr>
          <a:xfrm>
            <a:off x="3791565" y="6024651"/>
            <a:ext cx="2824212" cy="1200329"/>
          </a:xfrm>
          <a:prstGeom prst="ellipse">
            <a:avLst/>
          </a:prstGeom>
          <a:noFill/>
          <a:ln w="57150" cap="flat">
            <a:solidFill>
              <a:schemeClr val="accent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31" name="Rectangle 30">
            <a:extLst>
              <a:ext uri="{FF2B5EF4-FFF2-40B4-BE49-F238E27FC236}">
                <a16:creationId xmlns:a16="http://schemas.microsoft.com/office/drawing/2014/main" id="{B628BD08-A5FC-CB41-A3D7-DC30C0248427}"/>
              </a:ext>
            </a:extLst>
          </p:cNvPr>
          <p:cNvSpPr/>
          <p:nvPr/>
        </p:nvSpPr>
        <p:spPr>
          <a:xfrm>
            <a:off x="3485613" y="6990088"/>
            <a:ext cx="776174" cy="553998"/>
          </a:xfrm>
          <a:prstGeom prst="rect">
            <a:avLst/>
          </a:prstGeom>
        </p:spPr>
        <p:txBody>
          <a:bodyPr wrap="none">
            <a:spAutoFit/>
          </a:bodyPr>
          <a:lstStyle/>
          <a:p>
            <a:r>
              <a:rPr lang="en-US" b="0" dirty="0"/>
              <a:t>yes</a:t>
            </a:r>
            <a:endParaRPr lang="en-US" dirty="0"/>
          </a:p>
        </p:txBody>
      </p:sp>
      <p:sp>
        <p:nvSpPr>
          <p:cNvPr id="32" name="TextBox 31">
            <a:extLst>
              <a:ext uri="{FF2B5EF4-FFF2-40B4-BE49-F238E27FC236}">
                <a16:creationId xmlns:a16="http://schemas.microsoft.com/office/drawing/2014/main" id="{00DD5776-7A38-7F4C-A84C-BD2F9F1F09D8}"/>
              </a:ext>
            </a:extLst>
          </p:cNvPr>
          <p:cNvSpPr txBox="1"/>
          <p:nvPr/>
        </p:nvSpPr>
        <p:spPr>
          <a:xfrm>
            <a:off x="5849264" y="6996441"/>
            <a:ext cx="1254757"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no</a:t>
            </a:r>
          </a:p>
        </p:txBody>
      </p:sp>
      <p:sp>
        <p:nvSpPr>
          <p:cNvPr id="33" name="TextBox 32">
            <a:extLst>
              <a:ext uri="{FF2B5EF4-FFF2-40B4-BE49-F238E27FC236}">
                <a16:creationId xmlns:a16="http://schemas.microsoft.com/office/drawing/2014/main" id="{552E7A00-66D6-794A-B8FD-9ADF428A56B7}"/>
              </a:ext>
            </a:extLst>
          </p:cNvPr>
          <p:cNvSpPr txBox="1"/>
          <p:nvPr/>
        </p:nvSpPr>
        <p:spPr>
          <a:xfrm>
            <a:off x="5099379" y="5418288"/>
            <a:ext cx="1254757"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yes</a:t>
            </a:r>
          </a:p>
        </p:txBody>
      </p:sp>
      <p:sp>
        <p:nvSpPr>
          <p:cNvPr id="34" name="TextBox 33">
            <a:extLst>
              <a:ext uri="{FF2B5EF4-FFF2-40B4-BE49-F238E27FC236}">
                <a16:creationId xmlns:a16="http://schemas.microsoft.com/office/drawing/2014/main" id="{D2C1FD6A-82AC-334C-86F7-139AABBB6D66}"/>
              </a:ext>
            </a:extLst>
          </p:cNvPr>
          <p:cNvSpPr txBox="1"/>
          <p:nvPr/>
        </p:nvSpPr>
        <p:spPr>
          <a:xfrm>
            <a:off x="8394338" y="5418288"/>
            <a:ext cx="1254757"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no</a:t>
            </a:r>
          </a:p>
        </p:txBody>
      </p:sp>
      <p:sp>
        <p:nvSpPr>
          <p:cNvPr id="19" name="Text Placeholder 2">
            <a:extLst>
              <a:ext uri="{FF2B5EF4-FFF2-40B4-BE49-F238E27FC236}">
                <a16:creationId xmlns:a16="http://schemas.microsoft.com/office/drawing/2014/main" id="{EE5FE45A-EFE9-044F-8F7D-53E76365EBCA}"/>
              </a:ext>
            </a:extLst>
          </p:cNvPr>
          <p:cNvSpPr>
            <a:spLocks noGrp="1"/>
          </p:cNvSpPr>
          <p:nvPr>
            <p:ph type="body" idx="1"/>
          </p:nvPr>
        </p:nvSpPr>
        <p:spPr>
          <a:xfrm>
            <a:off x="1689100" y="2756958"/>
            <a:ext cx="21005800" cy="8571442"/>
          </a:xfrm>
        </p:spPr>
        <p:txBody>
          <a:bodyPr/>
          <a:lstStyle/>
          <a:p>
            <a:pPr>
              <a:spcBef>
                <a:spcPts val="600"/>
              </a:spcBef>
              <a:spcAft>
                <a:spcPts val="600"/>
              </a:spcAft>
            </a:pPr>
            <a:r>
              <a:rPr lang="en-US" sz="4000" dirty="0">
                <a:solidFill>
                  <a:schemeClr val="tx1"/>
                </a:solidFill>
              </a:rPr>
              <a:t>What feature (</a:t>
            </a:r>
            <a:r>
              <a:rPr lang="en-US" sz="4000" dirty="0">
                <a:solidFill>
                  <a:schemeClr val="tx1"/>
                </a:solidFill>
                <a:latin typeface="Cambria Math" panose="02040503050406030204" pitchFamily="18" charset="0"/>
                <a:ea typeface="Cambria Math" panose="02040503050406030204" pitchFamily="18" charset="0"/>
              </a:rPr>
              <a:t>x</a:t>
            </a:r>
            <a:r>
              <a:rPr lang="en-US" sz="4000" baseline="-25000" dirty="0">
                <a:solidFill>
                  <a:schemeClr val="tx1"/>
                </a:solidFill>
                <a:latin typeface="Cambria Math" panose="02040503050406030204" pitchFamily="18" charset="0"/>
                <a:ea typeface="Cambria Math" panose="02040503050406030204" pitchFamily="18" charset="0"/>
              </a:rPr>
              <a:t>1</a:t>
            </a:r>
            <a:r>
              <a:rPr lang="en-US" sz="4000" dirty="0">
                <a:solidFill>
                  <a:schemeClr val="tx1"/>
                </a:solidFill>
              </a:rPr>
              <a:t> or </a:t>
            </a:r>
            <a:r>
              <a:rPr lang="en-US" sz="4000" dirty="0">
                <a:solidFill>
                  <a:schemeClr val="tx1"/>
                </a:solidFill>
                <a:latin typeface="Cambria Math" panose="02040503050406030204" pitchFamily="18" charset="0"/>
                <a:ea typeface="Cambria Math" panose="02040503050406030204" pitchFamily="18" charset="0"/>
              </a:rPr>
              <a:t>x</a:t>
            </a:r>
            <a:r>
              <a:rPr lang="en-US" sz="4000" baseline="-25000" dirty="0">
                <a:solidFill>
                  <a:schemeClr val="tx1"/>
                </a:solidFill>
                <a:latin typeface="Cambria Math" panose="02040503050406030204" pitchFamily="18" charset="0"/>
                <a:ea typeface="Cambria Math" panose="02040503050406030204" pitchFamily="18" charset="0"/>
              </a:rPr>
              <a:t>2</a:t>
            </a:r>
            <a:r>
              <a:rPr lang="en-US" sz="4000" dirty="0">
                <a:solidFill>
                  <a:schemeClr val="tx1"/>
                </a:solidFill>
              </a:rPr>
              <a:t>) to split </a:t>
            </a:r>
            <a:r>
              <a:rPr lang="en-US" sz="4000" b="1" dirty="0">
                <a:solidFill>
                  <a:schemeClr val="tx1"/>
                </a:solidFill>
              </a:rPr>
              <a:t>second</a:t>
            </a:r>
            <a:r>
              <a:rPr lang="en-US" sz="4000" dirty="0">
                <a:solidFill>
                  <a:schemeClr val="tx1"/>
                </a:solidFill>
              </a:rPr>
              <a:t> in order to best separate class 1 from class 2?</a:t>
            </a:r>
          </a:p>
        </p:txBody>
      </p:sp>
      <p:graphicFrame>
        <p:nvGraphicFramePr>
          <p:cNvPr id="26" name="Chart 25">
            <a:extLst>
              <a:ext uri="{FF2B5EF4-FFF2-40B4-BE49-F238E27FC236}">
                <a16:creationId xmlns:a16="http://schemas.microsoft.com/office/drawing/2014/main" id="{08F525A0-2F1F-7943-B589-517017C4C330}"/>
              </a:ext>
            </a:extLst>
          </p:cNvPr>
          <p:cNvGraphicFramePr>
            <a:graphicFrameLocks/>
          </p:cNvGraphicFramePr>
          <p:nvPr/>
        </p:nvGraphicFramePr>
        <p:xfrm>
          <a:off x="12415470" y="3429000"/>
          <a:ext cx="8229600" cy="8229600"/>
        </p:xfrm>
        <a:graphic>
          <a:graphicData uri="http://schemas.openxmlformats.org/drawingml/2006/chart">
            <c:chart xmlns:c="http://schemas.openxmlformats.org/drawingml/2006/chart" xmlns:r="http://schemas.openxmlformats.org/officeDocument/2006/relationships" r:id="rId8"/>
          </a:graphicData>
        </a:graphic>
      </p:graphicFrame>
      <p:sp>
        <p:nvSpPr>
          <p:cNvPr id="27" name="Rectangle 26">
            <a:extLst>
              <a:ext uri="{FF2B5EF4-FFF2-40B4-BE49-F238E27FC236}">
                <a16:creationId xmlns:a16="http://schemas.microsoft.com/office/drawing/2014/main" id="{76ED3746-A38F-574A-9C35-2DCB12150088}"/>
              </a:ext>
            </a:extLst>
          </p:cNvPr>
          <p:cNvSpPr/>
          <p:nvPr/>
        </p:nvSpPr>
        <p:spPr>
          <a:xfrm>
            <a:off x="13000194" y="7690060"/>
            <a:ext cx="4782480" cy="3429000"/>
          </a:xfrm>
          <a:prstGeom prst="rect">
            <a:avLst/>
          </a:prstGeom>
          <a:solidFill>
            <a:schemeClr val="accent3">
              <a:alpha val="45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28" name="Rectangle 27">
            <a:extLst>
              <a:ext uri="{FF2B5EF4-FFF2-40B4-BE49-F238E27FC236}">
                <a16:creationId xmlns:a16="http://schemas.microsoft.com/office/drawing/2014/main" id="{33E3C75F-5E99-7249-9759-A31695ADD8E6}"/>
              </a:ext>
            </a:extLst>
          </p:cNvPr>
          <p:cNvSpPr/>
          <p:nvPr/>
        </p:nvSpPr>
        <p:spPr>
          <a:xfrm>
            <a:off x="13000194" y="4259754"/>
            <a:ext cx="7434072" cy="3429000"/>
          </a:xfrm>
          <a:prstGeom prst="rect">
            <a:avLst/>
          </a:prstGeom>
          <a:solidFill>
            <a:schemeClr val="accent1">
              <a:alpha val="45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7" name="TextBox 6">
            <a:extLst>
              <a:ext uri="{FF2B5EF4-FFF2-40B4-BE49-F238E27FC236}">
                <a16:creationId xmlns:a16="http://schemas.microsoft.com/office/drawing/2014/main" id="{9128F0CF-93BB-2F4C-8650-00DC727AA8C3}"/>
              </a:ext>
            </a:extLst>
          </p:cNvPr>
          <p:cNvSpPr txBox="1"/>
          <p:nvPr/>
        </p:nvSpPr>
        <p:spPr>
          <a:xfrm>
            <a:off x="17322959" y="11227885"/>
            <a:ext cx="923789"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chemeClr val="tx2">
                    <a:lumMod val="60000"/>
                    <a:lumOff val="40000"/>
                  </a:schemeClr>
                </a:solidFill>
                <a:effectLst/>
                <a:uFillTx/>
                <a:latin typeface="Amazon Ember" panose="020B0603020204020204" pitchFamily="34" charset="0"/>
                <a:ea typeface="Amazon Ember" panose="020B0603020204020204" pitchFamily="34" charset="0"/>
                <a:cs typeface="Amazon Ember" panose="020B0603020204020204" pitchFamily="34" charset="0"/>
                <a:sym typeface="Helvetica Neue"/>
              </a:rPr>
              <a:t>4.5</a:t>
            </a:r>
          </a:p>
        </p:txBody>
      </p:sp>
      <p:sp>
        <p:nvSpPr>
          <p:cNvPr id="36" name="Oval 35">
            <a:extLst>
              <a:ext uri="{FF2B5EF4-FFF2-40B4-BE49-F238E27FC236}">
                <a16:creationId xmlns:a16="http://schemas.microsoft.com/office/drawing/2014/main" id="{A5C3A16A-85A8-FC46-8AB7-7142B8AE1A17}"/>
              </a:ext>
            </a:extLst>
          </p:cNvPr>
          <p:cNvSpPr/>
          <p:nvPr/>
        </p:nvSpPr>
        <p:spPr>
          <a:xfrm>
            <a:off x="17556253" y="11197108"/>
            <a:ext cx="457200" cy="457200"/>
          </a:xfrm>
          <a:prstGeom prst="ellipse">
            <a:avLst/>
          </a:prstGeom>
          <a:noFill/>
          <a:ln w="12700" cap="flat">
            <a:solidFill>
              <a:schemeClr val="accent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cxnSp>
        <p:nvCxnSpPr>
          <p:cNvPr id="37" name="Straight Arrow Connector 36">
            <a:extLst>
              <a:ext uri="{FF2B5EF4-FFF2-40B4-BE49-F238E27FC236}">
                <a16:creationId xmlns:a16="http://schemas.microsoft.com/office/drawing/2014/main" id="{3B3EFAD4-8A4E-454C-9E2E-E4795D6F8382}"/>
              </a:ext>
            </a:extLst>
          </p:cNvPr>
          <p:cNvCxnSpPr>
            <a:cxnSpLocks/>
          </p:cNvCxnSpPr>
          <p:nvPr/>
        </p:nvCxnSpPr>
        <p:spPr>
          <a:xfrm>
            <a:off x="6615777" y="6624816"/>
            <a:ext cx="10940476" cy="4572292"/>
          </a:xfrm>
          <a:prstGeom prst="straightConnector1">
            <a:avLst/>
          </a:prstGeom>
          <a:noFill/>
          <a:ln w="50800" cap="flat">
            <a:solidFill>
              <a:schemeClr val="accent4"/>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38" name="Rectangle 37">
            <a:extLst>
              <a:ext uri="{FF2B5EF4-FFF2-40B4-BE49-F238E27FC236}">
                <a16:creationId xmlns:a16="http://schemas.microsoft.com/office/drawing/2014/main" id="{7E58DE95-7FA0-5441-8920-3D8CCF85D92A}"/>
              </a:ext>
            </a:extLst>
          </p:cNvPr>
          <p:cNvSpPr/>
          <p:nvPr/>
        </p:nvSpPr>
        <p:spPr>
          <a:xfrm>
            <a:off x="17782674" y="7690104"/>
            <a:ext cx="2651592" cy="3429000"/>
          </a:xfrm>
          <a:prstGeom prst="rect">
            <a:avLst/>
          </a:prstGeom>
          <a:solidFill>
            <a:schemeClr val="accent1">
              <a:alpha val="45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39" name="TextBox 38">
            <a:extLst>
              <a:ext uri="{FF2B5EF4-FFF2-40B4-BE49-F238E27FC236}">
                <a16:creationId xmlns:a16="http://schemas.microsoft.com/office/drawing/2014/main" id="{FACA156B-351D-7443-858B-8343B854C1AB}"/>
              </a:ext>
            </a:extLst>
          </p:cNvPr>
          <p:cNvSpPr txBox="1"/>
          <p:nvPr/>
        </p:nvSpPr>
        <p:spPr>
          <a:xfrm>
            <a:off x="16246967" y="11333857"/>
            <a:ext cx="94052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000" b="0" i="0" u="none" strike="noStrike" cap="none" spc="0" normalizeH="0" baseline="0" dirty="0">
                <a:ln>
                  <a:noFill/>
                </a:ln>
                <a:solidFill>
                  <a:srgbClr val="000000"/>
                </a:solidFill>
                <a:effectLst/>
                <a:uFillTx/>
                <a:latin typeface="Amazon Ember" panose="020B0603020204020204" pitchFamily="34" charset="0"/>
                <a:ea typeface="Amazon Ember" panose="020B0603020204020204" pitchFamily="34" charset="0"/>
                <a:cs typeface="Amazon Ember" panose="020B0603020204020204" pitchFamily="34" charset="0"/>
                <a:sym typeface="Helvetica Neue"/>
              </a:rPr>
              <a:t>x</a:t>
            </a:r>
            <a:r>
              <a:rPr kumimoji="0" lang="en-US" sz="3000" b="0" i="0" u="none" strike="noStrike" cap="none" spc="0" normalizeH="0" baseline="-25000" dirty="0">
                <a:ln>
                  <a:noFill/>
                </a:ln>
                <a:solidFill>
                  <a:srgbClr val="000000"/>
                </a:solidFill>
                <a:effectLst/>
                <a:uFillTx/>
                <a:latin typeface="Amazon Ember" panose="020B0603020204020204" pitchFamily="34" charset="0"/>
                <a:ea typeface="Amazon Ember" panose="020B0603020204020204" pitchFamily="34" charset="0"/>
                <a:cs typeface="Amazon Ember" panose="020B0603020204020204" pitchFamily="34" charset="0"/>
                <a:sym typeface="Helvetica Neue"/>
              </a:rPr>
              <a:t>1</a:t>
            </a:r>
          </a:p>
        </p:txBody>
      </p:sp>
      <p:sp>
        <p:nvSpPr>
          <p:cNvPr id="40" name="TextBox 39">
            <a:extLst>
              <a:ext uri="{FF2B5EF4-FFF2-40B4-BE49-F238E27FC236}">
                <a16:creationId xmlns:a16="http://schemas.microsoft.com/office/drawing/2014/main" id="{B1C43214-4915-1E46-8C6E-7DC9D6DABD56}"/>
              </a:ext>
            </a:extLst>
          </p:cNvPr>
          <p:cNvSpPr txBox="1"/>
          <p:nvPr/>
        </p:nvSpPr>
        <p:spPr>
          <a:xfrm>
            <a:off x="11661108" y="7381805"/>
            <a:ext cx="94052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000" b="0" i="0" u="none" strike="noStrike" cap="none" spc="0" normalizeH="0" baseline="0" dirty="0">
                <a:ln>
                  <a:noFill/>
                </a:ln>
                <a:solidFill>
                  <a:srgbClr val="000000"/>
                </a:solidFill>
                <a:effectLst/>
                <a:uFillTx/>
                <a:latin typeface="Amazon Ember" panose="020B0603020204020204" pitchFamily="34" charset="0"/>
                <a:ea typeface="Amazon Ember" panose="020B0603020204020204" pitchFamily="34" charset="0"/>
                <a:cs typeface="Amazon Ember" panose="020B0603020204020204" pitchFamily="34" charset="0"/>
                <a:sym typeface="Helvetica Neue"/>
              </a:rPr>
              <a:t>x</a:t>
            </a:r>
            <a:r>
              <a:rPr lang="en-US" b="0" baseline="-25000" dirty="0">
                <a:latin typeface="Amazon Ember" panose="020B0603020204020204" pitchFamily="34" charset="0"/>
                <a:ea typeface="Amazon Ember" panose="020B0603020204020204" pitchFamily="34" charset="0"/>
                <a:cs typeface="Amazon Ember" panose="020B0603020204020204" pitchFamily="34" charset="0"/>
              </a:rPr>
              <a:t>2</a:t>
            </a:r>
            <a:endParaRPr kumimoji="0" lang="en-US" sz="3000" b="0" i="0" u="none" strike="noStrike" cap="none" spc="0" normalizeH="0" baseline="-25000" dirty="0">
              <a:ln>
                <a:noFill/>
              </a:ln>
              <a:solidFill>
                <a:srgbClr val="000000"/>
              </a:solidFill>
              <a:effectLst/>
              <a:uFillTx/>
              <a:latin typeface="Amazon Ember" panose="020B0603020204020204" pitchFamily="34" charset="0"/>
              <a:ea typeface="Amazon Ember" panose="020B0603020204020204" pitchFamily="34" charset="0"/>
              <a:cs typeface="Amazon Ember" panose="020B0603020204020204" pitchFamily="34" charset="0"/>
              <a:sym typeface="Helvetica Neue"/>
            </a:endParaRPr>
          </a:p>
        </p:txBody>
      </p:sp>
    </p:spTree>
    <p:extLst>
      <p:ext uri="{BB962C8B-B14F-4D97-AF65-F5344CB8AC3E}">
        <p14:creationId xmlns:p14="http://schemas.microsoft.com/office/powerpoint/2010/main" val="247752801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3735D-4325-AC43-85EB-D515FFEB62D7}"/>
              </a:ext>
            </a:extLst>
          </p:cNvPr>
          <p:cNvSpPr>
            <a:spLocks noGrp="1"/>
          </p:cNvSpPr>
          <p:nvPr>
            <p:ph type="title"/>
          </p:nvPr>
        </p:nvSpPr>
        <p:spPr/>
        <p:txBody>
          <a:bodyPr/>
          <a:lstStyle/>
          <a:p>
            <a:r>
              <a:rPr lang="en-US" dirty="0"/>
              <a:t>What is A Decision Tree?</a:t>
            </a:r>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C587B7F5-04E1-0A45-BFED-427C56166B01}"/>
                  </a:ext>
                </a:extLst>
              </p:cNvPr>
              <p:cNvSpPr/>
              <p:nvPr/>
            </p:nvSpPr>
            <p:spPr>
              <a:xfrm>
                <a:off x="6354136" y="4788511"/>
                <a:ext cx="1883767" cy="72452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i="1" smtClean="0">
                              <a:solidFill>
                                <a:schemeClr val="tx1"/>
                              </a:solidFill>
                              <a:latin typeface="Cambria Math" panose="02040503050406030204" pitchFamily="18" charset="0"/>
                            </a:rPr>
                          </m:ctrlPr>
                        </m:sSubPr>
                        <m:e>
                          <m:r>
                            <m:rPr>
                              <m:sty m:val="p"/>
                            </m:rPr>
                            <a:rPr lang="en-US" sz="2800" b="0" i="0" smtClean="0">
                              <a:solidFill>
                                <a:schemeClr val="tx1"/>
                              </a:solidFill>
                              <a:latin typeface="Cambria Math" panose="02040503050406030204" pitchFamily="18" charset="0"/>
                            </a:rPr>
                            <m:t>x</m:t>
                          </m:r>
                        </m:e>
                        <m:sub>
                          <m:r>
                            <a:rPr lang="en-US" sz="2800" b="0" i="0" smtClean="0">
                              <a:solidFill>
                                <a:schemeClr val="tx1"/>
                              </a:solidFill>
                              <a:latin typeface="Cambria Math" panose="02040503050406030204" pitchFamily="18" charset="0"/>
                            </a:rPr>
                            <m:t>2</m:t>
                          </m:r>
                        </m:sub>
                      </m:sSub>
                      <m:r>
                        <a:rPr lang="en-US" sz="280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ea typeface="Cambria Math" panose="02040503050406030204" pitchFamily="18" charset="0"/>
                        </a:rPr>
                        <m:t>5</m:t>
                      </m:r>
                    </m:oMath>
                  </m:oMathPara>
                </a14:m>
                <a:endParaRPr lang="en-US" sz="2800" dirty="0">
                  <a:solidFill>
                    <a:schemeClr val="tx1"/>
                  </a:solidFill>
                </a:endParaRPr>
              </a:p>
            </p:txBody>
          </p:sp>
        </mc:Choice>
        <mc:Fallback xmlns="">
          <p:sp>
            <p:nvSpPr>
              <p:cNvPr id="18" name="Rectangle 17">
                <a:extLst>
                  <a:ext uri="{FF2B5EF4-FFF2-40B4-BE49-F238E27FC236}">
                    <a16:creationId xmlns:a16="http://schemas.microsoft.com/office/drawing/2014/main" id="{C587B7F5-04E1-0A45-BFED-427C56166B01}"/>
                  </a:ext>
                </a:extLst>
              </p:cNvPr>
              <p:cNvSpPr>
                <a:spLocks noRot="1" noChangeAspect="1" noMove="1" noResize="1" noEditPoints="1" noAdjustHandles="1" noChangeArrowheads="1" noChangeShapeType="1" noTextEdit="1"/>
              </p:cNvSpPr>
              <p:nvPr/>
            </p:nvSpPr>
            <p:spPr>
              <a:xfrm>
                <a:off x="6354136" y="4788511"/>
                <a:ext cx="1883767" cy="724526"/>
              </a:xfrm>
              <a:prstGeom prst="rect">
                <a:avLst/>
              </a:prstGeom>
              <a:blipFill>
                <a:blip r:embed="rId3"/>
                <a:stretch>
                  <a:fillRect/>
                </a:stretch>
              </a:blipFill>
              <a:ln w="25400">
                <a:solidFill>
                  <a:schemeClr val="tx1"/>
                </a:solidFill>
              </a:ln>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631D8DA7-F5EB-AD41-B1B5-7B9DDFDA6733}"/>
              </a:ext>
            </a:extLst>
          </p:cNvPr>
          <p:cNvCxnSpPr>
            <a:cxnSpLocks/>
            <a:stCxn id="18" idx="2"/>
            <a:endCxn id="31" idx="0"/>
          </p:cNvCxnSpPr>
          <p:nvPr/>
        </p:nvCxnSpPr>
        <p:spPr>
          <a:xfrm flipH="1">
            <a:off x="5203671" y="5513037"/>
            <a:ext cx="2092349" cy="7495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1088D03-2C70-B64B-8354-EEEADAF9C179}"/>
              </a:ext>
            </a:extLst>
          </p:cNvPr>
          <p:cNvCxnSpPr>
            <a:cxnSpLocks/>
            <a:stCxn id="18" idx="2"/>
            <a:endCxn id="29" idx="0"/>
          </p:cNvCxnSpPr>
          <p:nvPr/>
        </p:nvCxnSpPr>
        <p:spPr>
          <a:xfrm>
            <a:off x="7296019" y="5513037"/>
            <a:ext cx="2196639" cy="7157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505D3CE-0822-394C-9032-A4351171F007}"/>
              </a:ext>
            </a:extLst>
          </p:cNvPr>
          <p:cNvCxnSpPr>
            <a:cxnSpLocks/>
            <a:stCxn id="31" idx="2"/>
            <a:endCxn id="32" idx="0"/>
          </p:cNvCxnSpPr>
          <p:nvPr/>
        </p:nvCxnSpPr>
        <p:spPr>
          <a:xfrm flipH="1">
            <a:off x="3703902" y="6987079"/>
            <a:ext cx="1499768" cy="767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C13E3D2-564E-5745-8B67-C92899C8C0E3}"/>
              </a:ext>
            </a:extLst>
          </p:cNvPr>
          <p:cNvCxnSpPr>
            <a:cxnSpLocks/>
            <a:stCxn id="31" idx="2"/>
            <a:endCxn id="33" idx="0"/>
          </p:cNvCxnSpPr>
          <p:nvPr/>
        </p:nvCxnSpPr>
        <p:spPr>
          <a:xfrm>
            <a:off x="5203671" y="6987079"/>
            <a:ext cx="1395477" cy="7670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18F97A34-3E2F-AB4A-A155-B610B4FA5C2F}"/>
                  </a:ext>
                </a:extLst>
              </p:cNvPr>
              <p:cNvSpPr/>
              <p:nvPr/>
            </p:nvSpPr>
            <p:spPr>
              <a:xfrm>
                <a:off x="8446484" y="6228807"/>
                <a:ext cx="2092349" cy="724526"/>
              </a:xfrm>
              <a:prstGeom prst="rect">
                <a:avLst/>
              </a:prstGeom>
              <a:solidFill>
                <a:schemeClr val="accent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sz="2800" b="0" i="0" smtClean="0">
                          <a:solidFill>
                            <a:schemeClr val="tx1"/>
                          </a:solidFill>
                          <a:latin typeface="Cambria Math" panose="02040503050406030204" pitchFamily="18" charset="0"/>
                        </a:rPr>
                        <m:t>Class</m:t>
                      </m:r>
                      <m:r>
                        <a:rPr lang="en-US" sz="2800" b="0" i="0" smtClean="0">
                          <a:solidFill>
                            <a:schemeClr val="tx1"/>
                          </a:solidFill>
                          <a:latin typeface="Cambria Math" panose="02040503050406030204" pitchFamily="18" charset="0"/>
                        </a:rPr>
                        <m:t>=2</m:t>
                      </m:r>
                    </m:oMath>
                  </m:oMathPara>
                </a14:m>
                <a:endParaRPr lang="en-US" sz="2800" dirty="0">
                  <a:solidFill>
                    <a:schemeClr val="tx1"/>
                  </a:solidFill>
                </a:endParaRPr>
              </a:p>
            </p:txBody>
          </p:sp>
        </mc:Choice>
        <mc:Fallback xmlns="">
          <p:sp>
            <p:nvSpPr>
              <p:cNvPr id="29" name="Rectangle 28">
                <a:extLst>
                  <a:ext uri="{FF2B5EF4-FFF2-40B4-BE49-F238E27FC236}">
                    <a16:creationId xmlns:a16="http://schemas.microsoft.com/office/drawing/2014/main" id="{18F97A34-3E2F-AB4A-A155-B610B4FA5C2F}"/>
                  </a:ext>
                </a:extLst>
              </p:cNvPr>
              <p:cNvSpPr>
                <a:spLocks noRot="1" noChangeAspect="1" noMove="1" noResize="1" noEditPoints="1" noAdjustHandles="1" noChangeArrowheads="1" noChangeShapeType="1" noTextEdit="1"/>
              </p:cNvSpPr>
              <p:nvPr/>
            </p:nvSpPr>
            <p:spPr>
              <a:xfrm>
                <a:off x="8446484" y="6228807"/>
                <a:ext cx="2092349" cy="724526"/>
              </a:xfrm>
              <a:prstGeom prst="rect">
                <a:avLst/>
              </a:prstGeom>
              <a:blipFill>
                <a:blip r:embed="rId4"/>
                <a:stretch>
                  <a:fillRect/>
                </a:stretch>
              </a:blipFill>
              <a:ln w="254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87FDEFE1-BBDC-3D47-80F4-429707419899}"/>
                  </a:ext>
                </a:extLst>
              </p:cNvPr>
              <p:cNvSpPr/>
              <p:nvPr/>
            </p:nvSpPr>
            <p:spPr>
              <a:xfrm>
                <a:off x="4261787" y="6262553"/>
                <a:ext cx="1883767" cy="72452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i="1" smtClean="0">
                              <a:solidFill>
                                <a:schemeClr val="tx1"/>
                              </a:solidFill>
                              <a:latin typeface="Cambria Math" panose="02040503050406030204" pitchFamily="18" charset="0"/>
                            </a:rPr>
                          </m:ctrlPr>
                        </m:sSubPr>
                        <m:e>
                          <m:r>
                            <m:rPr>
                              <m:sty m:val="p"/>
                            </m:rPr>
                            <a:rPr lang="en-US" sz="2800" b="0" i="0" smtClean="0">
                              <a:solidFill>
                                <a:schemeClr val="tx1"/>
                              </a:solidFill>
                              <a:latin typeface="Cambria Math" panose="02040503050406030204" pitchFamily="18" charset="0"/>
                            </a:rPr>
                            <m:t>x</m:t>
                          </m:r>
                        </m:e>
                        <m:sub>
                          <m:r>
                            <a:rPr lang="en-US" sz="2800" b="0" i="0" smtClean="0">
                              <a:solidFill>
                                <a:schemeClr val="tx1"/>
                              </a:solidFill>
                              <a:latin typeface="Cambria Math" panose="02040503050406030204" pitchFamily="18" charset="0"/>
                            </a:rPr>
                            <m:t>1</m:t>
                          </m:r>
                        </m:sub>
                      </m:sSub>
                      <m:r>
                        <a:rPr lang="en-US" sz="280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ea typeface="Cambria Math" panose="02040503050406030204" pitchFamily="18" charset="0"/>
                        </a:rPr>
                        <m:t>4.5</m:t>
                      </m:r>
                    </m:oMath>
                  </m:oMathPara>
                </a14:m>
                <a:endParaRPr lang="en-US" sz="2800" dirty="0">
                  <a:solidFill>
                    <a:schemeClr val="tx1"/>
                  </a:solidFill>
                </a:endParaRPr>
              </a:p>
            </p:txBody>
          </p:sp>
        </mc:Choice>
        <mc:Fallback xmlns="">
          <p:sp>
            <p:nvSpPr>
              <p:cNvPr id="31" name="Rectangle 30">
                <a:extLst>
                  <a:ext uri="{FF2B5EF4-FFF2-40B4-BE49-F238E27FC236}">
                    <a16:creationId xmlns:a16="http://schemas.microsoft.com/office/drawing/2014/main" id="{87FDEFE1-BBDC-3D47-80F4-429707419899}"/>
                  </a:ext>
                </a:extLst>
              </p:cNvPr>
              <p:cNvSpPr>
                <a:spLocks noRot="1" noChangeAspect="1" noMove="1" noResize="1" noEditPoints="1" noAdjustHandles="1" noChangeArrowheads="1" noChangeShapeType="1" noTextEdit="1"/>
              </p:cNvSpPr>
              <p:nvPr/>
            </p:nvSpPr>
            <p:spPr>
              <a:xfrm>
                <a:off x="4261787" y="6262553"/>
                <a:ext cx="1883767" cy="724526"/>
              </a:xfrm>
              <a:prstGeom prst="rect">
                <a:avLst/>
              </a:prstGeom>
              <a:blipFill>
                <a:blip r:embed="rId5"/>
                <a:stretch>
                  <a:fillRect/>
                </a:stretch>
              </a:blipFill>
              <a:ln w="254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1170F57A-D20D-7546-B2C4-4A0745435CA5}"/>
                  </a:ext>
                </a:extLst>
              </p:cNvPr>
              <p:cNvSpPr/>
              <p:nvPr/>
            </p:nvSpPr>
            <p:spPr>
              <a:xfrm>
                <a:off x="2657728" y="7754140"/>
                <a:ext cx="2092349" cy="724526"/>
              </a:xfrm>
              <a:prstGeom prst="rect">
                <a:avLst/>
              </a:prstGeom>
              <a:solidFill>
                <a:srgbClr val="FFC0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sz="2800" b="0" i="0" smtClean="0">
                          <a:solidFill>
                            <a:schemeClr val="tx1"/>
                          </a:solidFill>
                          <a:latin typeface="Cambria Math" panose="02040503050406030204" pitchFamily="18" charset="0"/>
                        </a:rPr>
                        <m:t>Class</m:t>
                      </m:r>
                      <m:r>
                        <a:rPr lang="en-US" sz="2800" b="0" i="0" smtClean="0">
                          <a:solidFill>
                            <a:schemeClr val="tx1"/>
                          </a:solidFill>
                          <a:latin typeface="Cambria Math" panose="02040503050406030204" pitchFamily="18" charset="0"/>
                        </a:rPr>
                        <m:t>=1</m:t>
                      </m:r>
                    </m:oMath>
                  </m:oMathPara>
                </a14:m>
                <a:endParaRPr lang="en-US" sz="2800" dirty="0">
                  <a:solidFill>
                    <a:schemeClr val="tx1"/>
                  </a:solidFill>
                </a:endParaRPr>
              </a:p>
            </p:txBody>
          </p:sp>
        </mc:Choice>
        <mc:Fallback xmlns="">
          <p:sp>
            <p:nvSpPr>
              <p:cNvPr id="32" name="Rectangle 31">
                <a:extLst>
                  <a:ext uri="{FF2B5EF4-FFF2-40B4-BE49-F238E27FC236}">
                    <a16:creationId xmlns:a16="http://schemas.microsoft.com/office/drawing/2014/main" id="{1170F57A-D20D-7546-B2C4-4A0745435CA5}"/>
                  </a:ext>
                </a:extLst>
              </p:cNvPr>
              <p:cNvSpPr>
                <a:spLocks noRot="1" noChangeAspect="1" noMove="1" noResize="1" noEditPoints="1" noAdjustHandles="1" noChangeArrowheads="1" noChangeShapeType="1" noTextEdit="1"/>
              </p:cNvSpPr>
              <p:nvPr/>
            </p:nvSpPr>
            <p:spPr>
              <a:xfrm>
                <a:off x="2657728" y="7754140"/>
                <a:ext cx="2092349" cy="724526"/>
              </a:xfrm>
              <a:prstGeom prst="rect">
                <a:avLst/>
              </a:prstGeom>
              <a:blipFill>
                <a:blip r:embed="rId6"/>
                <a:stretch>
                  <a:fillRect/>
                </a:stretch>
              </a:blipFill>
              <a:ln w="254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2AF2266F-AF6C-4D44-9B31-B3E64AFE8CDB}"/>
                  </a:ext>
                </a:extLst>
              </p:cNvPr>
              <p:cNvSpPr/>
              <p:nvPr/>
            </p:nvSpPr>
            <p:spPr>
              <a:xfrm>
                <a:off x="5657265" y="7754140"/>
                <a:ext cx="1883767" cy="72452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i="1" smtClean="0">
                              <a:solidFill>
                                <a:schemeClr val="tx1"/>
                              </a:solidFill>
                              <a:latin typeface="Cambria Math" panose="02040503050406030204" pitchFamily="18" charset="0"/>
                            </a:rPr>
                          </m:ctrlPr>
                        </m:sSubPr>
                        <m:e>
                          <m:r>
                            <m:rPr>
                              <m:sty m:val="p"/>
                            </m:rPr>
                            <a:rPr lang="en-US" sz="2800" b="0" i="0" smtClean="0">
                              <a:solidFill>
                                <a:schemeClr val="tx1"/>
                              </a:solidFill>
                              <a:latin typeface="Cambria Math" panose="02040503050406030204" pitchFamily="18" charset="0"/>
                            </a:rPr>
                            <m:t>x</m:t>
                          </m:r>
                        </m:e>
                        <m:sub>
                          <m:r>
                            <a:rPr lang="en-US" sz="2800" b="0" i="0" smtClean="0">
                              <a:solidFill>
                                <a:schemeClr val="tx1"/>
                              </a:solidFill>
                              <a:latin typeface="Cambria Math" panose="02040503050406030204" pitchFamily="18" charset="0"/>
                            </a:rPr>
                            <m:t>2</m:t>
                          </m:r>
                        </m:sub>
                      </m:sSub>
                      <m:r>
                        <a:rPr lang="en-US" sz="2800" i="1">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ea typeface="Cambria Math" panose="02040503050406030204" pitchFamily="18" charset="0"/>
                        </a:rPr>
                        <m:t>3</m:t>
                      </m:r>
                    </m:oMath>
                  </m:oMathPara>
                </a14:m>
                <a:endParaRPr lang="en-US" sz="2800" dirty="0">
                  <a:solidFill>
                    <a:schemeClr val="tx1"/>
                  </a:solidFill>
                </a:endParaRPr>
              </a:p>
            </p:txBody>
          </p:sp>
        </mc:Choice>
        <mc:Fallback xmlns="">
          <p:sp>
            <p:nvSpPr>
              <p:cNvPr id="33" name="Rectangle 32">
                <a:extLst>
                  <a:ext uri="{FF2B5EF4-FFF2-40B4-BE49-F238E27FC236}">
                    <a16:creationId xmlns:a16="http://schemas.microsoft.com/office/drawing/2014/main" id="{2AF2266F-AF6C-4D44-9B31-B3E64AFE8CDB}"/>
                  </a:ext>
                </a:extLst>
              </p:cNvPr>
              <p:cNvSpPr>
                <a:spLocks noRot="1" noChangeAspect="1" noMove="1" noResize="1" noEditPoints="1" noAdjustHandles="1" noChangeArrowheads="1" noChangeShapeType="1" noTextEdit="1"/>
              </p:cNvSpPr>
              <p:nvPr/>
            </p:nvSpPr>
            <p:spPr>
              <a:xfrm>
                <a:off x="5657265" y="7754140"/>
                <a:ext cx="1883767" cy="724526"/>
              </a:xfrm>
              <a:prstGeom prst="rect">
                <a:avLst/>
              </a:prstGeom>
              <a:blipFill>
                <a:blip r:embed="rId7"/>
                <a:stretch>
                  <a:fillRect/>
                </a:stretch>
              </a:blipFill>
              <a:ln w="254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6629DC68-E3A3-AC46-A2CC-6AD9C8FF36CB}"/>
                  </a:ext>
                </a:extLst>
              </p:cNvPr>
              <p:cNvSpPr/>
              <p:nvPr/>
            </p:nvSpPr>
            <p:spPr>
              <a:xfrm>
                <a:off x="4053205" y="9276065"/>
                <a:ext cx="2092349" cy="724526"/>
              </a:xfrm>
              <a:prstGeom prst="rect">
                <a:avLst/>
              </a:prstGeom>
              <a:solidFill>
                <a:srgbClr val="FFC0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sz="2800" smtClean="0">
                          <a:solidFill>
                            <a:schemeClr val="tx1"/>
                          </a:solidFill>
                          <a:latin typeface="Cambria Math" panose="02040503050406030204" pitchFamily="18" charset="0"/>
                        </a:rPr>
                        <m:t>C</m:t>
                      </m:r>
                      <m:r>
                        <m:rPr>
                          <m:sty m:val="p"/>
                        </m:rPr>
                        <a:rPr lang="en-US" sz="2800" b="0" i="0" smtClean="0">
                          <a:solidFill>
                            <a:schemeClr val="tx1"/>
                          </a:solidFill>
                          <a:latin typeface="Cambria Math" panose="02040503050406030204" pitchFamily="18" charset="0"/>
                        </a:rPr>
                        <m:t>lass</m:t>
                      </m:r>
                      <m:r>
                        <a:rPr lang="en-US" sz="2800" b="0" i="1" smtClean="0">
                          <a:solidFill>
                            <a:schemeClr val="tx1"/>
                          </a:solidFill>
                          <a:latin typeface="Cambria Math" panose="02040503050406030204" pitchFamily="18" charset="0"/>
                        </a:rPr>
                        <m:t>=1</m:t>
                      </m:r>
                    </m:oMath>
                  </m:oMathPara>
                </a14:m>
                <a:endParaRPr lang="en-US" sz="2800" dirty="0">
                  <a:solidFill>
                    <a:schemeClr val="tx1"/>
                  </a:solidFill>
                </a:endParaRPr>
              </a:p>
            </p:txBody>
          </p:sp>
        </mc:Choice>
        <mc:Fallback xmlns="">
          <p:sp>
            <p:nvSpPr>
              <p:cNvPr id="34" name="Rectangle 33">
                <a:extLst>
                  <a:ext uri="{FF2B5EF4-FFF2-40B4-BE49-F238E27FC236}">
                    <a16:creationId xmlns:a16="http://schemas.microsoft.com/office/drawing/2014/main" id="{6629DC68-E3A3-AC46-A2CC-6AD9C8FF36CB}"/>
                  </a:ext>
                </a:extLst>
              </p:cNvPr>
              <p:cNvSpPr>
                <a:spLocks noRot="1" noChangeAspect="1" noMove="1" noResize="1" noEditPoints="1" noAdjustHandles="1" noChangeArrowheads="1" noChangeShapeType="1" noTextEdit="1"/>
              </p:cNvSpPr>
              <p:nvPr/>
            </p:nvSpPr>
            <p:spPr>
              <a:xfrm>
                <a:off x="4053205" y="9276065"/>
                <a:ext cx="2092349" cy="724526"/>
              </a:xfrm>
              <a:prstGeom prst="rect">
                <a:avLst/>
              </a:prstGeom>
              <a:blipFill>
                <a:blip r:embed="rId8"/>
                <a:stretch>
                  <a:fillRect/>
                </a:stretch>
              </a:blipFill>
              <a:ln w="25400">
                <a:solidFill>
                  <a:schemeClr val="tx1"/>
                </a:solidFill>
              </a:ln>
            </p:spPr>
            <p:txBody>
              <a:bodyPr/>
              <a:lstStyle/>
              <a:p>
                <a:r>
                  <a:rPr lang="en-US">
                    <a:noFill/>
                  </a:rPr>
                  <a:t> </a:t>
                </a:r>
              </a:p>
            </p:txBody>
          </p:sp>
        </mc:Fallback>
      </mc:AlternateContent>
      <p:cxnSp>
        <p:nvCxnSpPr>
          <p:cNvPr id="35" name="Straight Connector 34">
            <a:extLst>
              <a:ext uri="{FF2B5EF4-FFF2-40B4-BE49-F238E27FC236}">
                <a16:creationId xmlns:a16="http://schemas.microsoft.com/office/drawing/2014/main" id="{464F081B-D1E8-ED43-A458-104BE254BEEB}"/>
              </a:ext>
            </a:extLst>
          </p:cNvPr>
          <p:cNvCxnSpPr>
            <a:cxnSpLocks/>
            <a:stCxn id="33" idx="2"/>
            <a:endCxn id="34" idx="0"/>
          </p:cNvCxnSpPr>
          <p:nvPr/>
        </p:nvCxnSpPr>
        <p:spPr>
          <a:xfrm flipH="1">
            <a:off x="5099380" y="8478665"/>
            <a:ext cx="1499768" cy="797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A995EA0-76B9-5A46-A248-7A4772AABBDF}"/>
              </a:ext>
            </a:extLst>
          </p:cNvPr>
          <p:cNvCxnSpPr>
            <a:cxnSpLocks/>
            <a:stCxn id="33" idx="2"/>
            <a:endCxn id="37" idx="0"/>
          </p:cNvCxnSpPr>
          <p:nvPr/>
        </p:nvCxnSpPr>
        <p:spPr>
          <a:xfrm>
            <a:off x="6599148" y="8478665"/>
            <a:ext cx="1485853" cy="797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B25E965A-640A-F348-AED8-12A6FF1D23A4}"/>
                  </a:ext>
                </a:extLst>
              </p:cNvPr>
              <p:cNvSpPr/>
              <p:nvPr/>
            </p:nvSpPr>
            <p:spPr>
              <a:xfrm>
                <a:off x="7038827" y="9276065"/>
                <a:ext cx="2092349" cy="724526"/>
              </a:xfrm>
              <a:prstGeom prst="rect">
                <a:avLst/>
              </a:prstGeom>
              <a:solidFill>
                <a:schemeClr val="accent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sz="2800" smtClean="0">
                          <a:solidFill>
                            <a:schemeClr val="tx1"/>
                          </a:solidFill>
                          <a:latin typeface="Cambria Math" panose="02040503050406030204" pitchFamily="18" charset="0"/>
                        </a:rPr>
                        <m:t>C</m:t>
                      </m:r>
                      <m:r>
                        <m:rPr>
                          <m:sty m:val="p"/>
                        </m:rPr>
                        <a:rPr lang="en-US" sz="2800" b="0" i="0" smtClean="0">
                          <a:solidFill>
                            <a:schemeClr val="tx1"/>
                          </a:solidFill>
                          <a:latin typeface="Cambria Math" panose="02040503050406030204" pitchFamily="18" charset="0"/>
                        </a:rPr>
                        <m:t>lass</m:t>
                      </m:r>
                      <m:r>
                        <a:rPr lang="en-US" sz="2800" b="0" i="1" smtClean="0">
                          <a:solidFill>
                            <a:schemeClr val="tx1"/>
                          </a:solidFill>
                          <a:latin typeface="Cambria Math" panose="02040503050406030204" pitchFamily="18" charset="0"/>
                        </a:rPr>
                        <m:t>=2</m:t>
                      </m:r>
                    </m:oMath>
                  </m:oMathPara>
                </a14:m>
                <a:endParaRPr lang="en-US" sz="2800" dirty="0">
                  <a:solidFill>
                    <a:schemeClr val="tx1"/>
                  </a:solidFill>
                </a:endParaRPr>
              </a:p>
            </p:txBody>
          </p:sp>
        </mc:Choice>
        <mc:Fallback xmlns="">
          <p:sp>
            <p:nvSpPr>
              <p:cNvPr id="37" name="Rectangle 36">
                <a:extLst>
                  <a:ext uri="{FF2B5EF4-FFF2-40B4-BE49-F238E27FC236}">
                    <a16:creationId xmlns:a16="http://schemas.microsoft.com/office/drawing/2014/main" id="{B25E965A-640A-F348-AED8-12A6FF1D23A4}"/>
                  </a:ext>
                </a:extLst>
              </p:cNvPr>
              <p:cNvSpPr>
                <a:spLocks noRot="1" noChangeAspect="1" noMove="1" noResize="1" noEditPoints="1" noAdjustHandles="1" noChangeArrowheads="1" noChangeShapeType="1" noTextEdit="1"/>
              </p:cNvSpPr>
              <p:nvPr/>
            </p:nvSpPr>
            <p:spPr>
              <a:xfrm>
                <a:off x="7038827" y="9276065"/>
                <a:ext cx="2092349" cy="724526"/>
              </a:xfrm>
              <a:prstGeom prst="rect">
                <a:avLst/>
              </a:prstGeom>
              <a:blipFill>
                <a:blip r:embed="rId9"/>
                <a:stretch>
                  <a:fillRect/>
                </a:stretch>
              </a:blipFill>
              <a:ln w="25400">
                <a:solidFill>
                  <a:schemeClr val="tx1"/>
                </a:solidFill>
              </a:ln>
            </p:spPr>
            <p:txBody>
              <a:bodyPr/>
              <a:lstStyle/>
              <a:p>
                <a:r>
                  <a:rPr lang="en-US">
                    <a:noFill/>
                  </a:rPr>
                  <a:t> </a:t>
                </a:r>
              </a:p>
            </p:txBody>
          </p:sp>
        </mc:Fallback>
      </mc:AlternateContent>
      <p:sp>
        <p:nvSpPr>
          <p:cNvPr id="38" name="Oval 37">
            <a:extLst>
              <a:ext uri="{FF2B5EF4-FFF2-40B4-BE49-F238E27FC236}">
                <a16:creationId xmlns:a16="http://schemas.microsoft.com/office/drawing/2014/main" id="{6A64444B-0677-CA47-ABEF-6E5B10176CDE}"/>
              </a:ext>
            </a:extLst>
          </p:cNvPr>
          <p:cNvSpPr/>
          <p:nvPr/>
        </p:nvSpPr>
        <p:spPr>
          <a:xfrm>
            <a:off x="5187042" y="7514535"/>
            <a:ext cx="2824212" cy="1200329"/>
          </a:xfrm>
          <a:prstGeom prst="ellipse">
            <a:avLst/>
          </a:prstGeom>
          <a:noFill/>
          <a:ln w="57150" cap="flat">
            <a:solidFill>
              <a:schemeClr val="accent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9" name="TextBox 38">
            <a:extLst>
              <a:ext uri="{FF2B5EF4-FFF2-40B4-BE49-F238E27FC236}">
                <a16:creationId xmlns:a16="http://schemas.microsoft.com/office/drawing/2014/main" id="{6CA26970-FBC1-804F-AF96-9B78FC1C6D6E}"/>
              </a:ext>
            </a:extLst>
          </p:cNvPr>
          <p:cNvSpPr txBox="1"/>
          <p:nvPr/>
        </p:nvSpPr>
        <p:spPr>
          <a:xfrm>
            <a:off x="5099379" y="5418288"/>
            <a:ext cx="1254757"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yes</a:t>
            </a:r>
          </a:p>
        </p:txBody>
      </p:sp>
      <p:sp>
        <p:nvSpPr>
          <p:cNvPr id="40" name="TextBox 39">
            <a:extLst>
              <a:ext uri="{FF2B5EF4-FFF2-40B4-BE49-F238E27FC236}">
                <a16:creationId xmlns:a16="http://schemas.microsoft.com/office/drawing/2014/main" id="{1F928B04-C0F3-024E-A3F7-D910E7424138}"/>
              </a:ext>
            </a:extLst>
          </p:cNvPr>
          <p:cNvSpPr txBox="1"/>
          <p:nvPr/>
        </p:nvSpPr>
        <p:spPr>
          <a:xfrm>
            <a:off x="8394338" y="5418288"/>
            <a:ext cx="1254757"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no</a:t>
            </a:r>
          </a:p>
        </p:txBody>
      </p:sp>
      <p:sp>
        <p:nvSpPr>
          <p:cNvPr id="41" name="Rectangle 40">
            <a:extLst>
              <a:ext uri="{FF2B5EF4-FFF2-40B4-BE49-F238E27FC236}">
                <a16:creationId xmlns:a16="http://schemas.microsoft.com/office/drawing/2014/main" id="{2E3F70A4-34B6-E949-A5CA-1F5DD19E1DB7}"/>
              </a:ext>
            </a:extLst>
          </p:cNvPr>
          <p:cNvSpPr/>
          <p:nvPr/>
        </p:nvSpPr>
        <p:spPr>
          <a:xfrm>
            <a:off x="3485613" y="6990088"/>
            <a:ext cx="776174" cy="553998"/>
          </a:xfrm>
          <a:prstGeom prst="rect">
            <a:avLst/>
          </a:prstGeom>
        </p:spPr>
        <p:txBody>
          <a:bodyPr wrap="none">
            <a:spAutoFit/>
          </a:bodyPr>
          <a:lstStyle/>
          <a:p>
            <a:r>
              <a:rPr lang="en-US" b="0" dirty="0"/>
              <a:t>yes</a:t>
            </a:r>
            <a:endParaRPr lang="en-US" dirty="0"/>
          </a:p>
        </p:txBody>
      </p:sp>
      <p:sp>
        <p:nvSpPr>
          <p:cNvPr id="42" name="TextBox 41">
            <a:extLst>
              <a:ext uri="{FF2B5EF4-FFF2-40B4-BE49-F238E27FC236}">
                <a16:creationId xmlns:a16="http://schemas.microsoft.com/office/drawing/2014/main" id="{2CE4A023-487D-0C4A-BD46-1743A51202A6}"/>
              </a:ext>
            </a:extLst>
          </p:cNvPr>
          <p:cNvSpPr txBox="1"/>
          <p:nvPr/>
        </p:nvSpPr>
        <p:spPr>
          <a:xfrm>
            <a:off x="5849264" y="6996441"/>
            <a:ext cx="1254757"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no</a:t>
            </a:r>
          </a:p>
        </p:txBody>
      </p:sp>
      <p:sp>
        <p:nvSpPr>
          <p:cNvPr id="43" name="Rectangle 42">
            <a:extLst>
              <a:ext uri="{FF2B5EF4-FFF2-40B4-BE49-F238E27FC236}">
                <a16:creationId xmlns:a16="http://schemas.microsoft.com/office/drawing/2014/main" id="{67629266-2612-8546-B640-EA6EDD520E01}"/>
              </a:ext>
            </a:extLst>
          </p:cNvPr>
          <p:cNvSpPr/>
          <p:nvPr/>
        </p:nvSpPr>
        <p:spPr>
          <a:xfrm>
            <a:off x="5099379" y="8464405"/>
            <a:ext cx="776174" cy="553998"/>
          </a:xfrm>
          <a:prstGeom prst="rect">
            <a:avLst/>
          </a:prstGeom>
        </p:spPr>
        <p:txBody>
          <a:bodyPr wrap="none">
            <a:spAutoFit/>
          </a:bodyPr>
          <a:lstStyle/>
          <a:p>
            <a:r>
              <a:rPr lang="en-US" b="0" dirty="0"/>
              <a:t>yes</a:t>
            </a:r>
            <a:endParaRPr lang="en-US" dirty="0"/>
          </a:p>
        </p:txBody>
      </p:sp>
      <p:sp>
        <p:nvSpPr>
          <p:cNvPr id="44" name="TextBox 43">
            <a:extLst>
              <a:ext uri="{FF2B5EF4-FFF2-40B4-BE49-F238E27FC236}">
                <a16:creationId xmlns:a16="http://schemas.microsoft.com/office/drawing/2014/main" id="{50971EB1-CE83-9C40-89C0-A0D71B914165}"/>
              </a:ext>
            </a:extLst>
          </p:cNvPr>
          <p:cNvSpPr txBox="1"/>
          <p:nvPr/>
        </p:nvSpPr>
        <p:spPr>
          <a:xfrm>
            <a:off x="7415411" y="8464405"/>
            <a:ext cx="1254757"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000" b="0" i="0" u="none" strike="noStrike" cap="none" spc="0" normalizeH="0" baseline="0" dirty="0">
                <a:ln>
                  <a:noFill/>
                </a:ln>
                <a:solidFill>
                  <a:srgbClr val="000000"/>
                </a:solidFill>
                <a:effectLst/>
                <a:uFillTx/>
                <a:latin typeface="Helvetica Neue"/>
                <a:ea typeface="Helvetica Neue"/>
                <a:cs typeface="Helvetica Neue"/>
                <a:sym typeface="Helvetica Neue"/>
              </a:rPr>
              <a:t>no</a:t>
            </a:r>
          </a:p>
        </p:txBody>
      </p:sp>
      <p:sp>
        <p:nvSpPr>
          <p:cNvPr id="30" name="Text Placeholder 2">
            <a:extLst>
              <a:ext uri="{FF2B5EF4-FFF2-40B4-BE49-F238E27FC236}">
                <a16:creationId xmlns:a16="http://schemas.microsoft.com/office/drawing/2014/main" id="{FEDF827A-34FC-6B4B-8CF9-C291E1457BAD}"/>
              </a:ext>
            </a:extLst>
          </p:cNvPr>
          <p:cNvSpPr>
            <a:spLocks noGrp="1"/>
          </p:cNvSpPr>
          <p:nvPr>
            <p:ph type="body" idx="1"/>
          </p:nvPr>
        </p:nvSpPr>
        <p:spPr>
          <a:xfrm>
            <a:off x="1689100" y="2756958"/>
            <a:ext cx="21005800" cy="8571442"/>
          </a:xfrm>
        </p:spPr>
        <p:txBody>
          <a:bodyPr/>
          <a:lstStyle/>
          <a:p>
            <a:pPr>
              <a:spcBef>
                <a:spcPts val="600"/>
              </a:spcBef>
              <a:spcAft>
                <a:spcPts val="600"/>
              </a:spcAft>
            </a:pPr>
            <a:r>
              <a:rPr lang="en-US" sz="4000" dirty="0">
                <a:solidFill>
                  <a:schemeClr val="tx1"/>
                </a:solidFill>
              </a:rPr>
              <a:t>What feature (</a:t>
            </a:r>
            <a:r>
              <a:rPr lang="en-US" sz="4000" dirty="0">
                <a:solidFill>
                  <a:schemeClr val="tx1"/>
                </a:solidFill>
                <a:latin typeface="Cambria Math" panose="02040503050406030204" pitchFamily="18" charset="0"/>
                <a:ea typeface="Cambria Math" panose="02040503050406030204" pitchFamily="18" charset="0"/>
              </a:rPr>
              <a:t>x</a:t>
            </a:r>
            <a:r>
              <a:rPr lang="en-US" sz="4000" baseline="-25000" dirty="0">
                <a:solidFill>
                  <a:schemeClr val="tx1"/>
                </a:solidFill>
                <a:latin typeface="Cambria Math" panose="02040503050406030204" pitchFamily="18" charset="0"/>
                <a:ea typeface="Cambria Math" panose="02040503050406030204" pitchFamily="18" charset="0"/>
              </a:rPr>
              <a:t>1</a:t>
            </a:r>
            <a:r>
              <a:rPr lang="en-US" sz="4000" dirty="0">
                <a:solidFill>
                  <a:schemeClr val="tx1"/>
                </a:solidFill>
              </a:rPr>
              <a:t> or </a:t>
            </a:r>
            <a:r>
              <a:rPr lang="en-US" sz="4000" dirty="0">
                <a:solidFill>
                  <a:schemeClr val="tx1"/>
                </a:solidFill>
                <a:latin typeface="Cambria Math" panose="02040503050406030204" pitchFamily="18" charset="0"/>
                <a:ea typeface="Cambria Math" panose="02040503050406030204" pitchFamily="18" charset="0"/>
              </a:rPr>
              <a:t>x</a:t>
            </a:r>
            <a:r>
              <a:rPr lang="en-US" sz="4000" baseline="-25000" dirty="0">
                <a:solidFill>
                  <a:schemeClr val="tx1"/>
                </a:solidFill>
                <a:latin typeface="Cambria Math" panose="02040503050406030204" pitchFamily="18" charset="0"/>
                <a:ea typeface="Cambria Math" panose="02040503050406030204" pitchFamily="18" charset="0"/>
              </a:rPr>
              <a:t>2</a:t>
            </a:r>
            <a:r>
              <a:rPr lang="en-US" sz="4000" dirty="0">
                <a:solidFill>
                  <a:schemeClr val="tx1"/>
                </a:solidFill>
              </a:rPr>
              <a:t>) to split </a:t>
            </a:r>
            <a:r>
              <a:rPr lang="en-US" sz="4000" b="1" dirty="0">
                <a:solidFill>
                  <a:schemeClr val="tx1"/>
                </a:solidFill>
              </a:rPr>
              <a:t>third</a:t>
            </a:r>
            <a:r>
              <a:rPr lang="en-US" sz="4000" dirty="0">
                <a:solidFill>
                  <a:schemeClr val="tx1"/>
                </a:solidFill>
              </a:rPr>
              <a:t> in order to best separate class 1 from class 2?</a:t>
            </a:r>
          </a:p>
        </p:txBody>
      </p:sp>
      <p:graphicFrame>
        <p:nvGraphicFramePr>
          <p:cNvPr id="50" name="Chart 49">
            <a:extLst>
              <a:ext uri="{FF2B5EF4-FFF2-40B4-BE49-F238E27FC236}">
                <a16:creationId xmlns:a16="http://schemas.microsoft.com/office/drawing/2014/main" id="{9686B7E8-8DE4-0C43-9817-5BFEBB2DE08A}"/>
              </a:ext>
            </a:extLst>
          </p:cNvPr>
          <p:cNvGraphicFramePr>
            <a:graphicFrameLocks/>
          </p:cNvGraphicFramePr>
          <p:nvPr/>
        </p:nvGraphicFramePr>
        <p:xfrm>
          <a:off x="12415470" y="3449682"/>
          <a:ext cx="8229600" cy="8229600"/>
        </p:xfrm>
        <a:graphic>
          <a:graphicData uri="http://schemas.openxmlformats.org/drawingml/2006/chart">
            <c:chart xmlns:c="http://schemas.openxmlformats.org/drawingml/2006/chart" xmlns:r="http://schemas.openxmlformats.org/officeDocument/2006/relationships" r:id="rId10"/>
          </a:graphicData>
        </a:graphic>
      </p:graphicFrame>
      <p:sp>
        <p:nvSpPr>
          <p:cNvPr id="51" name="Rectangle 50">
            <a:extLst>
              <a:ext uri="{FF2B5EF4-FFF2-40B4-BE49-F238E27FC236}">
                <a16:creationId xmlns:a16="http://schemas.microsoft.com/office/drawing/2014/main" id="{E259E526-D6D7-DA41-AD49-EFC4FBB7A8AF}"/>
              </a:ext>
            </a:extLst>
          </p:cNvPr>
          <p:cNvSpPr/>
          <p:nvPr/>
        </p:nvSpPr>
        <p:spPr>
          <a:xfrm>
            <a:off x="13000194" y="7690060"/>
            <a:ext cx="4782480" cy="3429000"/>
          </a:xfrm>
          <a:prstGeom prst="rect">
            <a:avLst/>
          </a:prstGeom>
          <a:solidFill>
            <a:schemeClr val="accent3">
              <a:alpha val="45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52" name="Rectangle 51">
            <a:extLst>
              <a:ext uri="{FF2B5EF4-FFF2-40B4-BE49-F238E27FC236}">
                <a16:creationId xmlns:a16="http://schemas.microsoft.com/office/drawing/2014/main" id="{6700FEBB-E13C-724D-8668-547294DEB300}"/>
              </a:ext>
            </a:extLst>
          </p:cNvPr>
          <p:cNvSpPr/>
          <p:nvPr/>
        </p:nvSpPr>
        <p:spPr>
          <a:xfrm>
            <a:off x="13000194" y="4259754"/>
            <a:ext cx="7434072" cy="3429000"/>
          </a:xfrm>
          <a:prstGeom prst="rect">
            <a:avLst/>
          </a:prstGeom>
          <a:solidFill>
            <a:schemeClr val="accent1">
              <a:alpha val="45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53" name="TextBox 52">
            <a:extLst>
              <a:ext uri="{FF2B5EF4-FFF2-40B4-BE49-F238E27FC236}">
                <a16:creationId xmlns:a16="http://schemas.microsoft.com/office/drawing/2014/main" id="{F175861C-23BF-C345-AC3D-95D7E3447736}"/>
              </a:ext>
            </a:extLst>
          </p:cNvPr>
          <p:cNvSpPr txBox="1"/>
          <p:nvPr/>
        </p:nvSpPr>
        <p:spPr>
          <a:xfrm>
            <a:off x="17322959" y="11227885"/>
            <a:ext cx="923789"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chemeClr val="tx2">
                    <a:lumMod val="60000"/>
                    <a:lumOff val="40000"/>
                  </a:schemeClr>
                </a:solidFill>
                <a:effectLst/>
                <a:uFillTx/>
                <a:latin typeface="Amazon Ember" panose="020B0603020204020204" pitchFamily="34" charset="0"/>
                <a:ea typeface="Amazon Ember" panose="020B0603020204020204" pitchFamily="34" charset="0"/>
                <a:cs typeface="Amazon Ember" panose="020B0603020204020204" pitchFamily="34" charset="0"/>
                <a:sym typeface="Helvetica Neue"/>
              </a:rPr>
              <a:t>4.5</a:t>
            </a:r>
          </a:p>
        </p:txBody>
      </p:sp>
      <p:sp>
        <p:nvSpPr>
          <p:cNvPr id="55" name="Rectangle 54">
            <a:extLst>
              <a:ext uri="{FF2B5EF4-FFF2-40B4-BE49-F238E27FC236}">
                <a16:creationId xmlns:a16="http://schemas.microsoft.com/office/drawing/2014/main" id="{C0B8C867-D4DD-F245-8662-84AC07B0EBE8}"/>
              </a:ext>
            </a:extLst>
          </p:cNvPr>
          <p:cNvSpPr/>
          <p:nvPr/>
        </p:nvSpPr>
        <p:spPr>
          <a:xfrm>
            <a:off x="17782674" y="9051605"/>
            <a:ext cx="2651592" cy="2066543"/>
          </a:xfrm>
          <a:prstGeom prst="rect">
            <a:avLst/>
          </a:prstGeom>
          <a:solidFill>
            <a:schemeClr val="accent1">
              <a:alpha val="45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cxnSp>
        <p:nvCxnSpPr>
          <p:cNvPr id="56" name="Straight Arrow Connector 55">
            <a:extLst>
              <a:ext uri="{FF2B5EF4-FFF2-40B4-BE49-F238E27FC236}">
                <a16:creationId xmlns:a16="http://schemas.microsoft.com/office/drawing/2014/main" id="{F4A1A2A1-EE5F-BF4C-85F9-15D044B61304}"/>
              </a:ext>
            </a:extLst>
          </p:cNvPr>
          <p:cNvCxnSpPr>
            <a:cxnSpLocks/>
          </p:cNvCxnSpPr>
          <p:nvPr/>
        </p:nvCxnSpPr>
        <p:spPr>
          <a:xfrm>
            <a:off x="8011254" y="8114700"/>
            <a:ext cx="9771420" cy="913962"/>
          </a:xfrm>
          <a:prstGeom prst="straightConnector1">
            <a:avLst/>
          </a:prstGeom>
          <a:noFill/>
          <a:ln w="50800" cap="flat">
            <a:solidFill>
              <a:schemeClr val="accent4"/>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58" name="Rectangle 57">
            <a:extLst>
              <a:ext uri="{FF2B5EF4-FFF2-40B4-BE49-F238E27FC236}">
                <a16:creationId xmlns:a16="http://schemas.microsoft.com/office/drawing/2014/main" id="{54DC81D2-0B21-2D40-AB88-B3A5B544D416}"/>
              </a:ext>
            </a:extLst>
          </p:cNvPr>
          <p:cNvSpPr/>
          <p:nvPr/>
        </p:nvSpPr>
        <p:spPr>
          <a:xfrm>
            <a:off x="17782674" y="7692284"/>
            <a:ext cx="2651592" cy="1362456"/>
          </a:xfrm>
          <a:prstGeom prst="rect">
            <a:avLst/>
          </a:prstGeom>
          <a:solidFill>
            <a:schemeClr val="accent3">
              <a:alpha val="45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59" name="TextBox 58">
            <a:extLst>
              <a:ext uri="{FF2B5EF4-FFF2-40B4-BE49-F238E27FC236}">
                <a16:creationId xmlns:a16="http://schemas.microsoft.com/office/drawing/2014/main" id="{D58DBE7C-FFCB-A447-ABB5-29F45F8290E5}"/>
              </a:ext>
            </a:extLst>
          </p:cNvPr>
          <p:cNvSpPr txBox="1"/>
          <p:nvPr/>
        </p:nvSpPr>
        <p:spPr>
          <a:xfrm>
            <a:off x="20324805" y="8871134"/>
            <a:ext cx="923789"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000" b="0" dirty="0">
                <a:solidFill>
                  <a:schemeClr val="tx2">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3</a:t>
            </a:r>
            <a:endParaRPr kumimoji="0" lang="en-US" sz="2000" b="0" i="0" u="none" strike="noStrike" cap="none" spc="0" normalizeH="0" baseline="0" dirty="0">
              <a:ln>
                <a:noFill/>
              </a:ln>
              <a:solidFill>
                <a:schemeClr val="tx2">
                  <a:lumMod val="60000"/>
                  <a:lumOff val="40000"/>
                </a:schemeClr>
              </a:solidFill>
              <a:effectLst/>
              <a:uFillTx/>
              <a:latin typeface="Amazon Ember" panose="020B0603020204020204" pitchFamily="34" charset="0"/>
              <a:ea typeface="Amazon Ember" panose="020B0603020204020204" pitchFamily="34" charset="0"/>
              <a:cs typeface="Amazon Ember" panose="020B0603020204020204" pitchFamily="34" charset="0"/>
              <a:sym typeface="Helvetica Neue"/>
            </a:endParaRPr>
          </a:p>
        </p:txBody>
      </p:sp>
      <p:sp>
        <p:nvSpPr>
          <p:cNvPr id="61" name="Oval 60">
            <a:extLst>
              <a:ext uri="{FF2B5EF4-FFF2-40B4-BE49-F238E27FC236}">
                <a16:creationId xmlns:a16="http://schemas.microsoft.com/office/drawing/2014/main" id="{A47729E9-3A72-4349-8DC1-C84B78727084}"/>
              </a:ext>
            </a:extLst>
          </p:cNvPr>
          <p:cNvSpPr/>
          <p:nvPr/>
        </p:nvSpPr>
        <p:spPr>
          <a:xfrm>
            <a:off x="20526302" y="8842055"/>
            <a:ext cx="457200" cy="457200"/>
          </a:xfrm>
          <a:prstGeom prst="ellipse">
            <a:avLst/>
          </a:prstGeom>
          <a:noFill/>
          <a:ln w="12700" cap="flat">
            <a:solidFill>
              <a:schemeClr val="accent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62" name="TextBox 61">
            <a:extLst>
              <a:ext uri="{FF2B5EF4-FFF2-40B4-BE49-F238E27FC236}">
                <a16:creationId xmlns:a16="http://schemas.microsoft.com/office/drawing/2014/main" id="{B07BE596-6592-ED4B-97B1-AD6348C050EA}"/>
              </a:ext>
            </a:extLst>
          </p:cNvPr>
          <p:cNvSpPr txBox="1"/>
          <p:nvPr/>
        </p:nvSpPr>
        <p:spPr>
          <a:xfrm>
            <a:off x="16246967" y="11333857"/>
            <a:ext cx="94052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000" b="0" i="0" u="none" strike="noStrike" cap="none" spc="0" normalizeH="0" baseline="0" dirty="0">
                <a:ln>
                  <a:noFill/>
                </a:ln>
                <a:solidFill>
                  <a:srgbClr val="000000"/>
                </a:solidFill>
                <a:effectLst/>
                <a:uFillTx/>
                <a:latin typeface="Amazon Ember" panose="020B0603020204020204" pitchFamily="34" charset="0"/>
                <a:ea typeface="Amazon Ember" panose="020B0603020204020204" pitchFamily="34" charset="0"/>
                <a:cs typeface="Amazon Ember" panose="020B0603020204020204" pitchFamily="34" charset="0"/>
                <a:sym typeface="Helvetica Neue"/>
              </a:rPr>
              <a:t>x</a:t>
            </a:r>
            <a:r>
              <a:rPr kumimoji="0" lang="en-US" sz="3000" b="0" i="0" u="none" strike="noStrike" cap="none" spc="0" normalizeH="0" baseline="-25000" dirty="0">
                <a:ln>
                  <a:noFill/>
                </a:ln>
                <a:solidFill>
                  <a:srgbClr val="000000"/>
                </a:solidFill>
                <a:effectLst/>
                <a:uFillTx/>
                <a:latin typeface="Amazon Ember" panose="020B0603020204020204" pitchFamily="34" charset="0"/>
                <a:ea typeface="Amazon Ember" panose="020B0603020204020204" pitchFamily="34" charset="0"/>
                <a:cs typeface="Amazon Ember" panose="020B0603020204020204" pitchFamily="34" charset="0"/>
                <a:sym typeface="Helvetica Neue"/>
              </a:rPr>
              <a:t>1</a:t>
            </a:r>
          </a:p>
        </p:txBody>
      </p:sp>
      <p:sp>
        <p:nvSpPr>
          <p:cNvPr id="63" name="TextBox 62">
            <a:extLst>
              <a:ext uri="{FF2B5EF4-FFF2-40B4-BE49-F238E27FC236}">
                <a16:creationId xmlns:a16="http://schemas.microsoft.com/office/drawing/2014/main" id="{7D4A6C22-C560-F445-AFA0-440EADF54A1F}"/>
              </a:ext>
            </a:extLst>
          </p:cNvPr>
          <p:cNvSpPr txBox="1"/>
          <p:nvPr/>
        </p:nvSpPr>
        <p:spPr>
          <a:xfrm>
            <a:off x="11661108" y="7381805"/>
            <a:ext cx="94052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000" b="0" i="0" u="none" strike="noStrike" cap="none" spc="0" normalizeH="0" baseline="0" dirty="0">
                <a:ln>
                  <a:noFill/>
                </a:ln>
                <a:solidFill>
                  <a:srgbClr val="000000"/>
                </a:solidFill>
                <a:effectLst/>
                <a:uFillTx/>
                <a:latin typeface="Amazon Ember" panose="020B0603020204020204" pitchFamily="34" charset="0"/>
                <a:ea typeface="Amazon Ember" panose="020B0603020204020204" pitchFamily="34" charset="0"/>
                <a:cs typeface="Amazon Ember" panose="020B0603020204020204" pitchFamily="34" charset="0"/>
                <a:sym typeface="Helvetica Neue"/>
              </a:rPr>
              <a:t>x</a:t>
            </a:r>
            <a:r>
              <a:rPr lang="en-US" b="0" baseline="-25000" dirty="0">
                <a:latin typeface="Amazon Ember" panose="020B0603020204020204" pitchFamily="34" charset="0"/>
                <a:ea typeface="Amazon Ember" panose="020B0603020204020204" pitchFamily="34" charset="0"/>
                <a:cs typeface="Amazon Ember" panose="020B0603020204020204" pitchFamily="34" charset="0"/>
              </a:rPr>
              <a:t>2</a:t>
            </a:r>
            <a:endParaRPr kumimoji="0" lang="en-US" sz="3000" b="0" i="0" u="none" strike="noStrike" cap="none" spc="0" normalizeH="0" baseline="-25000" dirty="0">
              <a:ln>
                <a:noFill/>
              </a:ln>
              <a:solidFill>
                <a:srgbClr val="000000"/>
              </a:solidFill>
              <a:effectLst/>
              <a:uFillTx/>
              <a:latin typeface="Amazon Ember" panose="020B0603020204020204" pitchFamily="34" charset="0"/>
              <a:ea typeface="Amazon Ember" panose="020B0603020204020204" pitchFamily="34" charset="0"/>
              <a:cs typeface="Amazon Ember" panose="020B0603020204020204" pitchFamily="34" charset="0"/>
              <a:sym typeface="Helvetica Neue"/>
            </a:endParaRPr>
          </a:p>
        </p:txBody>
      </p:sp>
    </p:spTree>
    <p:extLst>
      <p:ext uri="{BB962C8B-B14F-4D97-AF65-F5344CB8AC3E}">
        <p14:creationId xmlns:p14="http://schemas.microsoft.com/office/powerpoint/2010/main" val="332733333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D7C20-D62F-1041-B0CF-6D69BC5F179F}"/>
              </a:ext>
            </a:extLst>
          </p:cNvPr>
          <p:cNvSpPr>
            <a:spLocks noGrp="1"/>
          </p:cNvSpPr>
          <p:nvPr>
            <p:ph type="title"/>
          </p:nvPr>
        </p:nvSpPr>
        <p:spPr/>
        <p:txBody>
          <a:bodyPr/>
          <a:lstStyle/>
          <a:p>
            <a:r>
              <a:rPr lang="en-US" dirty="0"/>
              <a:t>The General Algorithm (CART)</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D2B4765-4D74-EE44-9BD1-C893B6B6C8E4}"/>
                  </a:ext>
                </a:extLst>
              </p:cNvPr>
              <p:cNvSpPr>
                <a:spLocks noGrp="1"/>
              </p:cNvSpPr>
              <p:nvPr>
                <p:ph type="body" idx="1"/>
              </p:nvPr>
            </p:nvSpPr>
            <p:spPr/>
            <p:txBody>
              <a:bodyPr/>
              <a:lstStyle/>
              <a:p>
                <a:r>
                  <a:rPr lang="en-US" sz="3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Loop over every feature </a:t>
                </a:r>
                <a14:m>
                  <m:oMath xmlns:m="http://schemas.openxmlformats.org/officeDocument/2006/math">
                    <m:r>
                      <a:rPr lang="en-US" sz="3800" i="1">
                        <a:solidFill>
                          <a:schemeClr val="tx1"/>
                        </a:solidFill>
                        <a:latin typeface="Cambria Math" panose="02040503050406030204" pitchFamily="18" charset="0"/>
                      </a:rPr>
                      <m:t>𝑗</m:t>
                    </m:r>
                  </m:oMath>
                </a14:m>
                <a:r>
                  <a:rPr lang="en-US" sz="3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and split every value it takes </a:t>
                </a:r>
                <a14:m>
                  <m:oMath xmlns:m="http://schemas.openxmlformats.org/officeDocument/2006/math">
                    <m:sSub>
                      <m:sSubPr>
                        <m:ctrlPr>
                          <a:rPr lang="en-US" sz="3800" i="1">
                            <a:solidFill>
                              <a:schemeClr val="tx1"/>
                            </a:solidFill>
                            <a:latin typeface="Cambria Math" panose="02040503050406030204" pitchFamily="18" charset="0"/>
                          </a:rPr>
                        </m:ctrlPr>
                      </m:sSubPr>
                      <m:e>
                        <m:r>
                          <a:rPr lang="en-US" sz="3800" i="1">
                            <a:solidFill>
                              <a:schemeClr val="tx1"/>
                            </a:solidFill>
                            <a:latin typeface="Cambria Math" panose="02040503050406030204" pitchFamily="18" charset="0"/>
                          </a:rPr>
                          <m:t>𝑥</m:t>
                        </m:r>
                      </m:e>
                      <m:sub>
                        <m:r>
                          <a:rPr lang="en-US" sz="3800" i="1">
                            <a:solidFill>
                              <a:schemeClr val="tx1"/>
                            </a:solidFill>
                            <a:latin typeface="Cambria Math" panose="02040503050406030204" pitchFamily="18" charset="0"/>
                          </a:rPr>
                          <m:t>𝑖</m:t>
                        </m:r>
                        <m:r>
                          <a:rPr lang="en-US" sz="3800" i="1">
                            <a:solidFill>
                              <a:schemeClr val="tx1"/>
                            </a:solidFill>
                            <a:latin typeface="Cambria Math" panose="02040503050406030204" pitchFamily="18" charset="0"/>
                          </a:rPr>
                          <m:t>,</m:t>
                        </m:r>
                        <m:r>
                          <a:rPr lang="en-US" sz="3800" i="1">
                            <a:solidFill>
                              <a:schemeClr val="tx1"/>
                            </a:solidFill>
                            <a:latin typeface="Cambria Math" panose="02040503050406030204" pitchFamily="18" charset="0"/>
                          </a:rPr>
                          <m:t>𝑗</m:t>
                        </m:r>
                      </m:sub>
                    </m:sSub>
                  </m:oMath>
                </a14:m>
                <a:r>
                  <a:rPr lang="en-US" sz="3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a:t>
                </a:r>
              </a:p>
              <a:p>
                <a:pPr lvl="1"/>
                <a:r>
                  <a:rPr lang="en-US" sz="3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Split the dataset into two parts (</a:t>
                </a:r>
                <a:r>
                  <a:rPr lang="en-US" sz="3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left</a:t>
                </a:r>
                <a:r>
                  <a:rPr lang="en-US" sz="3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and </a:t>
                </a:r>
                <a:r>
                  <a:rPr lang="en-US" sz="3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right</a:t>
                </a:r>
                <a:r>
                  <a:rPr lang="en-US" sz="3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a:t>
                </a:r>
                <a:endParaRPr lang="en-US" sz="3800" i="1" dirty="0">
                  <a:solidFill>
                    <a:schemeClr val="tx1"/>
                  </a:solidFill>
                  <a:latin typeface="Cambria Math" panose="02040503050406030204" pitchFamily="18" charset="0"/>
                </a:endParaRPr>
              </a:p>
              <a:p>
                <a:pPr lvl="2">
                  <a:buFont typeface="Wingdings" pitchFamily="2" charset="2"/>
                  <a:buChar char="§"/>
                </a:pPr>
                <a14:m>
                  <m:oMath xmlns:m="http://schemas.openxmlformats.org/officeDocument/2006/math">
                    <m:sSub>
                      <m:sSubPr>
                        <m:ctrlPr>
                          <a:rPr lang="en-US" sz="3200" i="1">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𝑋</m:t>
                        </m:r>
                      </m:e>
                      <m:sub>
                        <m:r>
                          <a:rPr lang="en-US" sz="3200" i="1">
                            <a:solidFill>
                              <a:schemeClr val="tx1"/>
                            </a:solidFill>
                            <a:latin typeface="Cambria Math" panose="02040503050406030204" pitchFamily="18" charset="0"/>
                          </a:rPr>
                          <m:t>𝑙</m:t>
                        </m:r>
                      </m:sub>
                    </m:sSub>
                    <m:r>
                      <a:rPr lang="en-US" sz="3200" i="1">
                        <a:solidFill>
                          <a:schemeClr val="tx1"/>
                        </a:solidFill>
                        <a:latin typeface="Cambria Math" panose="02040503050406030204" pitchFamily="18" charset="0"/>
                      </a:rPr>
                      <m:t>, </m:t>
                    </m:r>
                    <m:sSub>
                      <m:sSubPr>
                        <m:ctrlPr>
                          <a:rPr lang="en-US" sz="3200" i="1">
                            <a:solidFill>
                              <a:schemeClr val="tx1"/>
                            </a:solidFill>
                            <a:latin typeface="Cambria Math" panose="02040503050406030204" pitchFamily="18" charset="0"/>
                          </a:rPr>
                        </m:ctrlPr>
                      </m:sSubPr>
                      <m:e>
                        <m:acc>
                          <m:accPr>
                            <m:chr m:val="⃗"/>
                            <m:ctrlPr>
                              <a:rPr lang="en-US" sz="3200" i="1">
                                <a:solidFill>
                                  <a:schemeClr val="tx1"/>
                                </a:solidFill>
                                <a:latin typeface="Cambria Math" panose="02040503050406030204" pitchFamily="18" charset="0"/>
                              </a:rPr>
                            </m:ctrlPr>
                          </m:accPr>
                          <m:e>
                            <m:r>
                              <a:rPr lang="en-US" sz="3200" i="1">
                                <a:solidFill>
                                  <a:schemeClr val="tx1"/>
                                </a:solidFill>
                                <a:latin typeface="Cambria Math" panose="02040503050406030204" pitchFamily="18" charset="0"/>
                              </a:rPr>
                              <m:t>𝑦</m:t>
                            </m:r>
                          </m:e>
                        </m:acc>
                      </m:e>
                      <m:sub>
                        <m:r>
                          <a:rPr lang="en-US" sz="3200" i="1">
                            <a:solidFill>
                              <a:schemeClr val="tx1"/>
                            </a:solidFill>
                            <a:latin typeface="Cambria Math" panose="02040503050406030204" pitchFamily="18" charset="0"/>
                          </a:rPr>
                          <m:t>𝑙</m:t>
                        </m:r>
                      </m:sub>
                    </m:sSub>
                  </m:oMath>
                </a14:m>
                <a:r>
                  <a:rPr lang="en-US" sz="3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for data points </a:t>
                </a:r>
                <a14:m>
                  <m:oMath xmlns:m="http://schemas.openxmlformats.org/officeDocument/2006/math">
                    <m:sSub>
                      <m:sSubPr>
                        <m:ctrlPr>
                          <a:rPr lang="en-US" sz="3200" i="1" dirty="0">
                            <a:solidFill>
                              <a:schemeClr val="tx1"/>
                            </a:solidFill>
                            <a:latin typeface="Cambria Math" panose="02040503050406030204" pitchFamily="18" charset="0"/>
                          </a:rPr>
                        </m:ctrlPr>
                      </m:sSubPr>
                      <m:e>
                        <m:acc>
                          <m:accPr>
                            <m:chr m:val="⃗"/>
                            <m:ctrlPr>
                              <a:rPr lang="en-US" sz="3200" i="1">
                                <a:solidFill>
                                  <a:schemeClr val="tx1"/>
                                </a:solidFill>
                                <a:latin typeface="Cambria Math" panose="02040503050406030204" pitchFamily="18" charset="0"/>
                              </a:rPr>
                            </m:ctrlPr>
                          </m:accPr>
                          <m:e>
                            <m:r>
                              <a:rPr lang="en-US" sz="3200" i="1">
                                <a:solidFill>
                                  <a:schemeClr val="tx1"/>
                                </a:solidFill>
                                <a:latin typeface="Cambria Math" panose="02040503050406030204" pitchFamily="18" charset="0"/>
                              </a:rPr>
                              <m:t>𝑥</m:t>
                            </m:r>
                          </m:e>
                        </m:acc>
                      </m:e>
                      <m:sub>
                        <m:r>
                          <a:rPr lang="en-US" sz="3200" i="1" dirty="0">
                            <a:solidFill>
                              <a:schemeClr val="tx1"/>
                            </a:solidFill>
                            <a:latin typeface="Cambria Math" panose="02040503050406030204" pitchFamily="18" charset="0"/>
                          </a:rPr>
                          <m:t>𝑘</m:t>
                        </m:r>
                      </m:sub>
                    </m:sSub>
                  </m:oMath>
                </a14:m>
                <a:r>
                  <a:rPr lang="en-US" sz="3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where </a:t>
                </a:r>
                <a14:m>
                  <m:oMath xmlns:m="http://schemas.openxmlformats.org/officeDocument/2006/math">
                    <m:sSub>
                      <m:sSubPr>
                        <m:ctrlPr>
                          <a:rPr lang="en-US" sz="3200" i="1">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𝑥</m:t>
                        </m:r>
                      </m:e>
                      <m:sub>
                        <m:r>
                          <a:rPr lang="en-US" sz="3200" i="1">
                            <a:solidFill>
                              <a:schemeClr val="tx1"/>
                            </a:solidFill>
                            <a:latin typeface="Cambria Math" panose="02040503050406030204" pitchFamily="18" charset="0"/>
                          </a:rPr>
                          <m:t>𝑘</m:t>
                        </m:r>
                        <m:r>
                          <a:rPr lang="en-US" sz="3200" i="1">
                            <a:solidFill>
                              <a:schemeClr val="tx1"/>
                            </a:solidFill>
                            <a:latin typeface="Cambria Math" panose="02040503050406030204" pitchFamily="18" charset="0"/>
                          </a:rPr>
                          <m:t>,</m:t>
                        </m:r>
                        <m:r>
                          <a:rPr lang="en-US" sz="3200" i="1">
                            <a:solidFill>
                              <a:schemeClr val="tx1"/>
                            </a:solidFill>
                            <a:latin typeface="Cambria Math" panose="02040503050406030204" pitchFamily="18" charset="0"/>
                          </a:rPr>
                          <m:t>𝑗</m:t>
                        </m:r>
                      </m:sub>
                    </m:sSub>
                    <m:r>
                      <a:rPr lang="en-US" sz="3200" i="1">
                        <a:solidFill>
                          <a:schemeClr val="tx1"/>
                        </a:solidFill>
                        <a:latin typeface="Cambria Math" panose="02040503050406030204" pitchFamily="18" charset="0"/>
                      </a:rPr>
                      <m:t>&lt;</m:t>
                    </m:r>
                    <m:sSub>
                      <m:sSubPr>
                        <m:ctrlPr>
                          <a:rPr lang="en-US" sz="3200" i="1">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𝑥</m:t>
                        </m:r>
                      </m:e>
                      <m:sub>
                        <m:r>
                          <a:rPr lang="en-US" sz="3200" i="1">
                            <a:solidFill>
                              <a:schemeClr val="tx1"/>
                            </a:solidFill>
                            <a:latin typeface="Cambria Math" panose="02040503050406030204" pitchFamily="18" charset="0"/>
                          </a:rPr>
                          <m:t>𝑖</m:t>
                        </m:r>
                        <m:r>
                          <a:rPr lang="en-US" sz="3200" i="1">
                            <a:solidFill>
                              <a:schemeClr val="tx1"/>
                            </a:solidFill>
                            <a:latin typeface="Cambria Math" panose="02040503050406030204" pitchFamily="18" charset="0"/>
                          </a:rPr>
                          <m:t>,</m:t>
                        </m:r>
                        <m:r>
                          <a:rPr lang="en-US" sz="3200" i="1">
                            <a:solidFill>
                              <a:schemeClr val="tx1"/>
                            </a:solidFill>
                            <a:latin typeface="Cambria Math" panose="02040503050406030204" pitchFamily="18" charset="0"/>
                          </a:rPr>
                          <m:t>𝑗</m:t>
                        </m:r>
                      </m:sub>
                    </m:sSub>
                  </m:oMath>
                </a14:m>
                <a:r>
                  <a:rPr lang="en-US" sz="3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a:t>
                </a:r>
              </a:p>
              <a:p>
                <a:pPr lvl="2">
                  <a:buFont typeface="Wingdings" pitchFamily="2" charset="2"/>
                  <a:buChar char="§"/>
                </a:pPr>
                <a14:m>
                  <m:oMath xmlns:m="http://schemas.openxmlformats.org/officeDocument/2006/math">
                    <m:sSub>
                      <m:sSubPr>
                        <m:ctrlPr>
                          <a:rPr lang="en-US" sz="3200" i="1">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𝑋</m:t>
                        </m:r>
                      </m:e>
                      <m:sub>
                        <m:r>
                          <a:rPr lang="en-US" sz="3200" i="1">
                            <a:solidFill>
                              <a:schemeClr val="tx1"/>
                            </a:solidFill>
                            <a:latin typeface="Cambria Math" panose="02040503050406030204" pitchFamily="18" charset="0"/>
                          </a:rPr>
                          <m:t>𝑟</m:t>
                        </m:r>
                      </m:sub>
                    </m:sSub>
                    <m:r>
                      <a:rPr lang="en-US" sz="3200" i="1">
                        <a:solidFill>
                          <a:schemeClr val="tx1"/>
                        </a:solidFill>
                        <a:latin typeface="Cambria Math" panose="02040503050406030204" pitchFamily="18" charset="0"/>
                      </a:rPr>
                      <m:t>, </m:t>
                    </m:r>
                    <m:sSub>
                      <m:sSubPr>
                        <m:ctrlPr>
                          <a:rPr lang="en-US" sz="3200" i="1">
                            <a:solidFill>
                              <a:schemeClr val="tx1"/>
                            </a:solidFill>
                            <a:latin typeface="Cambria Math" panose="02040503050406030204" pitchFamily="18" charset="0"/>
                          </a:rPr>
                        </m:ctrlPr>
                      </m:sSubPr>
                      <m:e>
                        <m:acc>
                          <m:accPr>
                            <m:chr m:val="⃗"/>
                            <m:ctrlPr>
                              <a:rPr lang="en-US" sz="3200" i="1">
                                <a:solidFill>
                                  <a:schemeClr val="tx1"/>
                                </a:solidFill>
                                <a:latin typeface="Cambria Math" panose="02040503050406030204" pitchFamily="18" charset="0"/>
                              </a:rPr>
                            </m:ctrlPr>
                          </m:accPr>
                          <m:e>
                            <m:r>
                              <a:rPr lang="en-US" sz="3200" i="1">
                                <a:solidFill>
                                  <a:schemeClr val="tx1"/>
                                </a:solidFill>
                                <a:latin typeface="Cambria Math" panose="02040503050406030204" pitchFamily="18" charset="0"/>
                              </a:rPr>
                              <m:t>𝑦</m:t>
                            </m:r>
                          </m:e>
                        </m:acc>
                      </m:e>
                      <m:sub>
                        <m:r>
                          <a:rPr lang="en-US" sz="3200" i="1">
                            <a:solidFill>
                              <a:schemeClr val="tx1"/>
                            </a:solidFill>
                            <a:latin typeface="Cambria Math" panose="02040503050406030204" pitchFamily="18" charset="0"/>
                          </a:rPr>
                          <m:t>𝑟</m:t>
                        </m:r>
                      </m:sub>
                    </m:sSub>
                  </m:oMath>
                </a14:m>
                <a:r>
                  <a:rPr lang="en-US" sz="3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for data points </a:t>
                </a:r>
                <a14:m>
                  <m:oMath xmlns:m="http://schemas.openxmlformats.org/officeDocument/2006/math">
                    <m:sSub>
                      <m:sSubPr>
                        <m:ctrlPr>
                          <a:rPr lang="en-US" sz="3200" i="1" dirty="0">
                            <a:solidFill>
                              <a:schemeClr val="tx1"/>
                            </a:solidFill>
                            <a:latin typeface="Cambria Math" panose="02040503050406030204" pitchFamily="18" charset="0"/>
                          </a:rPr>
                        </m:ctrlPr>
                      </m:sSubPr>
                      <m:e>
                        <m:acc>
                          <m:accPr>
                            <m:chr m:val="⃗"/>
                            <m:ctrlPr>
                              <a:rPr lang="en-US" sz="3200" i="1">
                                <a:solidFill>
                                  <a:schemeClr val="tx1"/>
                                </a:solidFill>
                                <a:latin typeface="Cambria Math" panose="02040503050406030204" pitchFamily="18" charset="0"/>
                              </a:rPr>
                            </m:ctrlPr>
                          </m:accPr>
                          <m:e>
                            <m:r>
                              <a:rPr lang="en-US" sz="3200" i="1">
                                <a:solidFill>
                                  <a:schemeClr val="tx1"/>
                                </a:solidFill>
                                <a:latin typeface="Cambria Math" panose="02040503050406030204" pitchFamily="18" charset="0"/>
                              </a:rPr>
                              <m:t>𝑥</m:t>
                            </m:r>
                          </m:e>
                        </m:acc>
                      </m:e>
                      <m:sub>
                        <m:r>
                          <a:rPr lang="en-US" sz="3200" i="1" dirty="0">
                            <a:solidFill>
                              <a:schemeClr val="tx1"/>
                            </a:solidFill>
                            <a:latin typeface="Cambria Math" panose="02040503050406030204" pitchFamily="18" charset="0"/>
                          </a:rPr>
                          <m:t>𝑘</m:t>
                        </m:r>
                      </m:sub>
                    </m:sSub>
                  </m:oMath>
                </a14:m>
                <a:r>
                  <a:rPr lang="en-US" sz="3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where </a:t>
                </a:r>
                <a14:m>
                  <m:oMath xmlns:m="http://schemas.openxmlformats.org/officeDocument/2006/math">
                    <m:sSub>
                      <m:sSubPr>
                        <m:ctrlPr>
                          <a:rPr lang="en-US" sz="3200" i="1">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𝑥</m:t>
                        </m:r>
                      </m:e>
                      <m:sub>
                        <m:r>
                          <a:rPr lang="en-US" sz="3200" i="1">
                            <a:solidFill>
                              <a:schemeClr val="tx1"/>
                            </a:solidFill>
                            <a:latin typeface="Cambria Math" panose="02040503050406030204" pitchFamily="18" charset="0"/>
                          </a:rPr>
                          <m:t>𝑘</m:t>
                        </m:r>
                        <m:r>
                          <a:rPr lang="en-US" sz="3200" i="1">
                            <a:solidFill>
                              <a:schemeClr val="tx1"/>
                            </a:solidFill>
                            <a:latin typeface="Cambria Math" panose="02040503050406030204" pitchFamily="18" charset="0"/>
                          </a:rPr>
                          <m:t>,</m:t>
                        </m:r>
                        <m:r>
                          <a:rPr lang="en-US" sz="3200" i="1">
                            <a:solidFill>
                              <a:schemeClr val="tx1"/>
                            </a:solidFill>
                            <a:latin typeface="Cambria Math" panose="02040503050406030204" pitchFamily="18" charset="0"/>
                          </a:rPr>
                          <m:t>𝑗</m:t>
                        </m:r>
                      </m:sub>
                    </m:sSub>
                    <m:r>
                      <a:rPr lang="en-US" sz="3200" i="1">
                        <a:solidFill>
                          <a:schemeClr val="tx1"/>
                        </a:solidFill>
                        <a:latin typeface="Cambria Math" panose="02040503050406030204" pitchFamily="18" charset="0"/>
                      </a:rPr>
                      <m:t>≥</m:t>
                    </m:r>
                    <m:sSub>
                      <m:sSubPr>
                        <m:ctrlPr>
                          <a:rPr lang="en-US" sz="3200" i="1">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𝑥</m:t>
                        </m:r>
                      </m:e>
                      <m:sub>
                        <m:r>
                          <a:rPr lang="en-US" sz="3200" i="1">
                            <a:solidFill>
                              <a:schemeClr val="tx1"/>
                            </a:solidFill>
                            <a:latin typeface="Cambria Math" panose="02040503050406030204" pitchFamily="18" charset="0"/>
                          </a:rPr>
                          <m:t>𝑖</m:t>
                        </m:r>
                        <m:r>
                          <a:rPr lang="en-US" sz="3200" i="1">
                            <a:solidFill>
                              <a:schemeClr val="tx1"/>
                            </a:solidFill>
                            <a:latin typeface="Cambria Math" panose="02040503050406030204" pitchFamily="18" charset="0"/>
                          </a:rPr>
                          <m:t>,</m:t>
                        </m:r>
                        <m:r>
                          <a:rPr lang="en-US" sz="3200" i="1">
                            <a:solidFill>
                              <a:schemeClr val="tx1"/>
                            </a:solidFill>
                            <a:latin typeface="Cambria Math" panose="02040503050406030204" pitchFamily="18" charset="0"/>
                          </a:rPr>
                          <m:t>𝑗</m:t>
                        </m:r>
                      </m:sub>
                    </m:sSub>
                  </m:oMath>
                </a14:m>
                <a:r>
                  <a:rPr lang="en-US" sz="3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a:t>
                </a:r>
              </a:p>
              <a:p>
                <a:pPr lvl="2">
                  <a:buFont typeface="Wingdings" pitchFamily="2" charset="2"/>
                  <a:buChar char="§"/>
                </a:pPr>
                <a:r>
                  <a:rPr lang="en-US" sz="3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Let them have sizes </a:t>
                </a:r>
                <a14:m>
                  <m:oMath xmlns:m="http://schemas.openxmlformats.org/officeDocument/2006/math">
                    <m:sSub>
                      <m:sSubPr>
                        <m:ctrlPr>
                          <a:rPr lang="en-US" sz="3200" i="1">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𝑁</m:t>
                        </m:r>
                      </m:e>
                      <m:sub>
                        <m:r>
                          <a:rPr lang="en-US" sz="3200" i="1">
                            <a:solidFill>
                              <a:schemeClr val="tx1"/>
                            </a:solidFill>
                            <a:latin typeface="Cambria Math" panose="02040503050406030204" pitchFamily="18" charset="0"/>
                          </a:rPr>
                          <m:t>𝑙</m:t>
                        </m:r>
                      </m:sub>
                    </m:sSub>
                    <m:r>
                      <a:rPr lang="en-US" sz="3200" i="1">
                        <a:solidFill>
                          <a:schemeClr val="tx1"/>
                        </a:solidFill>
                        <a:latin typeface="Cambria Math" panose="02040503050406030204" pitchFamily="18" charset="0"/>
                      </a:rPr>
                      <m:t>, </m:t>
                    </m:r>
                    <m:sSub>
                      <m:sSubPr>
                        <m:ctrlPr>
                          <a:rPr lang="en-US" sz="3200" i="1">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𝑁</m:t>
                        </m:r>
                      </m:e>
                      <m:sub>
                        <m:r>
                          <a:rPr lang="en-US" sz="3200" i="1">
                            <a:solidFill>
                              <a:schemeClr val="tx1"/>
                            </a:solidFill>
                            <a:latin typeface="Cambria Math" panose="02040503050406030204" pitchFamily="18" charset="0"/>
                          </a:rPr>
                          <m:t>𝑟</m:t>
                        </m:r>
                      </m:sub>
                    </m:sSub>
                  </m:oMath>
                </a14:m>
                <a:r>
                  <a:rPr lang="en-US" sz="3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respectively.</a:t>
                </a:r>
              </a:p>
              <a:p>
                <a:pPr lvl="1"/>
                <a:r>
                  <a:rPr lang="en-US" sz="3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Keep track of the split that </a:t>
                </a:r>
                <a:r>
                  <a:rPr lang="en-US" sz="3800" u="sng"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maximizes</a:t>
                </a:r>
                <a:r>
                  <a:rPr lang="en-US" sz="3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the </a:t>
                </a:r>
                <a:r>
                  <a:rPr lang="en-US" sz="3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average decrease in impurity </a:t>
                </a:r>
                <a:r>
                  <a:rPr lang="en-US" sz="3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(information gain): </a:t>
                </a:r>
              </a:p>
              <a:p>
                <a:pPr marL="913942" lvl="2" indent="0" algn="ctr">
                  <a:buNone/>
                </a:pPr>
                <a14:m>
                  <m:oMathPara xmlns:m="http://schemas.openxmlformats.org/officeDocument/2006/math">
                    <m:oMathParaPr>
                      <m:jc m:val="centerGroup"/>
                    </m:oMathParaPr>
                    <m:oMath xmlns:m="http://schemas.openxmlformats.org/officeDocument/2006/math">
                      <m:r>
                        <a:rPr lang="en-US" sz="3200" i="1">
                          <a:solidFill>
                            <a:schemeClr val="tx1"/>
                          </a:solidFill>
                          <a:latin typeface="Cambria Math" panose="02040503050406030204" pitchFamily="18" charset="0"/>
                        </a:rPr>
                        <m:t>𝑖</m:t>
                      </m:r>
                      <m:d>
                        <m:dPr>
                          <m:ctrlPr>
                            <a:rPr lang="en-US" sz="3200" i="1">
                              <a:solidFill>
                                <a:schemeClr val="tx1"/>
                              </a:solidFill>
                              <a:latin typeface="Cambria Math" panose="02040503050406030204" pitchFamily="18" charset="0"/>
                            </a:rPr>
                          </m:ctrlPr>
                        </m:dPr>
                        <m:e>
                          <m:acc>
                            <m:accPr>
                              <m:chr m:val="⃗"/>
                              <m:ctrlPr>
                                <a:rPr lang="en-US" sz="3200" i="1">
                                  <a:solidFill>
                                    <a:schemeClr val="tx1"/>
                                  </a:solidFill>
                                  <a:latin typeface="Cambria Math" panose="02040503050406030204" pitchFamily="18" charset="0"/>
                                </a:rPr>
                              </m:ctrlPr>
                            </m:accPr>
                            <m:e>
                              <m:r>
                                <a:rPr lang="en-US" sz="3200" i="1">
                                  <a:solidFill>
                                    <a:schemeClr val="tx1"/>
                                  </a:solidFill>
                                  <a:latin typeface="Cambria Math" panose="02040503050406030204" pitchFamily="18" charset="0"/>
                                </a:rPr>
                                <m:t>𝑦</m:t>
                              </m:r>
                            </m:e>
                          </m:acc>
                        </m:e>
                      </m:d>
                      <m:r>
                        <a:rPr lang="en-US" sz="3200" i="1">
                          <a:solidFill>
                            <a:schemeClr val="tx1"/>
                          </a:solidFill>
                          <a:latin typeface="Cambria Math" panose="02040503050406030204" pitchFamily="18" charset="0"/>
                        </a:rPr>
                        <m:t>− </m:t>
                      </m:r>
                      <m:f>
                        <m:fPr>
                          <m:ctrlPr>
                            <a:rPr lang="en-US" sz="3200" i="1">
                              <a:solidFill>
                                <a:schemeClr val="tx1"/>
                              </a:solidFill>
                              <a:latin typeface="Cambria Math" panose="02040503050406030204" pitchFamily="18" charset="0"/>
                            </a:rPr>
                          </m:ctrlPr>
                        </m:fPr>
                        <m:num>
                          <m:sSub>
                            <m:sSubPr>
                              <m:ctrlPr>
                                <a:rPr lang="en-US" sz="3200" i="1">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𝑁</m:t>
                              </m:r>
                            </m:e>
                            <m:sub>
                              <m:r>
                                <a:rPr lang="en-US" sz="3200" i="1">
                                  <a:solidFill>
                                    <a:schemeClr val="tx1"/>
                                  </a:solidFill>
                                  <a:latin typeface="Cambria Math" panose="02040503050406030204" pitchFamily="18" charset="0"/>
                                </a:rPr>
                                <m:t>𝑙</m:t>
                              </m:r>
                            </m:sub>
                          </m:sSub>
                          <m:r>
                            <a:rPr lang="en-US" sz="3200" i="1" smtClean="0">
                              <a:solidFill>
                                <a:schemeClr val="tx1"/>
                              </a:solidFill>
                              <a:latin typeface="Cambria Math" panose="02040503050406030204" pitchFamily="18" charset="0"/>
                              <a:ea typeface="Cambria Math" panose="02040503050406030204" pitchFamily="18" charset="0"/>
                            </a:rPr>
                            <m:t>∗</m:t>
                          </m:r>
                          <m:r>
                            <a:rPr lang="en-US" sz="3200" i="1">
                              <a:solidFill>
                                <a:schemeClr val="tx1"/>
                              </a:solidFill>
                              <a:latin typeface="Cambria Math" panose="02040503050406030204" pitchFamily="18" charset="0"/>
                            </a:rPr>
                            <m:t>𝑖</m:t>
                          </m:r>
                          <m:d>
                            <m:dPr>
                              <m:ctrlPr>
                                <a:rPr lang="en-US" sz="3200" i="1">
                                  <a:solidFill>
                                    <a:schemeClr val="tx1"/>
                                  </a:solidFill>
                                  <a:latin typeface="Cambria Math" panose="02040503050406030204" pitchFamily="18" charset="0"/>
                                </a:rPr>
                              </m:ctrlPr>
                            </m:dPr>
                            <m:e>
                              <m:sSub>
                                <m:sSubPr>
                                  <m:ctrlPr>
                                    <a:rPr lang="en-US" sz="3200" i="1">
                                      <a:solidFill>
                                        <a:schemeClr val="tx1"/>
                                      </a:solidFill>
                                      <a:latin typeface="Cambria Math" panose="02040503050406030204" pitchFamily="18" charset="0"/>
                                    </a:rPr>
                                  </m:ctrlPr>
                                </m:sSubPr>
                                <m:e>
                                  <m:acc>
                                    <m:accPr>
                                      <m:chr m:val="⃗"/>
                                      <m:ctrlPr>
                                        <a:rPr lang="en-US" sz="3200" i="1">
                                          <a:solidFill>
                                            <a:schemeClr val="tx1"/>
                                          </a:solidFill>
                                          <a:latin typeface="Cambria Math" panose="02040503050406030204" pitchFamily="18" charset="0"/>
                                        </a:rPr>
                                      </m:ctrlPr>
                                    </m:accPr>
                                    <m:e>
                                      <m:r>
                                        <a:rPr lang="en-US" sz="3200" i="1">
                                          <a:solidFill>
                                            <a:schemeClr val="tx1"/>
                                          </a:solidFill>
                                          <a:latin typeface="Cambria Math" panose="02040503050406030204" pitchFamily="18" charset="0"/>
                                        </a:rPr>
                                        <m:t>𝑦</m:t>
                                      </m:r>
                                    </m:e>
                                  </m:acc>
                                </m:e>
                                <m:sub>
                                  <m:r>
                                    <a:rPr lang="en-US" sz="3200" i="1">
                                      <a:solidFill>
                                        <a:schemeClr val="tx1"/>
                                      </a:solidFill>
                                      <a:latin typeface="Cambria Math" panose="02040503050406030204" pitchFamily="18" charset="0"/>
                                    </a:rPr>
                                    <m:t>𝑙</m:t>
                                  </m:r>
                                </m:sub>
                              </m:sSub>
                            </m:e>
                          </m:d>
                          <m:r>
                            <a:rPr lang="en-US" sz="3200" i="1">
                              <a:solidFill>
                                <a:schemeClr val="tx1"/>
                              </a:solidFill>
                              <a:latin typeface="Cambria Math" panose="02040503050406030204" pitchFamily="18" charset="0"/>
                            </a:rPr>
                            <m:t>+</m:t>
                          </m:r>
                          <m:sSub>
                            <m:sSubPr>
                              <m:ctrlPr>
                                <a:rPr lang="en-US" sz="3200" i="1">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𝑁</m:t>
                              </m:r>
                            </m:e>
                            <m:sub>
                              <m:r>
                                <a:rPr lang="en-US" sz="3200" i="1">
                                  <a:solidFill>
                                    <a:schemeClr val="tx1"/>
                                  </a:solidFill>
                                  <a:latin typeface="Cambria Math" panose="02040503050406030204" pitchFamily="18" charset="0"/>
                                </a:rPr>
                                <m:t>𝑟</m:t>
                              </m:r>
                            </m:sub>
                          </m:sSub>
                          <m:r>
                            <a:rPr lang="en-US" sz="3200" i="1" smtClean="0">
                              <a:solidFill>
                                <a:schemeClr val="tx1"/>
                              </a:solidFill>
                              <a:latin typeface="Cambria Math" panose="02040503050406030204" pitchFamily="18" charset="0"/>
                              <a:ea typeface="Cambria Math" panose="02040503050406030204" pitchFamily="18" charset="0"/>
                            </a:rPr>
                            <m:t>∗</m:t>
                          </m:r>
                          <m:r>
                            <a:rPr lang="en-US" sz="3200" i="1">
                              <a:solidFill>
                                <a:schemeClr val="tx1"/>
                              </a:solidFill>
                              <a:latin typeface="Cambria Math" panose="02040503050406030204" pitchFamily="18" charset="0"/>
                            </a:rPr>
                            <m:t>𝑖</m:t>
                          </m:r>
                          <m:d>
                            <m:dPr>
                              <m:ctrlPr>
                                <a:rPr lang="en-US" sz="3200" i="1">
                                  <a:solidFill>
                                    <a:schemeClr val="tx1"/>
                                  </a:solidFill>
                                  <a:latin typeface="Cambria Math" panose="02040503050406030204" pitchFamily="18" charset="0"/>
                                </a:rPr>
                              </m:ctrlPr>
                            </m:dPr>
                            <m:e>
                              <m:sSub>
                                <m:sSubPr>
                                  <m:ctrlPr>
                                    <a:rPr lang="en-US" sz="3200" i="1">
                                      <a:solidFill>
                                        <a:schemeClr val="tx1"/>
                                      </a:solidFill>
                                      <a:latin typeface="Cambria Math" panose="02040503050406030204" pitchFamily="18" charset="0"/>
                                    </a:rPr>
                                  </m:ctrlPr>
                                </m:sSubPr>
                                <m:e>
                                  <m:acc>
                                    <m:accPr>
                                      <m:chr m:val="⃗"/>
                                      <m:ctrlPr>
                                        <a:rPr lang="en-US" sz="3200" i="1">
                                          <a:solidFill>
                                            <a:schemeClr val="tx1"/>
                                          </a:solidFill>
                                          <a:latin typeface="Cambria Math" panose="02040503050406030204" pitchFamily="18" charset="0"/>
                                        </a:rPr>
                                      </m:ctrlPr>
                                    </m:accPr>
                                    <m:e>
                                      <m:r>
                                        <a:rPr lang="en-US" sz="3200" i="1">
                                          <a:solidFill>
                                            <a:schemeClr val="tx1"/>
                                          </a:solidFill>
                                          <a:latin typeface="Cambria Math" panose="02040503050406030204" pitchFamily="18" charset="0"/>
                                        </a:rPr>
                                        <m:t>𝑦</m:t>
                                      </m:r>
                                    </m:e>
                                  </m:acc>
                                </m:e>
                                <m:sub>
                                  <m:r>
                                    <a:rPr lang="en-US" sz="3200" i="1">
                                      <a:solidFill>
                                        <a:schemeClr val="tx1"/>
                                      </a:solidFill>
                                      <a:latin typeface="Cambria Math" panose="02040503050406030204" pitchFamily="18" charset="0"/>
                                    </a:rPr>
                                    <m:t>𝑟</m:t>
                                  </m:r>
                                </m:sub>
                              </m:sSub>
                            </m:e>
                          </m:d>
                        </m:num>
                        <m:den>
                          <m:sSub>
                            <m:sSubPr>
                              <m:ctrlPr>
                                <a:rPr lang="en-US" sz="3200" i="1">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𝑁</m:t>
                              </m:r>
                            </m:e>
                            <m:sub>
                              <m:r>
                                <a:rPr lang="en-US" sz="3200" i="1">
                                  <a:solidFill>
                                    <a:schemeClr val="tx1"/>
                                  </a:solidFill>
                                  <a:latin typeface="Cambria Math" panose="02040503050406030204" pitchFamily="18" charset="0"/>
                                </a:rPr>
                                <m:t>𝑙</m:t>
                              </m:r>
                            </m:sub>
                          </m:sSub>
                          <m:r>
                            <a:rPr lang="en-US" sz="3200" i="1">
                              <a:solidFill>
                                <a:schemeClr val="tx1"/>
                              </a:solidFill>
                              <a:latin typeface="Cambria Math" panose="02040503050406030204" pitchFamily="18" charset="0"/>
                            </a:rPr>
                            <m:t>+</m:t>
                          </m:r>
                          <m:sSub>
                            <m:sSubPr>
                              <m:ctrlPr>
                                <a:rPr lang="en-US" sz="3200" i="1">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𝑁</m:t>
                              </m:r>
                            </m:e>
                            <m:sub>
                              <m:r>
                                <a:rPr lang="en-US" sz="3200" i="1">
                                  <a:solidFill>
                                    <a:schemeClr val="tx1"/>
                                  </a:solidFill>
                                  <a:latin typeface="Cambria Math" panose="02040503050406030204" pitchFamily="18" charset="0"/>
                                </a:rPr>
                                <m:t>𝑟</m:t>
                              </m:r>
                            </m:sub>
                          </m:sSub>
                        </m:den>
                      </m:f>
                      <m:r>
                        <a:rPr lang="en-US" sz="3200" i="1" smtClean="0">
                          <a:solidFill>
                            <a:schemeClr val="tx1"/>
                          </a:solidFill>
                          <a:latin typeface="Cambria Math" panose="02040503050406030204" pitchFamily="18" charset="0"/>
                        </a:rPr>
                        <m:t> </m:t>
                      </m:r>
                    </m:oMath>
                  </m:oMathPara>
                </a14:m>
                <a:endParaRPr lang="en-US" sz="3200" dirty="0">
                  <a:solidFill>
                    <a:schemeClr val="tx1"/>
                  </a:solidFill>
                  <a:latin typeface="Amazon Ember" panose="020B0603020204020204" pitchFamily="34" charset="0"/>
                </a:endParaRPr>
              </a:p>
              <a:p>
                <a:pPr lvl="1"/>
                <a:endParaRPr lang="en-US" sz="3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pPr lvl="1"/>
                <a:r>
                  <a:rPr lang="en-US" sz="3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Recursively pass the left and right datasets to the child nodes.</a:t>
                </a:r>
              </a:p>
              <a:p>
                <a:pPr lvl="2"/>
                <a:endParaRPr lang="en-US" sz="3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If some stopping criteria is met, do nothing: just identify the value to return</a:t>
                </a:r>
              </a:p>
              <a:p>
                <a:pPr lvl="1"/>
                <a:r>
                  <a:rPr lang="en-US" sz="38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the best guess: average or most common class</a:t>
                </a:r>
              </a:p>
              <a:p>
                <a:pPr marL="1270000" lvl="2" indent="0">
                  <a:buNone/>
                </a:pPr>
                <a:endParaRPr lang="en-US" sz="3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mc:Choice>
        <mc:Fallback xmlns="">
          <p:sp>
            <p:nvSpPr>
              <p:cNvPr id="3" name="Text Placeholder 2">
                <a:extLst>
                  <a:ext uri="{FF2B5EF4-FFF2-40B4-BE49-F238E27FC236}">
                    <a16:creationId xmlns:a16="http://schemas.microsoft.com/office/drawing/2014/main" id="{CD2B4765-4D74-EE44-9BD1-C893B6B6C8E4}"/>
                  </a:ext>
                </a:extLst>
              </p:cNvPr>
              <p:cNvSpPr>
                <a:spLocks noGrp="1" noRot="1" noChangeAspect="1" noMove="1" noResize="1" noEditPoints="1" noAdjustHandles="1" noChangeArrowheads="1" noChangeShapeType="1" noTextEdit="1"/>
              </p:cNvSpPr>
              <p:nvPr>
                <p:ph type="body" idx="1"/>
              </p:nvPr>
            </p:nvSpPr>
            <p:spPr>
              <a:blipFill>
                <a:blip r:embed="rId3"/>
                <a:stretch>
                  <a:fillRect l="-1148" t="-829" b="-5801"/>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8DFB4D12-ADE9-C442-985C-1CD89722270D}"/>
              </a:ext>
            </a:extLst>
          </p:cNvPr>
          <p:cNvSpPr txBox="1"/>
          <p:nvPr/>
        </p:nvSpPr>
        <p:spPr>
          <a:xfrm>
            <a:off x="5622324" y="8534099"/>
            <a:ext cx="3855308"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t>i</a:t>
            </a:r>
            <a:r>
              <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mpurity before split</a:t>
            </a:r>
          </a:p>
        </p:txBody>
      </p:sp>
      <p:sp>
        <p:nvSpPr>
          <p:cNvPr id="8" name="TextBox 7">
            <a:extLst>
              <a:ext uri="{FF2B5EF4-FFF2-40B4-BE49-F238E27FC236}">
                <a16:creationId xmlns:a16="http://schemas.microsoft.com/office/drawing/2014/main" id="{41B0B570-9FD7-0544-9D7A-7241B89E15BF}"/>
              </a:ext>
            </a:extLst>
          </p:cNvPr>
          <p:cNvSpPr txBox="1"/>
          <p:nvPr/>
        </p:nvSpPr>
        <p:spPr>
          <a:xfrm>
            <a:off x="15128326" y="8659747"/>
            <a:ext cx="4223612"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t>i</a:t>
            </a:r>
            <a:r>
              <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rPr>
              <a:t>mpurity after split</a:t>
            </a:r>
          </a:p>
        </p:txBody>
      </p:sp>
      <p:sp>
        <p:nvSpPr>
          <p:cNvPr id="17" name="TextBox 16">
            <a:extLst>
              <a:ext uri="{FF2B5EF4-FFF2-40B4-BE49-F238E27FC236}">
                <a16:creationId xmlns:a16="http://schemas.microsoft.com/office/drawing/2014/main" id="{1F971225-6527-C249-ABA7-70B8133E7B4D}"/>
              </a:ext>
            </a:extLst>
          </p:cNvPr>
          <p:cNvSpPr txBox="1"/>
          <p:nvPr/>
        </p:nvSpPr>
        <p:spPr>
          <a:xfrm>
            <a:off x="8995719" y="7425313"/>
            <a:ext cx="963826" cy="988541"/>
          </a:xfrm>
          <a:prstGeom prst="rect">
            <a:avLst/>
          </a:prstGeom>
          <a:noFill/>
          <a:ln w="12700" cap="flat">
            <a:solidFill>
              <a:schemeClr val="accent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cxnSp>
        <p:nvCxnSpPr>
          <p:cNvPr id="21" name="Straight Arrow Connector 20">
            <a:extLst>
              <a:ext uri="{FF2B5EF4-FFF2-40B4-BE49-F238E27FC236}">
                <a16:creationId xmlns:a16="http://schemas.microsoft.com/office/drawing/2014/main" id="{8E598FE9-9DD5-E24B-84F3-20E8A0EF06E8}"/>
              </a:ext>
            </a:extLst>
          </p:cNvPr>
          <p:cNvCxnSpPr>
            <a:stCxn id="17" idx="1"/>
            <a:endCxn id="7" idx="0"/>
          </p:cNvCxnSpPr>
          <p:nvPr/>
        </p:nvCxnSpPr>
        <p:spPr>
          <a:xfrm flipH="1">
            <a:off x="7549978" y="7919584"/>
            <a:ext cx="1445741" cy="614515"/>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1D94BA2A-C12E-C44B-B799-8E75EBB3F72B}"/>
              </a:ext>
            </a:extLst>
          </p:cNvPr>
          <p:cNvSpPr txBox="1">
            <a:spLocks/>
          </p:cNvSpPr>
          <p:nvPr/>
        </p:nvSpPr>
        <p:spPr>
          <a:xfrm>
            <a:off x="10296950" y="7233783"/>
            <a:ext cx="4206240" cy="1371600"/>
          </a:xfrm>
          <a:prstGeom prst="rect">
            <a:avLst/>
          </a:prstGeom>
          <a:noFill/>
          <a:ln w="12700" cap="flat">
            <a:solidFill>
              <a:schemeClr val="accent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cxnSp>
        <p:nvCxnSpPr>
          <p:cNvPr id="24" name="Straight Arrow Connector 23">
            <a:extLst>
              <a:ext uri="{FF2B5EF4-FFF2-40B4-BE49-F238E27FC236}">
                <a16:creationId xmlns:a16="http://schemas.microsoft.com/office/drawing/2014/main" id="{E57B1F02-5057-4148-BB7C-566A227B0E9A}"/>
              </a:ext>
            </a:extLst>
          </p:cNvPr>
          <p:cNvCxnSpPr>
            <a:stCxn id="22" idx="3"/>
            <a:endCxn id="8" idx="0"/>
          </p:cNvCxnSpPr>
          <p:nvPr/>
        </p:nvCxnSpPr>
        <p:spPr>
          <a:xfrm>
            <a:off x="14503190" y="7919583"/>
            <a:ext cx="2736942" cy="740164"/>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2" name="Rectangle 11">
            <a:extLst>
              <a:ext uri="{FF2B5EF4-FFF2-40B4-BE49-F238E27FC236}">
                <a16:creationId xmlns:a16="http://schemas.microsoft.com/office/drawing/2014/main" id="{C468B94C-ED28-2945-A6C3-D30C79D42076}"/>
              </a:ext>
            </a:extLst>
          </p:cNvPr>
          <p:cNvSpPr/>
          <p:nvPr/>
        </p:nvSpPr>
        <p:spPr>
          <a:xfrm>
            <a:off x="14591431" y="3871492"/>
            <a:ext cx="2313137" cy="72452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0" dirty="0">
                <a:solidFill>
                  <a:schemeClr val="tx1"/>
                </a:solidFill>
              </a:rPr>
              <a:t>Parent node</a:t>
            </a:r>
          </a:p>
        </p:txBody>
      </p:sp>
      <p:sp>
        <p:nvSpPr>
          <p:cNvPr id="14" name="Rectangle 13">
            <a:extLst>
              <a:ext uri="{FF2B5EF4-FFF2-40B4-BE49-F238E27FC236}">
                <a16:creationId xmlns:a16="http://schemas.microsoft.com/office/drawing/2014/main" id="{AE34792C-5361-6949-AB9F-4417ED5D6E8B}"/>
              </a:ext>
            </a:extLst>
          </p:cNvPr>
          <p:cNvSpPr/>
          <p:nvPr/>
        </p:nvSpPr>
        <p:spPr>
          <a:xfrm>
            <a:off x="13077524" y="5068500"/>
            <a:ext cx="2529906" cy="9259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0" dirty="0">
                <a:solidFill>
                  <a:schemeClr val="tx1"/>
                </a:solidFill>
              </a:rPr>
              <a:t>Left child node</a:t>
            </a:r>
          </a:p>
        </p:txBody>
      </p:sp>
      <p:sp>
        <p:nvSpPr>
          <p:cNvPr id="15" name="Rectangle 14">
            <a:extLst>
              <a:ext uri="{FF2B5EF4-FFF2-40B4-BE49-F238E27FC236}">
                <a16:creationId xmlns:a16="http://schemas.microsoft.com/office/drawing/2014/main" id="{B5BC9CFB-79D7-3143-9F17-3ADBBB0789D1}"/>
              </a:ext>
            </a:extLst>
          </p:cNvPr>
          <p:cNvSpPr/>
          <p:nvPr/>
        </p:nvSpPr>
        <p:spPr>
          <a:xfrm>
            <a:off x="16006612" y="5068500"/>
            <a:ext cx="2529906" cy="9259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0" dirty="0">
                <a:solidFill>
                  <a:schemeClr val="tx1"/>
                </a:solidFill>
              </a:rPr>
              <a:t>Right child node</a:t>
            </a:r>
          </a:p>
        </p:txBody>
      </p:sp>
      <p:cxnSp>
        <p:nvCxnSpPr>
          <p:cNvPr id="16" name="Straight Connector 15">
            <a:extLst>
              <a:ext uri="{FF2B5EF4-FFF2-40B4-BE49-F238E27FC236}">
                <a16:creationId xmlns:a16="http://schemas.microsoft.com/office/drawing/2014/main" id="{B2F851A4-0A2F-214F-BD87-27002FF14D90}"/>
              </a:ext>
            </a:extLst>
          </p:cNvPr>
          <p:cNvCxnSpPr>
            <a:cxnSpLocks/>
            <a:stCxn id="12" idx="2"/>
            <a:endCxn id="14" idx="0"/>
          </p:cNvCxnSpPr>
          <p:nvPr/>
        </p:nvCxnSpPr>
        <p:spPr>
          <a:xfrm flipH="1">
            <a:off x="14342477" y="4596018"/>
            <a:ext cx="1405523" cy="472482"/>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58FBD57D-26EE-D046-94DE-8BA9C212B0AB}"/>
              </a:ext>
            </a:extLst>
          </p:cNvPr>
          <p:cNvCxnSpPr>
            <a:cxnSpLocks/>
            <a:stCxn id="12" idx="2"/>
            <a:endCxn id="15" idx="0"/>
          </p:cNvCxnSpPr>
          <p:nvPr/>
        </p:nvCxnSpPr>
        <p:spPr>
          <a:xfrm>
            <a:off x="15748000" y="4596018"/>
            <a:ext cx="1523565" cy="472482"/>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374985026"/>
      </p:ext>
    </p:extLst>
  </p:cSld>
  <p:clrMapOvr>
    <a:masterClrMapping/>
  </p:clrMapOvr>
  <p:transition spd="med"/>
</p:sld>
</file>

<file path=ppt/theme/theme1.xml><?xml version="1.0" encoding="utf-8"?>
<a:theme xmlns:a="http://schemas.openxmlformats.org/drawingml/2006/main" name="White">
  <a:themeElements>
    <a:clrScheme name="Custom 1">
      <a:dk1>
        <a:srgbClr val="373737"/>
      </a:dk1>
      <a:lt1>
        <a:srgbClr val="FFFFFF"/>
      </a:lt1>
      <a:dk2>
        <a:srgbClr val="373737"/>
      </a:dk2>
      <a:lt2>
        <a:srgbClr val="FFFFFF"/>
      </a:lt2>
      <a:accent1>
        <a:srgbClr val="008DC4"/>
      </a:accent1>
      <a:accent2>
        <a:srgbClr val="A166FF"/>
      </a:accent2>
      <a:accent3>
        <a:srgbClr val="FF9900"/>
      </a:accent3>
      <a:accent4>
        <a:srgbClr val="C7001E"/>
      </a:accent4>
      <a:accent5>
        <a:srgbClr val="F4F4F4"/>
      </a:accent5>
      <a:accent6>
        <a:srgbClr val="008DC4"/>
      </a:accent6>
      <a:hlink>
        <a:srgbClr val="A066FF"/>
      </a:hlink>
      <a:folHlink>
        <a:srgbClr val="FF9900"/>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MLU_DTE_Lecture_1 Chris v1" id="{C8915B41-25AE-A44C-8387-D801E382BF9A}" vid="{DCF1661A-67D4-C741-AE8A-E05AB269857E}"/>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16297</TotalTime>
  <Words>3684</Words>
  <Application>Microsoft Macintosh PowerPoint</Application>
  <PresentationFormat>Custom</PresentationFormat>
  <Paragraphs>425</Paragraphs>
  <Slides>51</Slides>
  <Notes>44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Amazon Ember</vt:lpstr>
      <vt:lpstr>Arial</vt:lpstr>
      <vt:lpstr>Cambria Math</vt:lpstr>
      <vt:lpstr>Consolas</vt:lpstr>
      <vt:lpstr>Helvetica Neue</vt:lpstr>
      <vt:lpstr>Helvetica Neue Light</vt:lpstr>
      <vt:lpstr>Helvetica Neue Medium</vt:lpstr>
      <vt:lpstr>Wingdings</vt:lpstr>
      <vt:lpstr>White</vt:lpstr>
      <vt:lpstr>PowerPoint Presentation</vt:lpstr>
      <vt:lpstr>Decision Trees &amp; Ensemble Models</vt:lpstr>
      <vt:lpstr>Agenda</vt:lpstr>
      <vt:lpstr>Class Review</vt:lpstr>
      <vt:lpstr>What is A Decision Tree?</vt:lpstr>
      <vt:lpstr>What is A Decision Tree?</vt:lpstr>
      <vt:lpstr>What is A Decision Tree?</vt:lpstr>
      <vt:lpstr>What is A Decision Tree?</vt:lpstr>
      <vt:lpstr>The General Algorithm (CART)</vt:lpstr>
      <vt:lpstr>Impurities</vt:lpstr>
      <vt:lpstr>Controlling Overfitting via Maximum Depth</vt:lpstr>
      <vt:lpstr>Further Controlling Overfitting</vt:lpstr>
      <vt:lpstr>Agenda</vt:lpstr>
      <vt:lpstr>Bias-variance and Model Performance</vt:lpstr>
      <vt:lpstr>Bias-variance and Model Performance</vt:lpstr>
      <vt:lpstr>Bias-variance and Model Performance</vt:lpstr>
      <vt:lpstr>Bias-variance and Model Performance</vt:lpstr>
      <vt:lpstr>Bias-variance and Model Performance</vt:lpstr>
      <vt:lpstr>The Bias-Variance Decomposition</vt:lpstr>
      <vt:lpstr>The Bias-Variance Decomposition</vt:lpstr>
      <vt:lpstr>The Setup I</vt:lpstr>
      <vt:lpstr>The Setup II</vt:lpstr>
      <vt:lpstr>Deriving the Relationship I</vt:lpstr>
      <vt:lpstr>Deriving the Relationship II</vt:lpstr>
      <vt:lpstr>Deriving the Relationship II</vt:lpstr>
      <vt:lpstr>Deriving the Relationship II</vt:lpstr>
      <vt:lpstr>Deriving the Relationship II</vt:lpstr>
      <vt:lpstr>Deriving the Relationship III</vt:lpstr>
      <vt:lpstr>Agenda</vt:lpstr>
      <vt:lpstr>What about classification?</vt:lpstr>
      <vt:lpstr>Randomized Algorithms</vt:lpstr>
      <vt:lpstr>Why is this so fundamental?</vt:lpstr>
      <vt:lpstr>Key Idea</vt:lpstr>
      <vt:lpstr>Agenda</vt:lpstr>
      <vt:lpstr>Motivating The ExtraTrees Algorithm</vt:lpstr>
      <vt:lpstr>Motivating the ExtraTrees Algorithm</vt:lpstr>
      <vt:lpstr>ExtraTrees Algorithm</vt:lpstr>
      <vt:lpstr>Two Independent Datasets, Depth 5</vt:lpstr>
      <vt:lpstr>1 ExtraTrees on Two Datasets, Depth 10</vt:lpstr>
      <vt:lpstr>1000 ExtraTrees on Two Datasets, Depth 10</vt:lpstr>
      <vt:lpstr>A few Observations</vt:lpstr>
      <vt:lpstr>Understanding what we observed</vt:lpstr>
      <vt:lpstr>Understanding what we observed</vt:lpstr>
      <vt:lpstr>Understanding what we observed</vt:lpstr>
      <vt:lpstr>Agenda</vt:lpstr>
      <vt:lpstr>Sklearn ExtraTrees</vt:lpstr>
      <vt:lpstr>Agenda</vt:lpstr>
      <vt:lpstr>Conclusions</vt:lpstr>
      <vt:lpstr>Next Time</vt:lpstr>
      <vt:lpstr>Final Project – Predict Pet Adoption Time</vt:lpstr>
      <vt:lpstr>Libraries-tools and licenses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247</cp:revision>
  <dcterms:modified xsi:type="dcterms:W3CDTF">2020-12-09T16:08:24Z</dcterms:modified>
</cp:coreProperties>
</file>